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61" r:id="rId4"/>
    <p:sldId id="289" r:id="rId5"/>
    <p:sldId id="268" r:id="rId6"/>
    <p:sldId id="291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8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251B02"/>
    <a:srgbClr val="604703"/>
    <a:srgbClr val="695109"/>
    <a:srgbClr val="F9E1BD"/>
    <a:srgbClr val="EAC485"/>
    <a:srgbClr val="F2DAB7"/>
    <a:srgbClr val="E6D67B"/>
    <a:srgbClr val="FEEED3"/>
    <a:srgbClr val="FDE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pypast.ru/2011/02/01/page,2,dospekhi_i_oruzhie_drevnejj_rusi_28_foto.html" TargetMode="External"/><Relationship Id="rId3" Type="http://schemas.openxmlformats.org/officeDocument/2006/relationships/hyperlink" Target="http://rodina-pereslavl.pravorg.ru/?page_id=986" TargetMode="External"/><Relationship Id="rId7" Type="http://schemas.openxmlformats.org/officeDocument/2006/relationships/hyperlink" Target="https://stihi.ru/2013/01/11/30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" TargetMode="External"/><Relationship Id="rId5" Type="http://schemas.openxmlformats.org/officeDocument/2006/relationships/hyperlink" Target="https://www.chitalnya.ru/work/1785141/" TargetMode="External"/><Relationship Id="rId10" Type="http://schemas.openxmlformats.org/officeDocument/2006/relationships/hyperlink" Target="http://ramki-photoshop.ru/bumaga.html" TargetMode="External"/><Relationship Id="rId4" Type="http://schemas.openxmlformats.org/officeDocument/2006/relationships/hyperlink" Target="https://lavra.spb.ru/about/svjaschennonachalie/kavalery-ordena-nevskogo.html" TargetMode="External"/><Relationship Id="rId9" Type="http://schemas.openxmlformats.org/officeDocument/2006/relationships/hyperlink" Target="http://rodobogie.org/content/mahabharata-velichayshiy-letopisnyy-pamyatnik-kulturnogo-naslediya-drevney-rusi-chast-3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debaraholka.com.ua/wp-content/uploads/2019/11/orden-aleksandra-nevskogo-dva-nachalnih-varianta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odina-pereslavl.pravorg.ru/?attachment_id=201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debaraholka.com.ua/wp-content/uploads/2019/11/orden-aleksandra-nevskogo-ruban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1%D0%BE%D1%80%D0%B8%D1%81%D0%B5%D0%BD%D0%BA%D0%BE,_%D0%98%D0%B2%D0%B0%D0%BD_%D0%93%D1%80%D0%B8%D0%B3%D0%BE%D1%80%D1%8C%D0%B5%D0%B2%D0%B8%D1%87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D%D0%B5%D0%B2%D1%81%D0%BA%D0%B8%D0%B9,_%D0%9D%D0%B8%D0%BA%D0%BE%D0%BB%D0%B0%D0%B9_%D0%9B%D0%B5%D0%BE%D0%BD%D1%82%D1%8C%D0%B5%D0%B2%D0%B8%D1%87" TargetMode="External"/><Relationship Id="rId4" Type="http://schemas.openxmlformats.org/officeDocument/2006/relationships/hyperlink" Target="https://ru.wikipedia.org/w/index.php?title=%D0%9A%D1%83%D0%BF%D1%80%D0%B8%D0%BD%D0%B5%D0%BD%D0%BA%D0%BE,_%D0%9F%D0%B0%D0%B2%D0%B5%D0%BB_%D0%90%D0%BD%D0%B4%D1%80%D0%B5%D0%B5%D0%B2%D0%B8%D1%87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6%D1%83%D0%B3%D0%B0%D0%BD,_%D0%9D%D0%B8%D0%BA%D0%BE%D0%BB%D0%B0%D0%B9_%D0%9F%D0%B0%D0%B2%D0%BB%D0%BE%D0%B2%D0%B8%D1%8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ru.wikipedia.org/wiki/%D0%93%D0%B0%D1%80%D0%B5%D0%B5%D0%B2,_%D0%9C%D0%B0%D1%85%D0%BC%D1%83%D1%82_%D0%90%D1%85%D0%BC%D0%B5%D1%82%D0%BE%D0%B2%D0%B8%D1%87" TargetMode="External"/><Relationship Id="rId4" Type="http://schemas.openxmlformats.org/officeDocument/2006/relationships/hyperlink" Target="https://ru.wikipedia.org/wiki/%D0%9C%D0%B8%D1%85%D0%B0%D0%B9%D0%BB%D0%B8%D0%BA,_%D0%94%D0%BC%D0%B8%D1%82%D1%80%D0%B8%D0%B9_%D0%98%D0%B2%D0%B0%D0%BD%D0%BE%D0%B2%D0%B8%D1%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C%D0%BE%D1%81%D0%BE%D0%B2%D0%B0,_%D0%A1%D0%B5%D1%80%D0%B0%D1%84%D0%B8%D0%BC%D0%B0_%D0%A2%D0%B0%D1%80%D0%B0%D1%81%D0%BE%D0%B2%D0%BD%D0%B0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8%D0%BA%D1%83%D0%BB%D0%B8%D0%BD%D0%B0,_%D0%95%D0%B2%D0%B4%D0%BE%D0%BA%D0%B8%D1%8F_%D0%90%D0%BD%D0%B4%D1%80%D0%B5%D0%B5%D0%B2%D0%BD%D0%B0" TargetMode="External"/><Relationship Id="rId5" Type="http://schemas.openxmlformats.org/officeDocument/2006/relationships/hyperlink" Target="https://ru.wikipedia.org/w/index.php?title=%D0%A2%D0%B5%D0%BD%D1%83%D0%B5%D0%B2%D0%B0,_%D0%93%D0%B0%D0%BB%D0%B8%D0%BD%D0%B0_%D0%94%D0%BC%D0%B8%D1%82%D1%80%D0%B8%D0%B5%D0%B2%D0%BD%D0%B0&amp;action=edit&amp;redlink=1" TargetMode="External"/><Relationship Id="rId4" Type="http://schemas.openxmlformats.org/officeDocument/2006/relationships/hyperlink" Target="https://ru.wikipedia.org/wiki/%D0%91%D0%BE%D1%87%D0%B0%D1%80%D0%BE%D0%B2%D0%B0,_%D0%95%D0%B2%D0%B4%D0%BE%D0%BA%D0%B8%D1%8F_%D0%94%D0%B0%D0%B2%D1%8B%D0%B4%D0%BE%D0%B2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1533" y="1860631"/>
            <a:ext cx="788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251B02"/>
                  </a:solidFill>
                </a:ln>
                <a:solidFill>
                  <a:srgbClr val="FF0000"/>
                </a:solidFill>
                <a:effectLst>
                  <a:glow rad="101600">
                    <a:srgbClr val="F9E1BD"/>
                  </a:glow>
                </a:effectLst>
                <a:latin typeface="a_AlbionicExp" panose="020B09050607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Орден Александра Невского и его орденоносцы</a:t>
            </a:r>
            <a:endParaRPr lang="ru-RU" sz="3600" b="1" dirty="0">
              <a:ln w="19050">
                <a:solidFill>
                  <a:srgbClr val="251B02"/>
                </a:solidFill>
              </a:ln>
              <a:solidFill>
                <a:srgbClr val="FF0000"/>
              </a:solidFill>
              <a:effectLst>
                <a:glow rad="101600">
                  <a:srgbClr val="F9E1BD"/>
                </a:glow>
              </a:effectLst>
              <a:latin typeface="a_AlbionicExp" panose="020B09050607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655" y="595745"/>
            <a:ext cx="728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Епархиальный конкурс детского и юношеского творчества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655" y="1219200"/>
            <a:ext cx="757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ГЕРОИ ОТЕЧЕСТВА </a:t>
            </a:r>
            <a:r>
              <a:rPr lang="en-US" sz="2800" b="1" dirty="0" smtClean="0">
                <a:solidFill>
                  <a:srgbClr val="0070C0"/>
                </a:solidFill>
              </a:rPr>
              <a:t>XIII-XXI</a:t>
            </a:r>
            <a:r>
              <a:rPr lang="ru-RU" sz="2800" b="1" dirty="0" smtClean="0">
                <a:solidFill>
                  <a:srgbClr val="0070C0"/>
                </a:solidFill>
              </a:rPr>
              <a:t> веков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334619"/>
            <a:ext cx="451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Работу </a:t>
            </a:r>
            <a:r>
              <a:rPr lang="ru-RU" b="1" dirty="0" smtClean="0">
                <a:solidFill>
                  <a:srgbClr val="0070C0"/>
                </a:solidFill>
              </a:rPr>
              <a:t>выполнил: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Мандрыкин</a:t>
            </a:r>
            <a:r>
              <a:rPr lang="ru-RU" b="1" dirty="0" smtClean="0">
                <a:solidFill>
                  <a:srgbClr val="0070C0"/>
                </a:solidFill>
              </a:rPr>
              <a:t> Арсений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8 «б» класс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МОУ «</a:t>
            </a:r>
            <a:r>
              <a:rPr lang="ru-RU" b="1" dirty="0" err="1" smtClean="0">
                <a:solidFill>
                  <a:srgbClr val="0070C0"/>
                </a:solidFill>
              </a:rPr>
              <a:t>Жарковская</a:t>
            </a:r>
            <a:r>
              <a:rPr lang="ru-RU" b="1" dirty="0" smtClean="0">
                <a:solidFill>
                  <a:srgbClr val="0070C0"/>
                </a:solidFill>
              </a:rPr>
              <a:t> СОШ №1»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Руководитель: Афанасьева О.В.,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учитель математики и физики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"/>
    </mc:Choice>
    <mc:Fallback xmlns="">
      <p:transition spd="slow" advTm="23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267" y="753533"/>
            <a:ext cx="347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Среди удостоенных высокой чести </a:t>
            </a:r>
            <a:r>
              <a:rPr lang="ru-RU" dirty="0" smtClean="0"/>
              <a:t> </a:t>
            </a:r>
            <a:r>
              <a:rPr lang="ru-RU" b="1" dirty="0"/>
              <a:t>актеры</a:t>
            </a:r>
          </a:p>
        </p:txBody>
      </p:sp>
      <p:sp>
        <p:nvSpPr>
          <p:cNvPr id="5" name="AutoShape 2" descr="https://upload.wikimedia.org/wikipedia/commons/3/31/Vladimir_Putin_and_Vasily_Lanovoy_25_December_201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1842932"/>
            <a:ext cx="3748685" cy="27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8933" y="4055533"/>
            <a:ext cx="3412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Василий Семёнович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ЛАНОВОЙ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AutoShape 5" descr="https://upload.wikimedia.org/wikipedia/commons/thumb/6/6e/Etush_Vladimir_Abramovich_2013.jpeg/270px-Etush_Vladimir_Abramovich_2013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3" y="1842933"/>
            <a:ext cx="3784600" cy="27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1467" y="3208867"/>
            <a:ext cx="3031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Владимир Абрамович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Этуш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8"/>
    </mc:Choice>
    <mc:Fallback xmlns="">
      <p:transition spd="slow" advTm="88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778933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православные священники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200" y="4445000"/>
            <a:ext cx="398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Патриа́рх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Кири́лл</a:t>
            </a:r>
            <a:r>
              <a:rPr lang="ru-RU" b="1" dirty="0">
                <a:solidFill>
                  <a:srgbClr val="7030A0"/>
                </a:solidFill>
              </a:rPr>
              <a:t> (в миру </a:t>
            </a:r>
            <a:r>
              <a:rPr lang="ru-RU" b="1" dirty="0" err="1">
                <a:solidFill>
                  <a:srgbClr val="7030A0"/>
                </a:solidFill>
              </a:rPr>
              <a:t>Влади́мир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Миха́йлович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Гундя́ев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83" y="1148265"/>
            <a:ext cx="2781300" cy="377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4467" y="5266267"/>
            <a:ext cx="387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Митрополи́т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Влади́мир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>
                <a:solidFill>
                  <a:srgbClr val="7030A0"/>
                </a:solidFill>
              </a:rPr>
              <a:t>в миру </a:t>
            </a:r>
            <a:r>
              <a:rPr lang="ru-RU" b="1" dirty="0" err="1">
                <a:solidFill>
                  <a:srgbClr val="7030A0"/>
                </a:solidFill>
              </a:rPr>
              <a:t>Влади́мир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Са́ввич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Котляро́в</a:t>
            </a:r>
            <a:r>
              <a:rPr lang="ru-RU" b="1" dirty="0">
                <a:solidFill>
                  <a:srgbClr val="7030A0"/>
                </a:solidFill>
              </a:rPr>
              <a:t>)</a:t>
            </a:r>
            <a:r>
              <a:rPr lang="ru-RU" dirty="0"/>
              <a:t> 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67" y="984843"/>
            <a:ext cx="2844800" cy="42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9"/>
    </mc:Choice>
    <mc:Fallback xmlns="">
      <p:transition spd="slow" advTm="881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6" y="947207"/>
            <a:ext cx="2810934" cy="419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99" y="993715"/>
            <a:ext cx="2823633" cy="425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8333" y="5350933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Архимандрит Тихон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1467" y="5350933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Митрополит Минский и Слуцкий Филарет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0"/>
    </mc:Choice>
    <mc:Fallback xmlns="">
      <p:transition spd="slow" advTm="767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067" y="719667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Спортсмены и тренеры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83" y="1265238"/>
            <a:ext cx="2698750" cy="35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6067" y="5003800"/>
            <a:ext cx="3234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</a:rPr>
              <a:t>Татья́на Никола́евна Покро́вская</a:t>
            </a:r>
            <a:r>
              <a:rPr lang="vi-VN" dirty="0">
                <a:solidFill>
                  <a:srgbClr val="7030A0"/>
                </a:solidFill>
              </a:rPr>
              <a:t> 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>
                <a:solidFill>
                  <a:srgbClr val="7030A0"/>
                </a:solidFill>
              </a:rPr>
              <a:t>тренер команды по синхронному плаванию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7" y="1265238"/>
            <a:ext cx="2396066" cy="35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32400" y="5003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</a:rPr>
              <a:t>Ю́рий Па́влович </a:t>
            </a:r>
            <a:r>
              <a:rPr lang="vi-VN" b="1" dirty="0" smtClean="0">
                <a:solidFill>
                  <a:srgbClr val="7030A0"/>
                </a:solidFill>
              </a:rPr>
              <a:t>Сёмин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dirty="0">
                <a:solidFill>
                  <a:srgbClr val="7030A0"/>
                </a:solidFill>
              </a:rPr>
              <a:t>Заслуженный тренер</a:t>
            </a:r>
          </a:p>
        </p:txBody>
      </p:sp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4"/>
    </mc:Choice>
    <mc:Fallback xmlns="">
      <p:transition spd="slow" advTm="79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778933"/>
            <a:ext cx="3386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/>
              <a:t>МОСКВА, 15 </a:t>
            </a:r>
            <a:r>
              <a:rPr lang="ru-RU" sz="1600" dirty="0" smtClean="0"/>
              <a:t>октября 2020 года Президент </a:t>
            </a:r>
            <a:r>
              <a:rPr lang="ru-RU" sz="1600" dirty="0"/>
              <a:t>России Владимир Путин за заслуги в борьбе с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инфекцией, самоотверженность, проявленную при исполнении профессионального долга </a:t>
            </a:r>
            <a:r>
              <a:rPr lang="ru-RU" sz="1600" dirty="0" smtClean="0"/>
              <a:t>наградил </a:t>
            </a:r>
            <a:r>
              <a:rPr lang="ru-RU" sz="1600" dirty="0"/>
              <a:t>руководителя департамента здравоохранения Москвы </a:t>
            </a:r>
            <a:r>
              <a:rPr lang="ru-RU" sz="1600" b="1" dirty="0">
                <a:solidFill>
                  <a:srgbClr val="7030A0"/>
                </a:solidFill>
              </a:rPr>
              <a:t>Алексея Хрипуна </a:t>
            </a:r>
            <a:r>
              <a:rPr lang="ru-RU" sz="1600" dirty="0"/>
              <a:t>орденом Александра </a:t>
            </a:r>
            <a:r>
              <a:rPr lang="ru-RU" sz="1600" dirty="0" smtClean="0"/>
              <a:t>Невского.</a:t>
            </a:r>
            <a:endParaRPr lang="ru-RU" sz="1600" dirty="0"/>
          </a:p>
          <a:p>
            <a:pPr indent="457200" algn="just"/>
            <a:r>
              <a:rPr lang="ru-RU" sz="1600" dirty="0"/>
              <a:t>Также указом президента орденом Александра Невского награжден главный врач Станции скорой и неотложной медицинской помощи имени </a:t>
            </a:r>
            <a:r>
              <a:rPr lang="ru-RU" sz="1600" dirty="0" err="1"/>
              <a:t>Пучкова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7030A0"/>
                </a:solidFill>
              </a:rPr>
              <a:t>Николай Плавунов.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146" name="Picture 2" descr="https://avatars.mds.yandex.net/get-ynews/3125295/d37ce226510e1a80d648014327263e34/366x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09" y="1854200"/>
            <a:ext cx="4014036" cy="2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0"/>
    </mc:Choice>
    <mc:Fallback xmlns="">
      <p:transition spd="slow" advTm="188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8982" y="720436"/>
            <a:ext cx="342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ИНТЕРЕСНЫЕ  ФАКТЫ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1233055"/>
            <a:ext cx="35329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/>
              <a:t>Орден Александра Невского является единственной наградой, существовавшей (с определёнными изменениями) в наградных системах </a:t>
            </a:r>
            <a:r>
              <a:rPr lang="ru-RU" dirty="0" smtClean="0"/>
              <a:t> Российской империи, Советского Союза и Российской Федерации.</a:t>
            </a:r>
          </a:p>
          <a:p>
            <a:pPr lvl="0" algn="just"/>
            <a:endParaRPr lang="ru-RU" dirty="0"/>
          </a:p>
          <a:p>
            <a:pPr algn="just"/>
            <a:r>
              <a:rPr lang="ru-RU" dirty="0"/>
              <a:t>Самым возрастным кавалером ордена стал генерал-майор </a:t>
            </a:r>
            <a:r>
              <a:rPr lang="ru-RU" dirty="0" smtClean="0"/>
              <a:t> Иосиф Иванович </a:t>
            </a:r>
            <a:r>
              <a:rPr lang="ru-RU" dirty="0" err="1" smtClean="0"/>
              <a:t>Хорун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которому </a:t>
            </a:r>
            <a:r>
              <a:rPr lang="ru-RU" dirty="0"/>
              <a:t>на момент награждения было неполных 60 лет.</a:t>
            </a:r>
          </a:p>
          <a:p>
            <a:pPr lvl="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02200" y="1089768"/>
            <a:ext cx="3437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/>
              <a:t>Известны случаи, когда орденом Александра Невского награждались представители одной семьи. Так, награды были удостоены братья Александр </a:t>
            </a:r>
            <a:r>
              <a:rPr lang="ru-RU" dirty="0" smtClean="0"/>
              <a:t>Георгиевич и Василий Георгиевич </a:t>
            </a:r>
            <a:r>
              <a:rPr lang="ru-RU" u="sng" baseline="30000" dirty="0" smtClean="0"/>
              <a:t> </a:t>
            </a:r>
            <a:r>
              <a:rPr lang="ru-RU" dirty="0"/>
              <a:t> </a:t>
            </a:r>
            <a:r>
              <a:rPr lang="ru-RU" dirty="0" err="1"/>
              <a:t>Пештеревы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  <a:p>
            <a:pPr lvl="0" algn="just"/>
            <a:r>
              <a:rPr lang="ru-RU" dirty="0"/>
              <a:t>Орден Александра Невского часто встречался и на знамёнах воинских частей как коллективная награда. Этим орденом, например, был награждён авиаполк </a:t>
            </a:r>
            <a:r>
              <a:rPr lang="ru-RU" dirty="0" smtClean="0"/>
              <a:t>«Нормандия-Неман»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5"/>
    </mc:Choice>
    <mc:Fallback xmlns="">
      <p:transition spd="slow" advTm="191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945" y="803564"/>
            <a:ext cx="3283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Орден Александра Невского</a:t>
            </a:r>
          </a:p>
          <a:p>
            <a:pPr fontAlgn="base"/>
            <a:r>
              <a:rPr lang="ru-RU" dirty="0" smtClean="0"/>
              <a:t>С </a:t>
            </a:r>
            <a:r>
              <a:rPr lang="ru-RU" dirty="0"/>
              <a:t>красной лентою подвеска,</a:t>
            </a:r>
            <a:br>
              <a:rPr lang="ru-RU" dirty="0"/>
            </a:br>
            <a:r>
              <a:rPr lang="ru-RU" dirty="0"/>
              <a:t>Позолоты нет давно,</a:t>
            </a:r>
            <a:br>
              <a:rPr lang="ru-RU" dirty="0"/>
            </a:br>
            <a:r>
              <a:rPr lang="ru-RU" dirty="0"/>
              <a:t>Но сурово смотрит Невский,</a:t>
            </a:r>
            <a:br>
              <a:rPr lang="ru-RU" dirty="0"/>
            </a:br>
            <a:r>
              <a:rPr lang="ru-RU" dirty="0"/>
              <a:t>Хоть и тускло серебро.</a:t>
            </a:r>
            <a:br>
              <a:rPr lang="ru-RU" dirty="0"/>
            </a:br>
            <a:r>
              <a:rPr lang="ru-RU" dirty="0"/>
              <a:t>И, пронзая вихрем время,</a:t>
            </a:r>
            <a:br>
              <a:rPr lang="ru-RU" dirty="0"/>
            </a:br>
            <a:r>
              <a:rPr lang="ru-RU" dirty="0"/>
              <a:t>Попадая на Войну,</a:t>
            </a:r>
            <a:br>
              <a:rPr lang="ru-RU" dirty="0"/>
            </a:br>
            <a:r>
              <a:rPr lang="ru-RU" dirty="0"/>
              <a:t>Видишь ты другое племя -</a:t>
            </a:r>
            <a:br>
              <a:rPr lang="ru-RU" dirty="0"/>
            </a:br>
            <a:r>
              <a:rPr lang="ru-RU" dirty="0"/>
              <a:t>Тех, кто, дрался за страну.</a:t>
            </a:r>
            <a:br>
              <a:rPr lang="ru-RU" dirty="0"/>
            </a:br>
            <a:r>
              <a:rPr lang="ru-RU" dirty="0"/>
              <a:t>Тех, кто, жизни не жалея,</a:t>
            </a:r>
            <a:br>
              <a:rPr lang="ru-RU" dirty="0"/>
            </a:br>
            <a:r>
              <a:rPr lang="ru-RU" dirty="0"/>
              <a:t>Шел в атаку на врага.</a:t>
            </a:r>
            <a:br>
              <a:rPr lang="ru-RU" dirty="0"/>
            </a:br>
            <a:r>
              <a:rPr lang="ru-RU" dirty="0"/>
              <a:t>Кто в победу свято верил,</a:t>
            </a:r>
            <a:br>
              <a:rPr lang="ru-RU" dirty="0"/>
            </a:br>
            <a:r>
              <a:rPr lang="ru-RU" dirty="0"/>
              <a:t>Выгорая в ней дотла.</a:t>
            </a:r>
            <a:br>
              <a:rPr lang="ru-RU" dirty="0"/>
            </a:br>
            <a:r>
              <a:rPr lang="ru-RU" dirty="0"/>
              <a:t>Мясорубка преисподней.</a:t>
            </a:r>
            <a:br>
              <a:rPr lang="ru-RU" dirty="0"/>
            </a:br>
            <a:r>
              <a:rPr lang="ru-RU" dirty="0"/>
              <a:t>Резь до рвоты, дым в глазах.</a:t>
            </a:r>
            <a:br>
              <a:rPr lang="ru-RU" dirty="0"/>
            </a:br>
            <a:r>
              <a:rPr lang="ru-RU" dirty="0"/>
              <a:t>Славься, Родина Свободы!</a:t>
            </a:r>
            <a:br>
              <a:rPr lang="ru-RU" dirty="0"/>
            </a:br>
            <a:r>
              <a:rPr lang="ru-RU" dirty="0"/>
              <a:t>Славьтесь, Воины, в веках!</a:t>
            </a:r>
          </a:p>
          <a:p>
            <a:pPr algn="r"/>
            <a:r>
              <a:rPr lang="ru-RU" b="1" dirty="0" smtClean="0"/>
              <a:t>Денис Яшкин</a:t>
            </a:r>
            <a:endParaRPr lang="ru-RU" b="1" dirty="0"/>
          </a:p>
        </p:txBody>
      </p:sp>
      <p:pic>
        <p:nvPicPr>
          <p:cNvPr id="11266" name="Picture 2" descr="E:\орден александра невского\orden-aleksandra-nevskogo-pam 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35" y="803564"/>
            <a:ext cx="3410952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3"/>
    </mc:Choice>
    <mc:Fallback xmlns="">
      <p:transition spd="slow" advTm="1935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829733"/>
            <a:ext cx="321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Источники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33" y="1354667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/>
              </a:rPr>
              <a:t>http://rodina-pereslavl.pravorg.ru/?page_id=986</a:t>
            </a:r>
            <a:endParaRPr lang="ru-RU" dirty="0"/>
          </a:p>
          <a:p>
            <a:r>
              <a:rPr lang="en-US" dirty="0">
                <a:hlinkClick r:id="rId4"/>
              </a:rPr>
              <a:t>https://lavra.spb.ru/about/svjaschennonachalie/kavalery-ordena-nevskogo.html</a:t>
            </a:r>
            <a:endParaRPr lang="ru-RU" dirty="0"/>
          </a:p>
          <a:p>
            <a:r>
              <a:rPr lang="en-US" dirty="0">
                <a:hlinkClick r:id="rId5"/>
              </a:rPr>
              <a:t>https://www.chitalnya.ru/work/1785141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ru.wikipedia.org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stihi.ru/2013/01/11/3063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34467" y="829733"/>
            <a:ext cx="336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Источники изображений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10667" y="1354667"/>
            <a:ext cx="3285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>
                <a:hlinkClick r:id="rId8"/>
              </a:rPr>
              <a:t>http://copypast.ru/2011/02/01/page,2,dospekhi_i_oruzhie_drevnejj_rusi_28_foto.html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u="sng" dirty="0">
                <a:hlinkClick r:id="rId9"/>
              </a:rPr>
              <a:t>http://rodobogie.org/content/mahabharata-velichayshiy-letopisnyy-pamyatnik-kulturnogo-naslediya-drevney-rusi-chast-39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u="sng" dirty="0">
                <a:hlinkClick r:id="rId10"/>
              </a:rPr>
              <a:t>http://ramki-photoshop.ru/bumaga.html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"/>
    </mc:Choice>
    <mc:Fallback xmlns="">
      <p:transition spd="slow" advTm="29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778933"/>
            <a:ext cx="3386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История ордена Александра Невского восходит ко временам правления Петра Первого. Изначально он был задуман императором для награждения высших офицеров российской армии. Однако осуществить свою задумку Петр I при жизни не успел.</a:t>
            </a:r>
          </a:p>
          <a:p>
            <a:pPr indent="457200" algn="just"/>
            <a:r>
              <a:rPr lang="ru-RU" dirty="0"/>
              <a:t>Его завещание исполнила Екатерина I в 1725 году. В этом же году были произведены первые награждения орденом Александра Невского.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5029" y="3820886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6" name="Рисунок 5" descr="Два начальных варианта исполнения ордена Александра Невского">
            <a:hlinkClick r:id="rId3"/>
          </p:cNvPr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8"/>
          <a:stretch/>
        </p:blipFill>
        <p:spPr bwMode="auto">
          <a:xfrm>
            <a:off x="5376863" y="645266"/>
            <a:ext cx="2683403" cy="278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ва начальных варианта исполнения ордена Александра Невского">
            <a:hlinkClick r:id="rId3"/>
          </p:cNvPr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2"/>
          <a:stretch/>
        </p:blipFill>
        <p:spPr bwMode="auto">
          <a:xfrm>
            <a:off x="5376863" y="2997199"/>
            <a:ext cx="2861203" cy="3217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0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9"/>
    </mc:Choice>
    <mc:Fallback xmlns="">
      <p:transition spd="slow" advTm="127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778933"/>
            <a:ext cx="3386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/>
              <a:t>В 1917 году орден был </a:t>
            </a:r>
            <a:r>
              <a:rPr lang="ru-RU" dirty="0" smtClean="0"/>
              <a:t>упразднён</a:t>
            </a:r>
            <a:r>
              <a:rPr lang="ru-RU" dirty="0"/>
              <a:t>, как </a:t>
            </a:r>
            <a:r>
              <a:rPr lang="ru-RU" dirty="0" err="1"/>
              <a:t>госнаграда</a:t>
            </a:r>
            <a:r>
              <a:rPr lang="ru-RU" dirty="0"/>
              <a:t>, но в 1942 году он обрел свою вторую жизнь – появился советский орден Александра Невского, которым предполагалось награждать командный состав вооруженных сил СССР от комвзводов до комдивов включительно.</a:t>
            </a:r>
          </a:p>
          <a:p>
            <a:endParaRPr lang="ru-RU" dirty="0"/>
          </a:p>
        </p:txBody>
      </p:sp>
      <p:pic>
        <p:nvPicPr>
          <p:cNvPr id="1026" name="Picture 2" descr="E:\орден александра невского\orden-aleksandra-nevskog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78" y="1160462"/>
            <a:ext cx="3484352" cy="3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029" y="3820886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2"/>
    </mc:Choice>
    <mc:Fallback xmlns="">
      <p:transition spd="slow" advTm="120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778933"/>
            <a:ext cx="338666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/>
              <a:t>Эскиз ордена, выбранный для исполнения, нарисовал старший архитектор института «</a:t>
            </a:r>
            <a:r>
              <a:rPr lang="ru-RU" dirty="0" err="1"/>
              <a:t>Центрвоенпроект</a:t>
            </a:r>
            <a:r>
              <a:rPr lang="ru-RU" dirty="0"/>
              <a:t>» </a:t>
            </a:r>
            <a:r>
              <a:rPr lang="ru-RU" dirty="0" smtClean="0"/>
              <a:t>Игорь Сергеевич Телятников. </a:t>
            </a:r>
            <a:r>
              <a:rPr lang="ru-RU" dirty="0"/>
              <a:t>Поскольку не сохранилось прижизненных портретов полководца, Телятников поместил на орден профильное изображение </a:t>
            </a:r>
            <a:r>
              <a:rPr lang="ru-RU" dirty="0" smtClean="0"/>
              <a:t>артиста Николая Черкасова, исполнившего </a:t>
            </a:r>
            <a:r>
              <a:rPr lang="ru-RU" dirty="0"/>
              <a:t>роль Александра Невского </a:t>
            </a:r>
            <a:r>
              <a:rPr lang="ru-RU" dirty="0" smtClean="0"/>
              <a:t>в одноимённом фильме.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5029" y="3820886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050" name="Picture 2" descr="https://polkszao.ru/images/polk/6543/index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7" y="613076"/>
            <a:ext cx="3457597" cy="39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2933" y="4800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Игорь Сергеевич Телятников</a:t>
            </a:r>
          </a:p>
        </p:txBody>
      </p:sp>
    </p:spTree>
    <p:extLst>
      <p:ext uri="{BB962C8B-B14F-4D97-AF65-F5344CB8AC3E}">
        <p14:creationId xmlns:p14="http://schemas.microsoft.com/office/powerpoint/2010/main" val="40595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3"/>
    </mc:Choice>
    <mc:Fallback xmlns="">
      <p:transition spd="slow" advTm="1152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67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377" y="993531"/>
            <a:ext cx="3235569" cy="355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6600" y="821267"/>
            <a:ext cx="35221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В 2010 году орден Александра Невского вернулся в перечень наград России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/>
              <a:t>Орден </a:t>
            </a:r>
            <a:r>
              <a:rPr lang="ru-RU" dirty="0" smtClean="0"/>
              <a:t>представляет </a:t>
            </a:r>
            <a:r>
              <a:rPr lang="ru-RU" dirty="0"/>
              <a:t>собой крест, покрытый красно-рубиновой эмалью. Позолоченный крест имеет расширяющиеся концы, между которыми разместились двуглавые орлы с коронами.</a:t>
            </a:r>
          </a:p>
          <a:p>
            <a:pPr indent="457200" algn="just"/>
            <a:r>
              <a:rPr lang="ru-RU" dirty="0"/>
              <a:t>В центральном медальоне князь Александр Невский на белом коне. </a:t>
            </a:r>
          </a:p>
        </p:txBody>
      </p:sp>
      <p:pic>
        <p:nvPicPr>
          <p:cNvPr id="7" name="Рисунок 6" descr="http://rodina-pereslavl.pravorg.ru/files/2018/01/%D0%9E%D1%80%D0%B4%D0%B5%D0%BD-%D0%90%D0%BB%D0%B5%D0%BA%D1%81%D0%B0%D0%BD%D0%B4%D1%80%D0%B0-%D0%9D%D0%B5%D0%B2%D1%81%D0%BA%D0%BE%D0%B3%D0%BE2.jpg">
            <a:hlinkClick r:id="rId3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3" y="993531"/>
            <a:ext cx="4648200" cy="406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5"/>
    </mc:Choice>
    <mc:Fallback xmlns="">
      <p:transition spd="slow" advTm="130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67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0" y="9906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Орденом Александра Невского № 1 был награждён командир батальона морской </a:t>
            </a:r>
            <a:r>
              <a:rPr lang="ru-RU" dirty="0" smtClean="0"/>
              <a:t>пехоты 154- й морской стрелковой бригады старший </a:t>
            </a:r>
            <a:r>
              <a:rPr lang="ru-RU" dirty="0"/>
              <a:t>лейтенант (впоследствии подполковник) </a:t>
            </a:r>
            <a:r>
              <a:rPr lang="ru-RU" b="1" dirty="0" smtClean="0"/>
              <a:t>Иван </a:t>
            </a:r>
            <a:r>
              <a:rPr lang="ru-RU" b="1" dirty="0" err="1" smtClean="0"/>
              <a:t>Назарович</a:t>
            </a:r>
            <a:r>
              <a:rPr lang="ru-RU" b="1" dirty="0" smtClean="0"/>
              <a:t> Рубан</a:t>
            </a:r>
            <a:r>
              <a:rPr lang="ru-RU" dirty="0" smtClean="0"/>
              <a:t> за </a:t>
            </a:r>
            <a:r>
              <a:rPr lang="ru-RU" dirty="0"/>
              <a:t>отражение атаки целого фашистского полка, поддержанной танками, в районе излучины Дона в августе 1942 года </a:t>
            </a:r>
          </a:p>
        </p:txBody>
      </p:sp>
      <p:pic>
        <p:nvPicPr>
          <p:cNvPr id="8" name="Рисунок 7" descr="Комбат морской пехоты Рубан И. Н. который был награжден орденом Александра Невского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r="51531" b="-7501"/>
          <a:stretch/>
        </p:blipFill>
        <p:spPr bwMode="auto">
          <a:xfrm>
            <a:off x="4893733" y="1118658"/>
            <a:ext cx="3318934" cy="409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4600" y="5291667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Иван </a:t>
            </a:r>
            <a:r>
              <a:rPr lang="ru-RU" b="1" dirty="0" err="1">
                <a:solidFill>
                  <a:srgbClr val="7030A0"/>
                </a:solidFill>
              </a:rPr>
              <a:t>Назарович</a:t>
            </a:r>
            <a:r>
              <a:rPr lang="ru-RU" b="1" dirty="0">
                <a:solidFill>
                  <a:srgbClr val="7030A0"/>
                </a:solidFill>
              </a:rPr>
              <a:t> Рубан</a:t>
            </a:r>
          </a:p>
        </p:txBody>
      </p:sp>
    </p:spTree>
    <p:extLst>
      <p:ext uri="{BB962C8B-B14F-4D97-AF65-F5344CB8AC3E}">
        <p14:creationId xmlns:p14="http://schemas.microsoft.com/office/powerpoint/2010/main" val="39581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7"/>
    </mc:Choice>
    <mc:Fallback xmlns="">
      <p:transition spd="slow" advTm="120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733" y="736600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Многократные кавалеры ордена Александра </a:t>
            </a:r>
            <a:r>
              <a:rPr lang="ru-RU" sz="2400" b="1" dirty="0" smtClean="0">
                <a:solidFill>
                  <a:srgbClr val="7030A0"/>
                </a:solidFill>
              </a:rPr>
              <a:t>Невского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 ордена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200" y="1676400"/>
            <a:ext cx="713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u="sng" dirty="0" smtClean="0">
                <a:hlinkClick r:id="rId3" tooltip="Борисенко, Иван Григорьевич (страница отсутствует)"/>
              </a:rPr>
              <a:t>БОРИСЕНКО ИВАН ГРИГОРЬЕВИЧ </a:t>
            </a:r>
            <a:r>
              <a:rPr lang="ru-RU" dirty="0" smtClean="0"/>
              <a:t>(1911 г. р.) </a:t>
            </a:r>
            <a:r>
              <a:rPr lang="ru-RU" dirty="0"/>
              <a:t>— подполковник, командир 536-го истребительно-противотанкового артиллерийского полка (4.05.1945; 25.05.1945; 04.06.1945</a:t>
            </a:r>
            <a:r>
              <a:rPr lang="ru-RU" dirty="0" smtClean="0"/>
              <a:t>)</a:t>
            </a:r>
          </a:p>
          <a:p>
            <a:pPr lvl="0"/>
            <a:endParaRPr lang="ru-RU" dirty="0"/>
          </a:p>
          <a:p>
            <a:r>
              <a:rPr lang="ru-RU" b="1" u="sng" dirty="0" smtClean="0">
                <a:hlinkClick r:id="rId4" tooltip="Куприненко, Павел Андреевич (страница отсутствует)"/>
              </a:rPr>
              <a:t>КУПРИНЕНКО ПАВЕЛ АНДРЕЕВИЧ </a:t>
            </a:r>
            <a:r>
              <a:rPr lang="ru-RU" dirty="0" smtClean="0"/>
              <a:t>(</a:t>
            </a:r>
            <a:r>
              <a:rPr lang="ru-RU" dirty="0"/>
              <a:t>1903— 1967) — гвардии майор, заместитель командира, командир 146-го гвардейского стрелкового полка 48-й гвардейской стрелковой дивизии (03.04.1944; 19.04.1944; 27.03.1944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lvl="0"/>
            <a:r>
              <a:rPr lang="ru-RU" b="1" u="sng" dirty="0" smtClean="0">
                <a:hlinkClick r:id="rId5" tooltip="Невский, Николай Леонтьевич"/>
              </a:rPr>
              <a:t>НЕВСКИЙ НИКОЛАЙ ЛЕОНТЬЕВИЧ </a:t>
            </a:r>
            <a:r>
              <a:rPr lang="ru-RU" b="1" u="sng" dirty="0" smtClean="0"/>
              <a:t>  </a:t>
            </a:r>
            <a:r>
              <a:rPr lang="ru-RU" b="1" dirty="0" smtClean="0"/>
              <a:t>(</a:t>
            </a:r>
            <a:r>
              <a:rPr lang="ru-RU" dirty="0" smtClean="0"/>
              <a:t>1912—1990</a:t>
            </a:r>
            <a:r>
              <a:rPr lang="ru-RU" dirty="0"/>
              <a:t>) — подполковник, командир 818-го артиллерийского полка 223-й стрелковой дивизии (07.11.1944; 02.12.1944; 20.06.1945)</a:t>
            </a: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9"/>
    </mc:Choice>
    <mc:Fallback xmlns="">
      <p:transition spd="slow" advTm="1172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778933"/>
            <a:ext cx="727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Кавалеры советского и российского орденов Александра Невского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3932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u="sng" dirty="0" smtClean="0">
                <a:hlinkClick r:id="rId3" tooltip="Жуган, Николай Павлович"/>
              </a:rPr>
              <a:t>ЖУГАН НИКОЛАЙ ПАВЛОВИЧ  </a:t>
            </a:r>
            <a:endParaRPr lang="ru-RU" b="1" u="sng" dirty="0" smtClean="0"/>
          </a:p>
          <a:p>
            <a:pPr lvl="0" algn="just"/>
            <a:r>
              <a:rPr lang="ru-RU" dirty="0"/>
              <a:t> (1917—2017), </a:t>
            </a:r>
            <a:r>
              <a:rPr lang="ru-RU" dirty="0" smtClean="0"/>
              <a:t>Герой Советского</a:t>
            </a:r>
          </a:p>
          <a:p>
            <a:pPr lvl="0" algn="just"/>
            <a:r>
              <a:rPr lang="ru-RU" dirty="0" smtClean="0"/>
              <a:t> Союза , </a:t>
            </a:r>
            <a:r>
              <a:rPr lang="ru-RU" dirty="0"/>
              <a:t>генерал-майор </a:t>
            </a:r>
            <a:r>
              <a:rPr lang="ru-RU" dirty="0" smtClean="0"/>
              <a:t>авиации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/>
              <a:t>(18.07.1945; 18.05.2017)</a:t>
            </a:r>
          </a:p>
          <a:p>
            <a:pPr lvl="0" algn="just"/>
            <a:r>
              <a:rPr lang="ru-RU" b="1" u="sng" dirty="0" smtClean="0">
                <a:hlinkClick r:id="rId4" tooltip="Михайлик, Дмитрий Иванович"/>
              </a:rPr>
              <a:t>МИХАЙЛИК ДМИТРИЙ ИВАНОВИЧ </a:t>
            </a:r>
          </a:p>
          <a:p>
            <a:pPr lvl="0" algn="just"/>
            <a:r>
              <a:rPr lang="ru-RU" u="sng" dirty="0" smtClean="0">
                <a:hlinkClick r:id="rId4" tooltip="Михайлик, Дмитрий Иванович"/>
              </a:rPr>
              <a:t> </a:t>
            </a:r>
            <a:r>
              <a:rPr lang="ru-RU" dirty="0"/>
              <a:t> (1920—2019), </a:t>
            </a:r>
            <a:r>
              <a:rPr lang="ru-RU" dirty="0" smtClean="0"/>
              <a:t>генерал-лейтенант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/>
              <a:t>(13.02.1944; 03.07.2013)</a:t>
            </a:r>
          </a:p>
          <a:p>
            <a:pPr lvl="0" algn="just"/>
            <a:r>
              <a:rPr lang="ru-RU" b="1" u="sng" dirty="0" smtClean="0">
                <a:hlinkClick r:id="rId5" tooltip="Гареев, Махмут Ахметович"/>
              </a:rPr>
              <a:t>ГАРЕЕВ МАХМУТ АХМЕТОВИЧ</a:t>
            </a:r>
            <a:r>
              <a:rPr lang="ru-RU" u="sng" dirty="0" smtClean="0">
                <a:hlinkClick r:id="rId5" tooltip="Гареев, Махмут Ахметович"/>
              </a:rPr>
              <a:t>  </a:t>
            </a:r>
            <a:r>
              <a:rPr lang="ru-RU" dirty="0"/>
              <a:t> 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1923—2019), генерал армии в </a:t>
            </a:r>
            <a:endParaRPr lang="ru-RU" dirty="0" smtClean="0"/>
          </a:p>
          <a:p>
            <a:pPr lvl="0" algn="just"/>
            <a:r>
              <a:rPr lang="ru-RU" dirty="0" smtClean="0"/>
              <a:t>отставке </a:t>
            </a:r>
            <a:r>
              <a:rPr lang="ru-RU" dirty="0"/>
              <a:t>(награждён российским </a:t>
            </a:r>
            <a:endParaRPr lang="ru-RU" dirty="0" smtClean="0"/>
          </a:p>
          <a:p>
            <a:pPr lvl="0" algn="just"/>
            <a:r>
              <a:rPr lang="ru-RU" dirty="0" smtClean="0"/>
              <a:t>орденом </a:t>
            </a:r>
            <a:r>
              <a:rPr lang="ru-RU" dirty="0"/>
              <a:t>в 2018 году)</a:t>
            </a:r>
          </a:p>
          <a:p>
            <a:endParaRPr lang="ru-RU" dirty="0"/>
          </a:p>
        </p:txBody>
      </p:sp>
      <p:pic>
        <p:nvPicPr>
          <p:cNvPr id="4098" name="Picture 2" descr="Жуган Николай Павлови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609930"/>
            <a:ext cx="21621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1400" y="5113867"/>
            <a:ext cx="401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Жуган, Николай Павлович"/>
              </a:rPr>
              <a:t>Жуган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Жуган, Николай Павлович"/>
              </a:rPr>
              <a:t> Николай Павлович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0"/>
    </mc:Choice>
    <mc:Fallback xmlns="">
      <p:transition spd="slow" advTm="118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333" y="677333"/>
            <a:ext cx="745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Женщины — кавалеры ордена Александра Невского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733" y="1236133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hlinkClick r:id="rId3" tooltip="Амосова, Серафима Тарасовна"/>
              </a:rPr>
              <a:t>АМОСОВА (ТАРАНЕНКО) СЕРАФИМА ТАРАСОВНА</a:t>
            </a:r>
            <a:r>
              <a:rPr lang="ru-RU" b="1" dirty="0"/>
              <a:t> </a:t>
            </a:r>
            <a:r>
              <a:rPr lang="ru-RU" dirty="0"/>
              <a:t>(1914—1992) — гвардии капитан (награждена 26.04.1944)</a:t>
            </a:r>
          </a:p>
          <a:p>
            <a:pPr lvl="0"/>
            <a:r>
              <a:rPr lang="ru-RU" b="1" dirty="0" smtClean="0">
                <a:hlinkClick r:id="rId4" tooltip="Бочарова, Евдокия Давыдовна"/>
              </a:rPr>
              <a:t>БЕРШАНСКАЯ (БОЧАРОВА) ЕВДОКИЯ ДАВЫДОВНА </a:t>
            </a:r>
            <a:r>
              <a:rPr lang="ru-RU" dirty="0"/>
              <a:t> (1913—1982) — гвардии майор (награждена 26.04.1944)</a:t>
            </a:r>
          </a:p>
          <a:p>
            <a:pPr lvl="0"/>
            <a:r>
              <a:rPr lang="ru-RU" b="1" dirty="0" smtClean="0">
                <a:hlinkClick r:id="rId5" tooltip="Тенуева, Галина Дмитриевна (страница отсутствует)"/>
              </a:rPr>
              <a:t>ЛОМАНОВА (ТЕНУЕВА)ГАЛИНА ДМИТРИЕВНА </a:t>
            </a:r>
            <a:r>
              <a:rPr lang="ru-RU" dirty="0" smtClean="0"/>
              <a:t>(</a:t>
            </a:r>
            <a:r>
              <a:rPr lang="ru-RU" dirty="0"/>
              <a:t>1920—) — гвардии лейтенант (награждена 27.12.1944)</a:t>
            </a:r>
          </a:p>
          <a:p>
            <a:pPr lvl="0"/>
            <a:r>
              <a:rPr lang="ru-RU" b="1" dirty="0" smtClean="0">
                <a:hlinkClick r:id="rId6" tooltip="Никулина, Евдокия Андреевна"/>
              </a:rPr>
              <a:t>НИКУЛИНА ЕВДОКИЯ АНДРЕЕВНА </a:t>
            </a:r>
            <a:r>
              <a:rPr lang="ru-RU" dirty="0"/>
              <a:t> (1917—1993) — гвардии старший лейтенант (награждена 25.10.1943)</a:t>
            </a:r>
          </a:p>
          <a:p>
            <a:endParaRPr lang="ru-RU" dirty="0"/>
          </a:p>
        </p:txBody>
      </p:sp>
      <p:sp>
        <p:nvSpPr>
          <p:cNvPr id="6" name="AutoShape 2" descr="Амосова Серафима Тарасовн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39" y="1317643"/>
            <a:ext cx="2896659" cy="366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4467" y="5181600"/>
            <a:ext cx="354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3" tooltip="Амосова, Серафима Тарасовна"/>
              </a:rPr>
              <a:t>Амосова (Тараненко) Серафима Тарасовна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75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7"/>
    </mc:Choice>
    <mc:Fallback xmlns="">
      <p:transition spd="slow" advTm="1400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495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61</cp:revision>
  <dcterms:created xsi:type="dcterms:W3CDTF">2013-11-19T05:52:05Z</dcterms:created>
  <dcterms:modified xsi:type="dcterms:W3CDTF">2020-10-16T06:35:53Z</dcterms:modified>
</cp:coreProperties>
</file>