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88" r:id="rId3"/>
    <p:sldMasterId id="2147483900" r:id="rId4"/>
    <p:sldMasterId id="2147483912" r:id="rId5"/>
  </p:sldMasterIdLst>
  <p:sldIdLst>
    <p:sldId id="256" r:id="rId6"/>
    <p:sldId id="272" r:id="rId7"/>
    <p:sldId id="275" r:id="rId8"/>
    <p:sldId id="276" r:id="rId9"/>
    <p:sldId id="258" r:id="rId10"/>
    <p:sldId id="259" r:id="rId11"/>
    <p:sldId id="277" r:id="rId12"/>
    <p:sldId id="260" r:id="rId13"/>
    <p:sldId id="261" r:id="rId14"/>
    <p:sldId id="264" r:id="rId15"/>
    <p:sldId id="279" r:id="rId16"/>
    <p:sldId id="26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FF9966"/>
    <a:srgbClr val="AEF4F8"/>
    <a:srgbClr val="FFFF66"/>
    <a:srgbClr val="993300"/>
    <a:srgbClr val="00CC66"/>
    <a:srgbClr val="00CC00"/>
    <a:srgbClr val="FFFFCC"/>
    <a:srgbClr val="0D8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70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34.xml"/><Relationship Id="rId1" Type="http://schemas.openxmlformats.org/officeDocument/2006/relationships/audio" Target="file:///I:\g\&#1045;&#1074;&#1075;&#1077;&#1085;&#1080;&#1081;_&#1044;&#1086;&#1075;&#1072;_-_&#1052;&#1091;&#1079;&#1099;&#1082;&#1072;_&#1080;&#1079;_&#1082;_&#1092;_&#1062;&#1099;&#1075;&#1072;&#1085;_(musicostrov.ru)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401.nov.ru/2009/vis-bud/vis-bud_45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hyperlink" Target="http://www.ljplus.ru/img4/m/i/mistus/DSC0672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Евгений_Дога_-_Музыка_из_к_ф_Цыган_(musicostrov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357166"/>
            <a:ext cx="304800" cy="304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Щучье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860" y="0"/>
            <a:ext cx="9288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Валя\Рабочий стол\путеводитель\март 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05192"/>
            <a:ext cx="2408852" cy="1727845"/>
          </a:xfrm>
          <a:prstGeom prst="rect">
            <a:avLst/>
          </a:prstGeom>
          <a:noFill/>
        </p:spPr>
      </p:pic>
      <p:pic>
        <p:nvPicPr>
          <p:cNvPr id="7" name="Рисунок 6" descr="DSC028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05192"/>
            <a:ext cx="2304256" cy="17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арки (24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05191"/>
            <a:ext cx="2617797" cy="172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2228091"/>
            <a:ext cx="86263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Зачем куда-то уезжать от красоты,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что рядом с нами?</a:t>
            </a:r>
          </a:p>
          <a:p>
            <a:endParaRPr lang="ru-RU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385990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Авторы :</a:t>
            </a:r>
          </a:p>
          <a:p>
            <a:pPr algn="ctr">
              <a:buNone/>
            </a:pPr>
            <a:r>
              <a:rPr lang="ru-RU" b="1" dirty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учащиеся школьного лесничества «Ёлочка»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МОУ «Жарковская СОШ №1»</a:t>
            </a: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Руководитель: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Теребейкина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Елена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Monotype Corsiva" pitchFamily="66" charset="0"/>
              </a:rPr>
              <a:t>Геннадьевна</a:t>
            </a:r>
            <a:endParaRPr lang="ru-RU" b="1" dirty="0">
              <a:ln>
                <a:solidFill>
                  <a:schemeClr val="tx1"/>
                </a:solidFill>
              </a:ln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2">
                <a:lumMod val="60000"/>
                <a:lumOff val="40000"/>
              </a:schemeClr>
            </a:gs>
            <a:gs pos="54000">
              <a:schemeClr val="accent4">
                <a:alpha val="64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</p:spPr>
        <p:txBody>
          <a:bodyPr/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болота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8064896" cy="1440160"/>
          </a:xfrm>
        </p:spPr>
        <p:txBody>
          <a:bodyPr/>
          <a:lstStyle/>
          <a:p>
            <a:pPr algn="ctr">
              <a:buNone/>
            </a:pPr>
            <a:r>
              <a:rPr lang="ru-RU" b="1" cap="small" dirty="0" smtClean="0">
                <a:solidFill>
                  <a:schemeClr val="tx1"/>
                </a:solidFill>
              </a:rPr>
              <a:t>Другая группа </a:t>
            </a:r>
          </a:p>
          <a:p>
            <a:pPr algn="ctr">
              <a:buNone/>
            </a:pPr>
            <a:r>
              <a:rPr lang="ru-RU" b="1" cap="small" dirty="0" smtClean="0">
                <a:solidFill>
                  <a:schemeClr val="tx1"/>
                </a:solidFill>
              </a:rPr>
              <a:t>наиболее распространённых памятников природы в районе </a:t>
            </a:r>
          </a:p>
          <a:p>
            <a:pPr algn="ctr">
              <a:buNone/>
            </a:pPr>
            <a:r>
              <a:rPr lang="ru-RU" b="1" cap="small" dirty="0" smtClean="0">
                <a:solidFill>
                  <a:schemeClr val="tx1"/>
                </a:solidFill>
              </a:rPr>
              <a:t>– это болота (мхи).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Результат поиска: Харин мох ( болото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086" y="3892172"/>
            <a:ext cx="3676085" cy="2448272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196" name="Picture 4" descr="Оценить. для сайта.  Мох на болоте.  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861048"/>
            <a:ext cx="3384376" cy="2538283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968152"/>
          </a:xfrm>
        </p:spPr>
        <p:txBody>
          <a:bodyPr/>
          <a:lstStyle/>
          <a:p>
            <a:pPr algn="ctr"/>
            <a:r>
              <a:rPr lang="ru-RU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Жарковские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болота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6025872" cy="5370912"/>
          </a:xfrm>
        </p:spPr>
        <p:txBody>
          <a:bodyPr>
            <a:normAutofit fontScale="92500" lnSpcReduction="20000"/>
          </a:bodyPr>
          <a:lstStyle/>
          <a:p>
            <a:pPr marL="342900" indent="-342900" algn="ctr">
              <a:buFontTx/>
              <a:buChar char="-"/>
            </a:pPr>
            <a:r>
              <a:rPr lang="ru-RU" dirty="0" smtClean="0"/>
              <a:t>относятся  </a:t>
            </a:r>
            <a:r>
              <a:rPr lang="ru-RU" dirty="0"/>
              <a:t>к крупнейшей болотной системе болот лесной зоны Европы.</a:t>
            </a:r>
            <a:br>
              <a:rPr lang="ru-RU" dirty="0"/>
            </a:br>
            <a:r>
              <a:rPr lang="ru-RU" dirty="0"/>
              <a:t>Система включает группу верховых болот: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err="1"/>
              <a:t>Пелецкий</a:t>
            </a:r>
            <a:r>
              <a:rPr lang="ru-RU" dirty="0"/>
              <a:t> (Жарковский) мох – 38863 га, Темный мох – 2778 га, </a:t>
            </a:r>
            <a:r>
              <a:rPr lang="ru-RU" dirty="0" err="1"/>
              <a:t>Шейкинский</a:t>
            </a:r>
            <a:r>
              <a:rPr lang="ru-RU" dirty="0"/>
              <a:t> мох – 5329 га, </a:t>
            </a:r>
            <a:r>
              <a:rPr lang="ru-RU" dirty="0" err="1"/>
              <a:t>Буднянский</a:t>
            </a:r>
            <a:r>
              <a:rPr lang="ru-RU" dirty="0"/>
              <a:t> мох – 3156 га, Сосенка – 1370 га, </a:t>
            </a:r>
            <a:r>
              <a:rPr lang="ru-RU" dirty="0" err="1"/>
              <a:t>Пушняк</a:t>
            </a:r>
            <a:r>
              <a:rPr lang="ru-RU" dirty="0"/>
              <a:t> – 1153 га.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Занимают </a:t>
            </a:r>
            <a:r>
              <a:rPr lang="ru-RU" dirty="0"/>
              <a:t>водораздел рек Межи и Велесы. Болотные угодья используются для сбора ягод, для любительского лова рыбы, охоты.</a:t>
            </a:r>
            <a:br>
              <a:rPr lang="ru-RU" dirty="0"/>
            </a:br>
            <a:r>
              <a:rPr lang="ru-RU" dirty="0"/>
              <a:t> Болото </a:t>
            </a:r>
            <a:r>
              <a:rPr lang="ru-RU" dirty="0" err="1"/>
              <a:t>Стаховский</a:t>
            </a:r>
            <a:r>
              <a:rPr lang="ru-RU" dirty="0"/>
              <a:t> мох - крупной системой (10469 га) низинных  болот для зандровых равнин Валдайского оледенения.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Уникальным </a:t>
            </a:r>
            <a:r>
              <a:rPr lang="ru-RU" dirty="0"/>
              <a:t>является комплекс пойменно-русловых озер по р. </a:t>
            </a:r>
            <a:r>
              <a:rPr lang="ru-RU" dirty="0" err="1"/>
              <a:t>Туросне</a:t>
            </a:r>
            <a:r>
              <a:rPr lang="ru-RU" dirty="0"/>
              <a:t> (</a:t>
            </a:r>
            <a:r>
              <a:rPr lang="ru-RU" dirty="0" err="1"/>
              <a:t>Ямлышево</a:t>
            </a:r>
            <a:r>
              <a:rPr lang="ru-RU" dirty="0"/>
              <a:t>, Островно, </a:t>
            </a:r>
            <a:r>
              <a:rPr lang="ru-RU" dirty="0" err="1"/>
              <a:t>Песотно</a:t>
            </a:r>
            <a:r>
              <a:rPr lang="ru-RU" dirty="0"/>
              <a:t>, </a:t>
            </a:r>
            <a:r>
              <a:rPr lang="ru-RU" dirty="0" err="1"/>
              <a:t>Боровно</a:t>
            </a:r>
            <a:r>
              <a:rPr lang="ru-RU" dirty="0"/>
              <a:t>, </a:t>
            </a:r>
            <a:r>
              <a:rPr lang="ru-RU" dirty="0" err="1"/>
              <a:t>Ореховно</a:t>
            </a:r>
            <a:r>
              <a:rPr lang="ru-RU" dirty="0"/>
              <a:t>, Жарки), а также моренных (</a:t>
            </a:r>
            <a:r>
              <a:rPr lang="ru-RU" dirty="0" err="1"/>
              <a:t>Емлень</a:t>
            </a:r>
            <a:r>
              <a:rPr lang="ru-RU" dirty="0"/>
              <a:t>, </a:t>
            </a:r>
            <a:r>
              <a:rPr lang="ru-RU" dirty="0" err="1"/>
              <a:t>Пловно</a:t>
            </a:r>
            <a:r>
              <a:rPr lang="ru-RU" dirty="0"/>
              <a:t>) и карстовых (Чистик) озер. Здесь можно встретить редкую флору – лунник оживающий, чилим, гладиолус болотный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322890"/>
            <a:ext cx="2398708" cy="1458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Рисунок 4" descr="http://www.mareev.su/photos/photos/34/1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36320"/>
            <a:ext cx="2398708" cy="156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zen_doc/1578609/pub_5db452a0e6e8ef00b1287a13_5db45cad028d6800aef48565/scale_120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172" y="5157192"/>
            <a:ext cx="15796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993300">
                <a:alpha val="71000"/>
              </a:srgbClr>
            </a:gs>
            <a:gs pos="45000">
              <a:schemeClr val="accent2">
                <a:lumMod val="60000"/>
                <a:lumOff val="40000"/>
                <a:alpha val="77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красная книга</a:t>
            </a:r>
            <a:r>
              <a:rPr lang="ru-RU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Жарковского района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4042792" cy="55446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900" cap="small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1900" b="1" cap="small" dirty="0" smtClean="0">
                <a:solidFill>
                  <a:schemeClr val="tx1"/>
                </a:solidFill>
              </a:rPr>
              <a:t>Имеются на территории района и особо охраняемые природные территории. </a:t>
            </a:r>
          </a:p>
          <a:p>
            <a:pPr algn="ctr">
              <a:buNone/>
            </a:pPr>
            <a:r>
              <a:rPr lang="ru-RU" sz="1900" b="1" cap="small" dirty="0" smtClean="0">
                <a:solidFill>
                  <a:schemeClr val="tx1"/>
                </a:solidFill>
              </a:rPr>
              <a:t>Это государственные природные заказники местного значения: болота, мхи и массивы леса вдоль рек  (6). </a:t>
            </a:r>
          </a:p>
          <a:p>
            <a:pPr algn="ctr">
              <a:buNone/>
            </a:pPr>
            <a:r>
              <a:rPr lang="ru-RU" sz="1900" b="1" cap="small" dirty="0" smtClean="0">
                <a:solidFill>
                  <a:schemeClr val="tx1"/>
                </a:solidFill>
              </a:rPr>
              <a:t>К особо охраняемым относятся и памятники природы – озера </a:t>
            </a:r>
            <a:r>
              <a:rPr lang="ru-RU" sz="1900" b="1" cap="small" dirty="0" err="1" smtClean="0">
                <a:solidFill>
                  <a:schemeClr val="tx1"/>
                </a:solidFill>
              </a:rPr>
              <a:t>Песотно</a:t>
            </a:r>
            <a:r>
              <a:rPr lang="ru-RU" sz="1900" b="1" cap="small" dirty="0" smtClean="0">
                <a:solidFill>
                  <a:schemeClr val="tx1"/>
                </a:solidFill>
              </a:rPr>
              <a:t>, Чистик,  </a:t>
            </a:r>
            <a:r>
              <a:rPr lang="ru-RU" sz="1900" b="1" cap="small" dirty="0" err="1" smtClean="0">
                <a:solidFill>
                  <a:schemeClr val="tx1"/>
                </a:solidFill>
              </a:rPr>
              <a:t>Амлышево</a:t>
            </a:r>
            <a:r>
              <a:rPr lang="ru-RU" sz="1900" b="1" cap="small" dirty="0" smtClean="0">
                <a:solidFill>
                  <a:schemeClr val="tx1"/>
                </a:solidFill>
              </a:rPr>
              <a:t> , и сосна </a:t>
            </a:r>
            <a:r>
              <a:rPr lang="ru-RU" sz="1900" b="1" cap="small" dirty="0" err="1" smtClean="0">
                <a:solidFill>
                  <a:schemeClr val="tx1"/>
                </a:solidFill>
              </a:rPr>
              <a:t>Веймутова</a:t>
            </a:r>
            <a:r>
              <a:rPr lang="ru-RU" sz="1900" b="1" cap="small" dirty="0" smtClean="0">
                <a:solidFill>
                  <a:schemeClr val="tx1"/>
                </a:solidFill>
              </a:rPr>
              <a:t>, которой исполнилось 90 лет.</a:t>
            </a:r>
          </a:p>
          <a:p>
            <a:pPr algn="ctr">
              <a:buNone/>
            </a:pPr>
            <a:r>
              <a:rPr lang="ru-RU" sz="1900" b="1" cap="small" dirty="0" smtClean="0">
                <a:solidFill>
                  <a:schemeClr val="tx1"/>
                </a:solidFill>
              </a:rPr>
              <a:t> Имеются и редкие растения, занесенные в Красную Книгу: водяной орех чилим, </a:t>
            </a:r>
          </a:p>
          <a:p>
            <a:pPr algn="ctr">
              <a:buNone/>
            </a:pPr>
            <a:r>
              <a:rPr lang="ru-RU" sz="1900" b="1" cap="small" dirty="0" smtClean="0">
                <a:solidFill>
                  <a:schemeClr val="tx1"/>
                </a:solidFill>
              </a:rPr>
              <a:t>лунник оживающий, шпажник болотный и 35 видов лесных орхидей.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F:\Жарковский\жарки\images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1149" y="1293118"/>
            <a:ext cx="2466975" cy="184785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ena_13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27861" y="4197275"/>
            <a:ext cx="2076450" cy="2124076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636912"/>
            <a:ext cx="1804420" cy="1800200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4015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добро пожаловать!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87624" y="1412776"/>
            <a:ext cx="3240360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Ж</a:t>
            </a:r>
            <a:r>
              <a:rPr lang="ru-RU" b="1" dirty="0" smtClean="0">
                <a:solidFill>
                  <a:srgbClr val="00B050"/>
                </a:solidFill>
              </a:rPr>
              <a:t>ивописный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</a:t>
            </a:r>
            <a:r>
              <a:rPr lang="ru-RU" b="1" dirty="0" smtClean="0">
                <a:solidFill>
                  <a:srgbClr val="00B050"/>
                </a:solidFill>
              </a:rPr>
              <a:t>ктивный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</a:t>
            </a:r>
            <a:r>
              <a:rPr lang="ru-RU" b="1" dirty="0" smtClean="0">
                <a:solidFill>
                  <a:srgbClr val="00B050"/>
                </a:solidFill>
              </a:rPr>
              <a:t>одной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</a:t>
            </a:r>
            <a:r>
              <a:rPr lang="ru-RU" b="1" dirty="0" smtClean="0">
                <a:solidFill>
                  <a:srgbClr val="00B050"/>
                </a:solidFill>
              </a:rPr>
              <a:t>ультурный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</a:t>
            </a:r>
            <a:r>
              <a:rPr lang="ru-RU" b="1" dirty="0" smtClean="0">
                <a:solidFill>
                  <a:srgbClr val="00B050"/>
                </a:solidFill>
              </a:rPr>
              <a:t>чаровательный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</a:t>
            </a:r>
            <a:r>
              <a:rPr lang="ru-RU" b="1" dirty="0" smtClean="0">
                <a:solidFill>
                  <a:srgbClr val="00B050"/>
                </a:solidFill>
              </a:rPr>
              <a:t>еликолепный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</a:t>
            </a:r>
            <a:r>
              <a:rPr lang="ru-RU" b="1" dirty="0" smtClean="0">
                <a:solidFill>
                  <a:srgbClr val="00B050"/>
                </a:solidFill>
              </a:rPr>
              <a:t>олнечный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</a:t>
            </a:r>
            <a:r>
              <a:rPr lang="ru-RU" b="1" dirty="0" smtClean="0">
                <a:solidFill>
                  <a:srgbClr val="00B050"/>
                </a:solidFill>
              </a:rPr>
              <a:t>расивый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</a:t>
            </a:r>
            <a:r>
              <a:rPr lang="ru-RU" b="1" dirty="0" smtClean="0">
                <a:solidFill>
                  <a:srgbClr val="00B050"/>
                </a:solidFill>
              </a:rPr>
              <a:t>звестный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66124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Мы ждём вас в гости!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6745" name="Picture 9" descr="F:\Жарковский\жарки\img_4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3816424" cy="3186275"/>
          </a:xfrm>
          <a:prstGeom prst="cloudCallout">
            <a:avLst>
              <a:gd name="adj1" fmla="val -36194"/>
              <a:gd name="adj2" fmla="val 66005"/>
            </a:avLst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936104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Цель работы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1340768"/>
            <a:ext cx="792088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открыть удивительный Жарковский край </a:t>
            </a:r>
          </a:p>
          <a:p>
            <a:pPr marL="0" indent="0" algn="ctr">
              <a:buNone/>
            </a:pPr>
            <a:r>
              <a:rPr lang="ru-RU" sz="2400" dirty="0" smtClean="0"/>
              <a:t>для гостей и туристов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2348880"/>
            <a:ext cx="8064896" cy="70609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Задачи:</a:t>
            </a: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212976"/>
            <a:ext cx="7239000" cy="883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3212976"/>
            <a:ext cx="8064896" cy="331236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изучить краеведческую литературу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о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пределить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особенности географии и природы Жарковского района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выявить  и изучить живописные места родного края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ru-RU" sz="2400" dirty="0" smtClean="0"/>
              <a:t>показать, что Жарковская земля может быть местом отдыха и туризма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-612576" y="5589240"/>
            <a:ext cx="7239000" cy="31683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008112"/>
          </a:xfrm>
        </p:spPr>
        <p:txBody>
          <a:bodyPr/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7992888" cy="5062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cap="small" dirty="0" smtClean="0"/>
              <a:t>   Нельзя утверждать, что любишь Родину, не любя своей малой Родины. Именно с малого начинается  большое.  А знаем ли мы, чем может гордиться наш край, чем может привлечь наш посёлок – место, где мы родились, росли, где живем, где жили наши родители, бабушки и дедушки? Для того чтобы гордиться своей землёй, мы должны хорошо знать её, особенности природы родного края.</a:t>
            </a:r>
          </a:p>
          <a:p>
            <a:pPr algn="ctr">
              <a:buNone/>
            </a:pPr>
            <a:r>
              <a:rPr lang="ru-RU" cap="small" dirty="0" smtClean="0"/>
              <a:t>   В современное время  у большей части населения есть тенденция стремиться в дальние путешествия, в круизы, в дальние страны, привлекающие экзотической природой. </a:t>
            </a:r>
          </a:p>
          <a:p>
            <a:pPr algn="ctr">
              <a:buNone/>
            </a:pPr>
            <a:r>
              <a:rPr lang="ru-RU" cap="small" dirty="0" smtClean="0"/>
              <a:t>   </a:t>
            </a:r>
          </a:p>
          <a:p>
            <a:pPr algn="ctr">
              <a:buNone/>
            </a:pPr>
            <a:r>
              <a:rPr lang="ru-RU" cap="small" dirty="0" smtClean="0"/>
              <a:t>Зачем куда-то уезжать, от красоты, что рядом с нами?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Наша малая родина</a:t>
            </a:r>
            <a:endParaRPr lang="ru-RU" dirty="0"/>
          </a:p>
        </p:txBody>
      </p:sp>
      <p:pic>
        <p:nvPicPr>
          <p:cNvPr id="1028" name="Picture 4" descr="I:\j\Жарковский\getIma234ge.jpe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1035" y="1700809"/>
            <a:ext cx="3737389" cy="2736303"/>
          </a:xfrm>
          <a:prstGeom prst="wave">
            <a:avLst>
              <a:gd name="adj1" fmla="val 12500"/>
              <a:gd name="adj2" fmla="val -1992"/>
            </a:avLst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I:\j\Жарковский\getIm123age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9352" y="1700809"/>
            <a:ext cx="3744416" cy="2565095"/>
          </a:xfrm>
          <a:prstGeom prst="wave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81128"/>
            <a:ext cx="2741530" cy="1822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FFCC66">
                <a:alpha val="63000"/>
              </a:srgbClr>
            </a:gs>
            <a:gs pos="100000">
              <a:srgbClr val="00CCFF">
                <a:alpha val="27000"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algn="just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                       Жарковский…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427984" y="908720"/>
            <a:ext cx="4320480" cy="576064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900" b="1" cap="small" dirty="0" smtClean="0">
                <a:solidFill>
                  <a:schemeClr val="tx1"/>
                </a:solidFill>
              </a:rPr>
              <a:t>Жарковский район </a:t>
            </a:r>
            <a:r>
              <a:rPr lang="ru-RU" sz="1900" cap="small" dirty="0" smtClean="0">
                <a:solidFill>
                  <a:schemeClr val="tx1"/>
                </a:solidFill>
              </a:rPr>
              <a:t>– это один из 36 районов Тверской области, расположен на Западно-Двинской низменности, в юго–западной части области. </a:t>
            </a:r>
          </a:p>
          <a:p>
            <a:pPr algn="just">
              <a:buNone/>
            </a:pPr>
            <a:r>
              <a:rPr lang="ru-RU" sz="1900" cap="small" dirty="0" smtClean="0">
                <a:solidFill>
                  <a:schemeClr val="tx1"/>
                </a:solidFill>
              </a:rPr>
              <a:t>Имеет границы с Западнодвинским, Нелидовским и Бельским районами области, с Духовщинским районом Смоленской области. Общая площадь района – 1625 км</a:t>
            </a:r>
            <a:r>
              <a:rPr lang="ru-RU" sz="1900" cap="small" baseline="30000" dirty="0" smtClean="0">
                <a:solidFill>
                  <a:schemeClr val="tx1"/>
                </a:solidFill>
              </a:rPr>
              <a:t>2</a:t>
            </a:r>
            <a:r>
              <a:rPr lang="ru-RU" sz="1900" cap="small" dirty="0" smtClean="0">
                <a:solidFill>
                  <a:schemeClr val="tx1"/>
                </a:solidFill>
              </a:rPr>
              <a:t>.  </a:t>
            </a:r>
          </a:p>
          <a:p>
            <a:pPr algn="just">
              <a:buNone/>
            </a:pPr>
            <a:r>
              <a:rPr lang="ru-RU" sz="1900" cap="small" dirty="0" smtClean="0">
                <a:solidFill>
                  <a:schemeClr val="tx1"/>
                </a:solidFill>
              </a:rPr>
              <a:t>Жарковский район – это замечательный уголок России, где всё создано для блага человека.</a:t>
            </a:r>
          </a:p>
          <a:p>
            <a:pPr algn="just">
              <a:buNone/>
            </a:pPr>
            <a:r>
              <a:rPr lang="ru-RU" sz="1900" cap="small" dirty="0" smtClean="0">
                <a:solidFill>
                  <a:schemeClr val="tx1"/>
                </a:solidFill>
              </a:rPr>
              <a:t>Чистейшие реки и озёра,  прекрасные сосновые леса, воздух, настоянный на ароматах целебных трав – эти ценности уже утрачены в ряде регионов, и оттого становятся еще дороже, что особенно осознают гости, приезжающие к нам из крупных городов и из-за рубежа. </a:t>
            </a:r>
          </a:p>
          <a:p>
            <a:pPr algn="just">
              <a:buNone/>
            </a:pPr>
            <a:r>
              <a:rPr lang="ru-RU" sz="1900" cap="small" dirty="0" smtClean="0">
                <a:solidFill>
                  <a:schemeClr val="tx1"/>
                </a:solidFill>
              </a:rPr>
              <a:t>Наш район невелик, небогат известными историческими   памятниками. Но его отличает природа, находящаяся в первозданном состоянии. </a:t>
            </a:r>
            <a:r>
              <a:rPr lang="ru-RU" sz="1800" b="1" cap="small" dirty="0" smtClean="0">
                <a:solidFill>
                  <a:schemeClr val="tx1"/>
                </a:solidFill>
              </a:rPr>
              <a:t>	       </a:t>
            </a:r>
            <a:endParaRPr lang="ru-RU" sz="1800" i="1" cap="small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800" i="1" cap="small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F:\Жарковский\ge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555454" cy="1916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Жарковский\getI345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71545"/>
            <a:ext cx="2412578" cy="181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1825" y="2707672"/>
            <a:ext cx="2517311" cy="1762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00CCFF"/>
            </a:gs>
            <a:gs pos="82000">
              <a:srgbClr val="FF9999">
                <a:alpha val="5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                    Живописная межа</a:t>
            </a:r>
            <a:endParaRPr lang="ru-RU"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60032" y="1556792"/>
            <a:ext cx="3888432" cy="4968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Главная река района – Межа,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наша песенная красавица и главная водная артерия.  Является левым притоком Западной Двины, площадь бассейна свыше 9 тысяч км, длина 259 км, в пределах района – 95 км.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Она </a:t>
            </a:r>
            <a:r>
              <a:rPr lang="ru-RU" sz="1800" cap="small" dirty="0" smtClean="0">
                <a:solidFill>
                  <a:schemeClr val="tx1"/>
                </a:solidFill>
              </a:rPr>
              <a:t>богата живописными местами и рыбой, представляет интерес для туристических водных маршрутов и рыбалки. Рыба : щука, окунь, сом, голавль, налим, плотва.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F:\Жарковский\ge123123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492208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1" name="Picture 3" descr="F:\Жарковский\getIma124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708920"/>
            <a:ext cx="273630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F:\Жарковский\getImage.234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732" y="4293096"/>
            <a:ext cx="278612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69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Жарковский – край озер и болот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+mn-lt"/>
              </a:rPr>
              <a:t>Щучье, Чистик, </a:t>
            </a:r>
            <a:r>
              <a:rPr lang="ru-RU" sz="4000" dirty="0" err="1" smtClean="0">
                <a:latin typeface="+mn-lt"/>
              </a:rPr>
              <a:t>Емлень</a:t>
            </a:r>
            <a:r>
              <a:rPr lang="ru-RU" sz="4000" dirty="0" smtClean="0">
                <a:latin typeface="+mn-lt"/>
              </a:rPr>
              <a:t>, Жарки, </a:t>
            </a:r>
            <a:r>
              <a:rPr lang="ru-RU" sz="4000" dirty="0" err="1" smtClean="0">
                <a:latin typeface="+mn-lt"/>
              </a:rPr>
              <a:t>Амлышево</a:t>
            </a:r>
            <a:r>
              <a:rPr lang="ru-RU" sz="4000" dirty="0" smtClean="0">
                <a:latin typeface="+mn-lt"/>
              </a:rPr>
              <a:t>, </a:t>
            </a:r>
            <a:r>
              <a:rPr lang="ru-RU" sz="4000" dirty="0" err="1" smtClean="0">
                <a:latin typeface="+mn-lt"/>
              </a:rPr>
              <a:t>Боровно</a:t>
            </a:r>
            <a:r>
              <a:rPr lang="ru-RU" sz="4000" dirty="0" smtClean="0">
                <a:latin typeface="+mn-lt"/>
              </a:rPr>
              <a:t>, </a:t>
            </a:r>
            <a:r>
              <a:rPr lang="ru-RU" sz="4000" dirty="0" err="1" smtClean="0">
                <a:latin typeface="+mn-lt"/>
              </a:rPr>
              <a:t>Песотно</a:t>
            </a:r>
            <a:r>
              <a:rPr lang="ru-RU" sz="4000" dirty="0" smtClean="0">
                <a:latin typeface="+mn-lt"/>
              </a:rPr>
              <a:t>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– главные  озёра нашего края.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Часть из них – заповедные объекты Тверской области.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D8F95"/>
            </a:gs>
            <a:gs pos="5000">
              <a:srgbClr val="8B8399">
                <a:alpha val="42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озеро Щучье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F:\Жарковский\жарки\PHOT0533_69333573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7709"/>
            <a:ext cx="2643206" cy="198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F:\Жарковский\жарки\PHOT0536_1684922063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701" y="4482790"/>
            <a:ext cx="2457051" cy="1869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Щучье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343" y="2780928"/>
            <a:ext cx="2628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76056" y="1700808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Самое большое озеро в районе – Щучье.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Площадь свыше 10 кв. км, </a:t>
            </a:r>
          </a:p>
          <a:p>
            <a:pPr algn="ctr"/>
            <a:r>
              <a:rPr lang="ru-RU" dirty="0" smtClean="0"/>
              <a:t>длина 14 км, </a:t>
            </a:r>
          </a:p>
          <a:p>
            <a:pPr algn="ctr"/>
            <a:r>
              <a:rPr lang="ru-RU" dirty="0" smtClean="0"/>
              <a:t>ширина до 2 км, глубина 12 м.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Западная часть озера является частью государственного заповедника </a:t>
            </a:r>
          </a:p>
          <a:p>
            <a:pPr algn="ctr"/>
            <a:r>
              <a:rPr lang="ru-RU" dirty="0" smtClean="0"/>
              <a:t>«Смоленское </a:t>
            </a:r>
            <a:r>
              <a:rPr lang="ru-RU" dirty="0" err="1" smtClean="0"/>
              <a:t>поозерье</a:t>
            </a:r>
            <a:r>
              <a:rPr lang="ru-RU" dirty="0" smtClean="0"/>
              <a:t>».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Оно привлекает отдыхающих своими красотами и возможностью порыбачить как летом, так и зимой. </a:t>
            </a: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9966FF">
                <a:alpha val="58000"/>
              </a:srgbClr>
            </a:gs>
            <a:gs pos="26000">
              <a:srgbClr val="FFFFC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жемчужина района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610744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cap="small" dirty="0" smtClean="0">
                <a:solidFill>
                  <a:schemeClr val="tx1"/>
                </a:solidFill>
                <a:latin typeface="Franklin Gothic Medium" pitchFamily="34" charset="0"/>
              </a:rPr>
              <a:t>Озеро Чистик </a:t>
            </a:r>
          </a:p>
          <a:p>
            <a:pPr algn="ctr">
              <a:buFontTx/>
              <a:buChar char="-"/>
            </a:pPr>
            <a:r>
              <a:rPr lang="ru-RU" sz="2200" cap="small" dirty="0" smtClean="0">
                <a:solidFill>
                  <a:schemeClr val="tx1"/>
                </a:solidFill>
                <a:latin typeface="Franklin Gothic Medium" pitchFamily="34" charset="0"/>
              </a:rPr>
              <a:t>любимое место отдыха местных жителей и гостей района. </a:t>
            </a:r>
          </a:p>
          <a:p>
            <a:pPr marL="0" indent="0" algn="ctr">
              <a:buNone/>
            </a:pPr>
            <a:r>
              <a:rPr lang="ru-RU" sz="2200" cap="small" dirty="0" smtClean="0">
                <a:solidFill>
                  <a:schemeClr val="tx1"/>
                </a:solidFill>
                <a:latin typeface="Franklin Gothic Medium" pitchFamily="34" charset="0"/>
              </a:rPr>
              <a:t>Оно привлекает своим уникальным месторасположением среди соснового леса и необыкновенно чистой и прозрачной водой. </a:t>
            </a:r>
          </a:p>
          <a:p>
            <a:pPr marL="0" indent="0" algn="ctr">
              <a:buNone/>
            </a:pPr>
            <a:r>
              <a:rPr lang="ru-RU" sz="2200" cap="small" dirty="0" smtClean="0">
                <a:solidFill>
                  <a:schemeClr val="tx1"/>
                </a:solidFill>
                <a:latin typeface="Franklin Gothic Medium" pitchFamily="34" charset="0"/>
              </a:rPr>
              <a:t>У озера карстовое происхождение. </a:t>
            </a:r>
          </a:p>
          <a:p>
            <a:pPr marL="0" indent="0" algn="ctr">
              <a:buNone/>
            </a:pPr>
            <a:r>
              <a:rPr lang="ru-RU" sz="2200" cap="small" dirty="0" smtClean="0">
                <a:solidFill>
                  <a:schemeClr val="tx1"/>
                </a:solidFill>
                <a:latin typeface="Franklin Gothic Medium" pitchFamily="34" charset="0"/>
              </a:rPr>
              <a:t>В водах озера произрастает чилим – водяной орех.</a:t>
            </a:r>
            <a:endParaRPr lang="ru-RU" sz="22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3451254" cy="2517414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5362" name="Picture 2" descr="http://www.naselo.ru/upload/iblock/942/%206_870265515_.jpg?rnd=6860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645024"/>
            <a:ext cx="3547406" cy="26642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595</Words>
  <Application>Microsoft Office PowerPoint</Application>
  <PresentationFormat>Экран (4:3)</PresentationFormat>
  <Paragraphs>74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1_Soho</vt:lpstr>
      <vt:lpstr>2_Soho</vt:lpstr>
      <vt:lpstr>3_Soho</vt:lpstr>
      <vt:lpstr>Soho</vt:lpstr>
      <vt:lpstr>4_Soho</vt:lpstr>
      <vt:lpstr>Презентация PowerPoint</vt:lpstr>
      <vt:lpstr>Цель работы</vt:lpstr>
      <vt:lpstr>Актуальность</vt:lpstr>
      <vt:lpstr>Наша малая родина</vt:lpstr>
      <vt:lpstr>                        Жарковский…</vt:lpstr>
      <vt:lpstr>                    Живописная межа</vt:lpstr>
      <vt:lpstr> Жарковский – край озер и болот   Щучье, Чистик, Емлень, Жарки, Амлышево, Боровно, Песотно  – главные  озёра нашего края.  Часть из них – заповедные объекты Тверской области.</vt:lpstr>
      <vt:lpstr>озеро Щучье</vt:lpstr>
      <vt:lpstr>жемчужина района</vt:lpstr>
      <vt:lpstr>болота</vt:lpstr>
      <vt:lpstr>Жарковские болота</vt:lpstr>
      <vt:lpstr>красная книга Жарковского района</vt:lpstr>
      <vt:lpstr>добро пожаловать!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94</cp:revision>
  <dcterms:modified xsi:type="dcterms:W3CDTF">2020-10-27T08:42:34Z</dcterms:modified>
</cp:coreProperties>
</file>