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73AC05-35BE-4B85-BAFF-84A6B7C0DC53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8-926-145-87-01.ru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85728"/>
            <a:ext cx="6172200" cy="192882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Школьная служба примирения</a:t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(ШСП)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-642966"/>
            <a:ext cx="6172200" cy="642966"/>
          </a:xfrm>
        </p:spPr>
        <p:txBody>
          <a:bodyPr/>
          <a:lstStyle/>
          <a:p>
            <a:pPr algn="ctr"/>
            <a:endParaRPr lang="ru-RU" dirty="0"/>
          </a:p>
        </p:txBody>
      </p:sp>
      <p:pic>
        <p:nvPicPr>
          <p:cNvPr id="23556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500306"/>
            <a:ext cx="6096000" cy="4057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30103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Ведущий восстановительных программ</a:t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>- </a:t>
            </a:r>
            <a:r>
              <a:rPr lang="ru-RU" sz="2400" b="1" dirty="0" smtClean="0"/>
              <a:t>не ищет решение </a:t>
            </a:r>
            <a:r>
              <a:rPr lang="ru-RU" sz="2400" b="1" dirty="0" smtClean="0">
                <a:solidFill>
                  <a:schemeClr val="accent1"/>
                </a:solidFill>
              </a:rPr>
              <a:t>ЗА</a:t>
            </a:r>
            <a:r>
              <a:rPr lang="ru-RU" sz="2400" b="1" dirty="0" smtClean="0"/>
              <a:t> людей,</a:t>
            </a:r>
            <a:br>
              <a:rPr lang="ru-RU" sz="2400" b="1" dirty="0" smtClean="0"/>
            </a:br>
            <a:r>
              <a:rPr lang="ru-RU" sz="2400" b="1" dirty="0" smtClean="0"/>
              <a:t>- не </a:t>
            </a:r>
            <a:r>
              <a:rPr lang="ru-RU" sz="2400" b="1" dirty="0" smtClean="0">
                <a:solidFill>
                  <a:schemeClr val="accent1"/>
                </a:solidFill>
              </a:rPr>
              <a:t>НАВЯЗЫВАЕТ</a:t>
            </a:r>
            <a:r>
              <a:rPr lang="ru-RU" sz="2400" b="1" dirty="0" smtClean="0"/>
              <a:t> им свое решение, </a:t>
            </a:r>
            <a:br>
              <a:rPr lang="ru-RU" sz="2400" b="1" dirty="0" smtClean="0"/>
            </a:br>
            <a:r>
              <a:rPr lang="ru-RU" sz="2400" b="1" dirty="0" smtClean="0"/>
              <a:t>а умеет создать условия, чтобы они нашли его </a:t>
            </a:r>
            <a:r>
              <a:rPr lang="ru-RU" sz="2400" b="1" dirty="0" smtClean="0">
                <a:solidFill>
                  <a:schemeClr val="accent1"/>
                </a:solidFill>
              </a:rPr>
              <a:t>САМИ.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И чтобы их решение было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в русле</a:t>
            </a:r>
            <a:r>
              <a:rPr lang="ru-RU" sz="2400" b="1" dirty="0" smtClean="0"/>
              <a:t> </a:t>
            </a:r>
            <a:r>
              <a:rPr lang="ru-RU" sz="2400" i="1" dirty="0" smtClean="0">
                <a:solidFill>
                  <a:schemeClr val="tx1"/>
                </a:solidFill>
                <a:hlinkClick r:id="rId2"/>
              </a:rPr>
              <a:t>восстановительных принципов</a:t>
            </a:r>
            <a:r>
              <a:rPr lang="ru-RU" sz="2400" dirty="0" smtClean="0">
                <a:solidFill>
                  <a:schemeClr val="tx1"/>
                </a:solidFill>
              </a:rPr>
              <a:t> (ценностей).</a:t>
            </a:r>
            <a:endParaRPr lang="ru-RU" dirty="0"/>
          </a:p>
        </p:txBody>
      </p:sp>
      <p:sp>
        <p:nvSpPr>
          <p:cNvPr id="28676" name="AutoShape 4" descr="Картинки по запросу картинки о разрешении конфлик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808" y="3861048"/>
            <a:ext cx="3148402" cy="236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Внимание!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99592" y="857232"/>
            <a:ext cx="7272808" cy="561672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любая примирительная программа с детьми проводится на основании информированного согласия родителей;</a:t>
            </a:r>
          </a:p>
          <a:p>
            <a:pPr algn="just"/>
            <a:r>
              <a:rPr lang="ru-RU" dirty="0" smtClean="0"/>
              <a:t>если действия несовершеннолетних квалифицированы правоохранительными органами как </a:t>
            </a:r>
            <a:r>
              <a:rPr lang="ru-RU" b="1" dirty="0" smtClean="0"/>
              <a:t>правонарушение или преступление, </a:t>
            </a:r>
            <a:r>
              <a:rPr lang="ru-RU" dirty="0" smtClean="0"/>
              <a:t>для проведения программы  обязательно согласие родителей и их участие во встрече. Проведенная восстановительная программа не отменяет рассмотрения дела в </a:t>
            </a:r>
            <a:r>
              <a:rPr lang="ru-RU" dirty="0" err="1" smtClean="0"/>
              <a:t>КДНиЗП</a:t>
            </a:r>
            <a:r>
              <a:rPr lang="ru-RU" dirty="0" smtClean="0"/>
              <a:t> или суде, но ее результаты и достигнутая договоренность может учитываться при вынесении решения по делу.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467600" cy="151216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accent1"/>
                </a:solidFill>
              </a:rPr>
              <a:t>Если возник конфликт (либо Вы узнали о конфликтной ситуации) и Вы решили обратиться в ШСП:</a:t>
            </a:r>
            <a:endParaRPr lang="ru-RU" sz="24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7467600" cy="3981056"/>
          </a:xfrm>
        </p:spPr>
        <p:txBody>
          <a:bodyPr/>
          <a:lstStyle/>
          <a:p>
            <a:pPr algn="just"/>
            <a:r>
              <a:rPr lang="ru-RU" dirty="0" smtClean="0"/>
              <a:t>обратитесь в кабинет </a:t>
            </a:r>
            <a:r>
              <a:rPr lang="ru-RU" dirty="0" smtClean="0"/>
              <a:t>№6  </a:t>
            </a:r>
            <a:r>
              <a:rPr lang="ru-RU" dirty="0" smtClean="0"/>
              <a:t>к сотруднику ШСП </a:t>
            </a:r>
            <a:r>
              <a:rPr lang="ru-RU" dirty="0" err="1" smtClean="0"/>
              <a:t>Комиссаровой</a:t>
            </a:r>
            <a:r>
              <a:rPr lang="ru-RU" dirty="0" smtClean="0"/>
              <a:t> Светлане Ивановне</a:t>
            </a:r>
          </a:p>
          <a:p>
            <a:pPr algn="just"/>
            <a:r>
              <a:rPr lang="ru-RU" dirty="0" smtClean="0"/>
              <a:t> оформите заявку</a:t>
            </a:r>
          </a:p>
          <a:p>
            <a:pPr algn="just"/>
            <a:r>
              <a:rPr lang="ru-RU" dirty="0" smtClean="0"/>
              <a:t>специалист </a:t>
            </a:r>
            <a:r>
              <a:rPr lang="ru-RU" dirty="0" smtClean="0"/>
              <a:t>свяжется с Вами и назначит предварительную встречу</a:t>
            </a:r>
          </a:p>
          <a:p>
            <a:pPr algn="just"/>
            <a:r>
              <a:rPr lang="ru-RU" dirty="0" smtClean="0"/>
              <a:t>восстановительная медиация и примирительные программы проводятся по адресу: ул. </a:t>
            </a:r>
            <a:r>
              <a:rPr lang="ru-RU" dirty="0" smtClean="0"/>
              <a:t>Советская, 55, </a:t>
            </a:r>
            <a:r>
              <a:rPr lang="ru-RU" dirty="0" smtClean="0"/>
              <a:t>кабинет № </a:t>
            </a:r>
            <a:r>
              <a:rPr lang="ru-RU" dirty="0" smtClean="0"/>
              <a:t>6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1772816"/>
            <a:ext cx="6172200" cy="1512168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931224" cy="95035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200" b="1" dirty="0" smtClean="0">
                <a:solidFill>
                  <a:schemeClr val="accent1"/>
                </a:solidFill>
              </a:rPr>
              <a:t>Школьная служба примирения</a:t>
            </a:r>
            <a:r>
              <a:rPr lang="ru-RU" sz="2200" dirty="0" smtClean="0"/>
              <a:t> 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– </a:t>
            </a:r>
            <a:r>
              <a:rPr lang="ru-RU" sz="2200" dirty="0" smtClean="0">
                <a:solidFill>
                  <a:schemeClr val="tx1"/>
                </a:solidFill>
              </a:rPr>
              <a:t>это служба, осуществляющая работу с конфликтными ситуациями, возникающими внутри школы.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628800"/>
            <a:ext cx="7467600" cy="4800596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4500" i="1" dirty="0" smtClean="0"/>
              <a:t>Школьная служба примирения — это не психологическая работа,   в ней не «лезут в душу», не тестируют, не дают психологических заключений  и т. п.  </a:t>
            </a:r>
            <a:endParaRPr lang="ru-RU" sz="4500" dirty="0" smtClean="0"/>
          </a:p>
          <a:p>
            <a:pPr lvl="0"/>
            <a:r>
              <a:rPr lang="ru-RU" sz="4500" i="1" dirty="0" smtClean="0"/>
              <a:t>Школьная служба примирения не проводит расследование,  не собирает свидетелей, не обвиняет.</a:t>
            </a:r>
            <a:endParaRPr lang="ru-RU" sz="4500" dirty="0" smtClean="0"/>
          </a:p>
          <a:p>
            <a:pPr lvl="0"/>
            <a:r>
              <a:rPr lang="ru-RU" sz="4500" i="1" dirty="0" smtClean="0"/>
              <a:t>Школьная служба примирения — не иностранная методика, и хотя  в разных странах есть  что-то подобное, но  мы в работе опираемся на Российские традиции примирения.</a:t>
            </a:r>
            <a:endParaRPr lang="ru-RU" sz="4500" dirty="0" smtClean="0"/>
          </a:p>
          <a:p>
            <a:pPr lvl="0"/>
            <a:r>
              <a:rPr lang="ru-RU" sz="4500" i="1" dirty="0" smtClean="0"/>
              <a:t>Школьная служба примирения не является деятельностью адвоката, то есть не направлена на то, чтобы помочь обидчику избежать наказания вопреки желанию жертвы.</a:t>
            </a:r>
            <a:endParaRPr lang="ru-RU" sz="4500" dirty="0" smtClean="0"/>
          </a:p>
          <a:p>
            <a:pPr lvl="0"/>
            <a:r>
              <a:rPr lang="ru-RU" sz="4500" i="1" dirty="0" smtClean="0"/>
              <a:t>Школьная служба примирения не ставит целью обязательно кого-то с кем-то примирить или сдружить,  поскольку это может быть только доброй волей людей. Для службы важно как минимум предотвратить эскалацию и усиление конфликта, прекратить враждебные действия сторон друг против друга и помочь им «сесть за стол переговоров». Если в результате люди еще и подружатся — это будет прекрасно.</a:t>
            </a:r>
            <a:endParaRPr lang="ru-RU" sz="45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6540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Разрешение конфликтных ситуаций: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   Восстановительные программы примирения (медиации) проводятся ШСП с обучающимися старше 10 лет, начиная с 6 класса.</a:t>
            </a:r>
          </a:p>
          <a:p>
            <a:endParaRPr lang="ru-RU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5467" y="1071546"/>
            <a:ext cx="6260869" cy="39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8266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>медиация</a:t>
            </a:r>
            <a:r>
              <a:rPr lang="ru-RU" dirty="0" smtClean="0"/>
              <a:t> — </a:t>
            </a:r>
            <a:r>
              <a:rPr lang="ru-RU" sz="1600" dirty="0" smtClean="0">
                <a:solidFill>
                  <a:schemeClr val="tx1"/>
                </a:solidFill>
              </a:rPr>
              <a:t>одна из технологий альтернативного урегулирования споров (англ. </a:t>
            </a:r>
            <a:r>
              <a:rPr lang="ru-RU" sz="1600" dirty="0" err="1" smtClean="0">
                <a:solidFill>
                  <a:schemeClr val="tx1"/>
                </a:solidFill>
              </a:rPr>
              <a:t>alternative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dispute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resolution</a:t>
            </a:r>
            <a:r>
              <a:rPr lang="ru-RU" sz="1600" dirty="0" smtClean="0">
                <a:solidFill>
                  <a:schemeClr val="tx1"/>
                </a:solidFill>
              </a:rPr>
              <a:t>, ADR) с участием третьей нейтральной, беспристрастной, не заинтересованной в данном конфликте стороны — медиатора... (</a:t>
            </a:r>
            <a:r>
              <a:rPr lang="ru-RU" sz="1600" dirty="0" err="1" smtClean="0">
                <a:solidFill>
                  <a:schemeClr val="tx1"/>
                </a:solidFill>
              </a:rPr>
              <a:t>wikipedia.org</a:t>
            </a:r>
            <a:r>
              <a:rPr lang="ru-RU" sz="1600" dirty="0" smtClean="0">
                <a:solidFill>
                  <a:schemeClr val="tx1"/>
                </a:solidFill>
              </a:rPr>
              <a:t>/</a:t>
            </a:r>
            <a:r>
              <a:rPr lang="ru-RU" sz="1600" dirty="0" err="1" smtClean="0">
                <a:solidFill>
                  <a:schemeClr val="tx1"/>
                </a:solidFill>
              </a:rPr>
              <a:t>wiki</a:t>
            </a:r>
            <a:r>
              <a:rPr lang="ru-RU" sz="1600" dirty="0" smtClean="0">
                <a:solidFill>
                  <a:schemeClr val="tx1"/>
                </a:solidFill>
              </a:rPr>
              <a:t>/)</a:t>
            </a:r>
            <a:endParaRPr lang="ru-RU" sz="1600" dirty="0"/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736"/>
            <a:ext cx="7483775" cy="5081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28802"/>
            <a:ext cx="8186766" cy="178595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В работе ШСП используются технологии восстановительной медиации, техники примирения сторон с участием ведущего примирительных программ.</a:t>
            </a:r>
            <a:endParaRPr lang="ru-RU" sz="2400" dirty="0"/>
          </a:p>
        </p:txBody>
      </p:sp>
      <p:pic>
        <p:nvPicPr>
          <p:cNvPr id="3" name="Picture 2" descr="Картинки по запросу картинки о меди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28"/>
            <a:ext cx="1800000" cy="1800000"/>
          </a:xfrm>
          <a:prstGeom prst="rect">
            <a:avLst/>
          </a:prstGeom>
          <a:noFill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39952" y="3933056"/>
            <a:ext cx="3707726" cy="248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Что даёт сторонам </a:t>
            </a: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>участие </a:t>
            </a:r>
            <a:r>
              <a:rPr lang="ru-RU" b="1" dirty="0" smtClean="0">
                <a:solidFill>
                  <a:schemeClr val="accent1"/>
                </a:solidFill>
              </a:rPr>
              <a:t>в программе?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7920880" cy="487375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 </a:t>
            </a:r>
            <a:r>
              <a:rPr lang="ru-RU" b="1" dirty="0" smtClean="0"/>
              <a:t>У Вас есть возможность:</a:t>
            </a:r>
            <a:endParaRPr lang="ru-RU" dirty="0" smtClean="0"/>
          </a:p>
          <a:p>
            <a:pPr algn="just"/>
            <a:r>
              <a:rPr lang="ru-RU" dirty="0" smtClean="0"/>
              <a:t>- обсудить ситуацию;</a:t>
            </a:r>
          </a:p>
          <a:p>
            <a:pPr algn="just"/>
            <a:r>
              <a:rPr lang="ru-RU" dirty="0" smtClean="0"/>
              <a:t>- высказать своё отношение к случившемуся;</a:t>
            </a:r>
          </a:p>
          <a:p>
            <a:pPr algn="just"/>
            <a:r>
              <a:rPr lang="ru-RU" dirty="0" smtClean="0"/>
              <a:t>- предложить возможные варианты решения спорной ситуации;</a:t>
            </a:r>
          </a:p>
          <a:p>
            <a:pPr algn="just"/>
            <a:r>
              <a:rPr lang="ru-RU" dirty="0" smtClean="0"/>
              <a:t>- избавиться от обиды, злости, ощущения беспомощности и других отрицательных эмоций, которые часто преследуют нас, когда мы встречаемся с несправедливостью</a:t>
            </a:r>
          </a:p>
          <a:p>
            <a:pPr algn="just">
              <a:buNone/>
            </a:pPr>
            <a:r>
              <a:rPr lang="ru-RU" b="1" dirty="0" smtClean="0"/>
              <a:t>У конфликтующих сторон есть возможность:</a:t>
            </a:r>
            <a:endParaRPr lang="ru-RU" dirty="0" smtClean="0"/>
          </a:p>
          <a:p>
            <a:pPr algn="just"/>
            <a:r>
              <a:rPr lang="ru-RU" dirty="0" smtClean="0"/>
              <a:t>- принести или получить извинения;</a:t>
            </a:r>
          </a:p>
          <a:p>
            <a:pPr algn="just"/>
            <a:r>
              <a:rPr lang="ru-RU" dirty="0" smtClean="0"/>
              <a:t>- объяснить причины и мотивации своих поступков;</a:t>
            </a:r>
          </a:p>
          <a:p>
            <a:pPr algn="just"/>
            <a:r>
              <a:rPr lang="ru-RU" dirty="0" smtClean="0"/>
              <a:t>- </a:t>
            </a:r>
            <a:r>
              <a:rPr lang="ru-RU" dirty="0" smtClean="0"/>
              <a:t>компенсировать </a:t>
            </a:r>
            <a:r>
              <a:rPr lang="ru-RU" dirty="0" smtClean="0"/>
              <a:t>причиненный </a:t>
            </a:r>
            <a:r>
              <a:rPr lang="ru-RU" dirty="0" smtClean="0"/>
              <a:t>вред.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base"/>
            <a:r>
              <a:rPr lang="ru-RU" b="1" dirty="0" smtClean="0">
                <a:solidFill>
                  <a:schemeClr val="accent1"/>
                </a:solidFill>
              </a:rPr>
              <a:t>Зачем медиация нужна детям?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931224" cy="338437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избавиться от обиды, ненависти и других негативных переживаний; </a:t>
            </a:r>
          </a:p>
          <a:p>
            <a:pPr algn="just"/>
            <a:r>
              <a:rPr lang="ru-RU" dirty="0" smtClean="0"/>
              <a:t>самостоятельно разрешить ситуацию (в том числе возместить ущерб);</a:t>
            </a:r>
          </a:p>
          <a:p>
            <a:pPr algn="just"/>
            <a:r>
              <a:rPr lang="ru-RU" dirty="0" smtClean="0"/>
              <a:t> избежать повторения подобного в будущем; </a:t>
            </a:r>
          </a:p>
          <a:p>
            <a:pPr algn="just"/>
            <a:r>
              <a:rPr lang="ru-RU" dirty="0" smtClean="0"/>
              <a:t>научиться цивилизованно, самостоятельно выходить из конфликта.</a:t>
            </a:r>
          </a:p>
        </p:txBody>
      </p:sp>
      <p:sp>
        <p:nvSpPr>
          <p:cNvPr id="31746" name="AutoShape 2" descr="Картинки по запросу картинки о примир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714884"/>
            <a:ext cx="300039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Зачем медиация нужна родителям?</a:t>
            </a: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just"/>
            <a:r>
              <a:rPr lang="ru-RU" dirty="0" smtClean="0"/>
              <a:t>выявить причину конфликта;</a:t>
            </a:r>
          </a:p>
          <a:p>
            <a:pPr algn="just"/>
            <a:r>
              <a:rPr lang="ru-RU" dirty="0" smtClean="0"/>
              <a:t>разрешить конфликт;</a:t>
            </a:r>
          </a:p>
          <a:p>
            <a:pPr algn="just"/>
            <a:r>
              <a:rPr lang="ru-RU" dirty="0" smtClean="0"/>
              <a:t> предотвратить конфликт;</a:t>
            </a:r>
          </a:p>
          <a:p>
            <a:pPr algn="just"/>
            <a:r>
              <a:rPr lang="ru-RU" dirty="0" smtClean="0"/>
              <a:t> корректировать поведение «оступившегося» ребенка;</a:t>
            </a:r>
          </a:p>
          <a:p>
            <a:pPr algn="just"/>
            <a:r>
              <a:rPr lang="ru-RU" dirty="0" smtClean="0"/>
              <a:t>получить консультацию об оптимальных вариантах разрешения конфликтов;</a:t>
            </a:r>
          </a:p>
          <a:p>
            <a:pPr algn="just"/>
            <a:r>
              <a:rPr lang="ru-RU" dirty="0" smtClean="0"/>
              <a:t> лучше понять своего ребёнка.</a:t>
            </a:r>
          </a:p>
          <a:p>
            <a:endParaRPr lang="ru-RU" dirty="0"/>
          </a:p>
        </p:txBody>
      </p:sp>
      <p:pic>
        <p:nvPicPr>
          <p:cNvPr id="30722" name="Picture 2" descr="Картинки по запросу картинки о примирен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071546"/>
            <a:ext cx="3242193" cy="262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Примерный порядок работы </a:t>
            </a: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>по </a:t>
            </a:r>
            <a:r>
              <a:rPr lang="ru-RU" dirty="0" smtClean="0">
                <a:solidFill>
                  <a:schemeClr val="accent1"/>
                </a:solidFill>
              </a:rPr>
              <a:t>программе примирения: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предварительные встречи с каждой из сторон (обсуждение ситуации, причиненного вреда, стратегии «Что делать?», в какие сроки);</a:t>
            </a:r>
          </a:p>
          <a:p>
            <a:pPr algn="just"/>
            <a:r>
              <a:rPr lang="ru-RU" dirty="0" smtClean="0"/>
              <a:t>примирительная встреча;</a:t>
            </a:r>
          </a:p>
          <a:p>
            <a:pPr algn="just"/>
            <a:r>
              <a:rPr lang="ru-RU" dirty="0" smtClean="0"/>
              <a:t>составление договора с условиями его выполнения (поощрения) и невыполнения (последствия);</a:t>
            </a:r>
          </a:p>
          <a:p>
            <a:pPr algn="just"/>
            <a:r>
              <a:rPr lang="ru-RU" dirty="0" smtClean="0"/>
              <a:t>при необходимости возможно включение специалистов в решение ситуации;</a:t>
            </a:r>
          </a:p>
          <a:p>
            <a:pPr algn="just"/>
            <a:r>
              <a:rPr lang="ru-RU" dirty="0" smtClean="0"/>
              <a:t>контроль за соблюдением договора;</a:t>
            </a:r>
          </a:p>
          <a:p>
            <a:pPr algn="just"/>
            <a:r>
              <a:rPr lang="ru-RU" dirty="0" smtClean="0"/>
              <a:t>на время работы ШСП приостанавливается административно-карательная реакция ОУ.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154</TotalTime>
  <Words>322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Школьная служба примирения (ШСП)</vt:lpstr>
      <vt:lpstr> Школьная служба примирения  – это служба, осуществляющая работу с конфликтными ситуациями, возникающими внутри школы. </vt:lpstr>
      <vt:lpstr>Разрешение конфликтных ситуаций:</vt:lpstr>
      <vt:lpstr>  медиация — одна из технологий альтернативного урегулирования споров (англ. alternative dispute resolution, ADR) с участием третьей нейтральной, беспристрастной, не заинтересованной в данном конфликте стороны — медиатора... (wikipedia.org/wiki/)</vt:lpstr>
      <vt:lpstr>В работе ШСП используются технологии восстановительной медиации, техники примирения сторон с участием ведущего примирительных программ.</vt:lpstr>
      <vt:lpstr>Что даёт сторонам  участие в программе?</vt:lpstr>
      <vt:lpstr>Зачем медиация нужна детям?</vt:lpstr>
      <vt:lpstr>Зачем медиация нужна родителям? </vt:lpstr>
      <vt:lpstr>Примерный порядок работы  по программе примирения:</vt:lpstr>
      <vt:lpstr>Ведущий восстановительных программ - не ищет решение ЗА людей, - не НАВЯЗЫВАЕТ им свое решение,  а умеет создать условия, чтобы они нашли его САМИ.  И чтобы их решение было  в русле восстановительных принципов (ценностей).</vt:lpstr>
      <vt:lpstr>Внимание!</vt:lpstr>
      <vt:lpstr>Если возник конфликт (либо Вы узнали о конфликтной ситуации) и Вы решили обратиться в ШСП:</vt:lpstr>
      <vt:lpstr>Спасибо за внимание!</vt:lpstr>
    </vt:vector>
  </TitlesOfParts>
  <Company>GOU118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Школьная служба примирения</dc:title>
  <dc:creator>user</dc:creator>
  <cp:lastModifiedBy>admin</cp:lastModifiedBy>
  <cp:revision>32</cp:revision>
  <dcterms:created xsi:type="dcterms:W3CDTF">2018-10-16T07:05:04Z</dcterms:created>
  <dcterms:modified xsi:type="dcterms:W3CDTF">2020-12-22T10:12:16Z</dcterms:modified>
</cp:coreProperties>
</file>