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6" r:id="rId2"/>
    <p:sldId id="260" r:id="rId3"/>
    <p:sldId id="318" r:id="rId4"/>
    <p:sldId id="321" r:id="rId5"/>
    <p:sldId id="263" r:id="rId6"/>
    <p:sldId id="319" r:id="rId7"/>
    <p:sldId id="265" r:id="rId8"/>
    <p:sldId id="267" r:id="rId9"/>
    <p:sldId id="266" r:id="rId10"/>
    <p:sldId id="268" r:id="rId11"/>
    <p:sldId id="273" r:id="rId12"/>
    <p:sldId id="316" r:id="rId13"/>
    <p:sldId id="322" r:id="rId14"/>
    <p:sldId id="31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00CC"/>
    <a:srgbClr val="990033"/>
    <a:srgbClr val="660033"/>
    <a:srgbClr val="00CC00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238" autoAdjust="0"/>
    <p:restoredTop sz="94607" autoAdjust="0"/>
  </p:normalViewPr>
  <p:slideViewPr>
    <p:cSldViewPr>
      <p:cViewPr>
        <p:scale>
          <a:sx n="70" d="100"/>
          <a:sy n="70" d="100"/>
        </p:scale>
        <p:origin x="228" y="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2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883BF-B6E2-4764-93D4-C4836039ED77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2A85-7DF6-40A7-8F68-9279525759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E2A85-7DF6-40A7-8F68-9279525759C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7" Type="http://schemas.openxmlformats.org/officeDocument/2006/relationships/image" Target="../media/image39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0zn.ru/" TargetMode="External"/><Relationship Id="rId13" Type="http://schemas.openxmlformats.org/officeDocument/2006/relationships/hyperlink" Target="http://geoportal.tversu.ru/cgibin/mapserv.exe?map=/ms4w/apps/Atlas/map/Geogr_map.map&amp;layer=copyright&amp;layer=border&amp;layer=Big_rivers&amp;layer=rivers&amp;layer=laces&amp;layer=relief&amp;layer=relief_points&amp;mode=browse" TargetMode="External"/><Relationship Id="rId18" Type="http://schemas.openxmlformats.org/officeDocument/2006/relationships/hyperlink" Target="http://www.polyester.ru/" TargetMode="External"/><Relationship Id="rId3" Type="http://schemas.openxmlformats.org/officeDocument/2006/relationships/hyperlink" Target="http://www.kp.ru/daily/24145/362292/" TargetMode="External"/><Relationship Id="rId21" Type="http://schemas.openxmlformats.org/officeDocument/2006/relationships/hyperlink" Target="http://gildiya-avtorov.ru/tver/Poleznye_iskopaemye_tverskoy_oblasti.html" TargetMode="External"/><Relationship Id="rId7" Type="http://schemas.openxmlformats.org/officeDocument/2006/relationships/hyperlink" Target="http://video3.vokrugsveta.ru/" TargetMode="External"/><Relationship Id="rId12" Type="http://schemas.openxmlformats.org/officeDocument/2006/relationships/hyperlink" Target="http://zapovednik.cwx.ru/" TargetMode="External"/><Relationship Id="rId17" Type="http://schemas.openxmlformats.org/officeDocument/2006/relationships/hyperlink" Target="http://www.plems.ru/about_us/structure/zavolzhskoye/" TargetMode="External"/><Relationship Id="rId2" Type="http://schemas.openxmlformats.org/officeDocument/2006/relationships/hyperlink" Target="http://rusmi.cz/turizm-v-tverskoi-oblasti" TargetMode="External"/><Relationship Id="rId16" Type="http://schemas.openxmlformats.org/officeDocument/2006/relationships/hyperlink" Target="http://www.vpekar.ru/" TargetMode="External"/><Relationship Id="rId20" Type="http://schemas.openxmlformats.org/officeDocument/2006/relationships/hyperlink" Target="http://www.protown.ru/russia/obl/articles/3446.html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dts.tver.ru/" TargetMode="External"/><Relationship Id="rId11" Type="http://schemas.openxmlformats.org/officeDocument/2006/relationships/hyperlink" Target="http://www.megabook.ru/Article.asp?AID=604960" TargetMode="External"/><Relationship Id="rId5" Type="http://schemas.openxmlformats.org/officeDocument/2006/relationships/hyperlink" Target="http://www.tverprovince.ru/" TargetMode="External"/><Relationship Id="rId15" Type="http://schemas.openxmlformats.org/officeDocument/2006/relationships/hyperlink" Target="http://foroll.com/ru/firm/20508/torvz_torzhokskiy_vagonostroitelnyy_zavod/about/" TargetMode="External"/><Relationship Id="rId10" Type="http://schemas.openxmlformats.org/officeDocument/2006/relationships/hyperlink" Target="http://www.region.tver.ru/" TargetMode="External"/><Relationship Id="rId19" Type="http://schemas.openxmlformats.org/officeDocument/2006/relationships/hyperlink" Target="http://www.mnr.gov.ru/maps/?region=69" TargetMode="External"/><Relationship Id="rId4" Type="http://schemas.openxmlformats.org/officeDocument/2006/relationships/hyperlink" Target="http://ru.wikipedia.org/" TargetMode="External"/><Relationship Id="rId9" Type="http://schemas.openxmlformats.org/officeDocument/2006/relationships/hyperlink" Target="http://obl-tver.ru/" TargetMode="External"/><Relationship Id="rId14" Type="http://schemas.openxmlformats.org/officeDocument/2006/relationships/hyperlink" Target="http://www.tvz.ru/" TargetMode="External"/><Relationship Id="rId22" Type="http://schemas.openxmlformats.org/officeDocument/2006/relationships/hyperlink" Target="http://www.tvernedra.ru/product15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3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4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jpeg"/></Relationships>
</file>

<file path=ppt/slides/_rels/slide6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6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C:\Users\user\Desktop\tver2.jpg"/>
          <p:cNvPicPr>
            <a:picLocks noChangeAspect="1" noChangeArrowheads="1"/>
          </p:cNvPicPr>
          <p:nvPr/>
        </p:nvPicPr>
        <p:blipFill>
          <a:blip r:embed="rId2" cstate="email">
            <a:lum contrast="10000"/>
          </a:blip>
          <a:srcRect/>
          <a:stretch>
            <a:fillRect/>
          </a:stretch>
        </p:blipFill>
        <p:spPr bwMode="auto">
          <a:xfrm>
            <a:off x="3923928" y="1412776"/>
            <a:ext cx="2320400" cy="143936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0"/>
            <a:ext cx="5904656" cy="1472184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Cambria" pitchFamily="18" charset="0"/>
              </a:rPr>
              <a:t>Моя малая родина – Тверская земля!</a:t>
            </a:r>
            <a:endParaRPr lang="ru-RU" sz="4800" dirty="0">
              <a:latin typeface="Cambria" pitchFamily="18" charset="0"/>
            </a:endParaRPr>
          </a:p>
        </p:txBody>
      </p:sp>
      <p:pic>
        <p:nvPicPr>
          <p:cNvPr id="1026" name="Picture 2" descr="C:\Users\user\Downloads\46292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625" y="113502"/>
            <a:ext cx="1590176" cy="1659314"/>
          </a:xfrm>
          <a:prstGeom prst="rect">
            <a:avLst/>
          </a:prstGeom>
          <a:noFill/>
        </p:spPr>
      </p:pic>
      <p:pic>
        <p:nvPicPr>
          <p:cNvPr id="9" name="Picture 4" descr="C:\Users\user\Desktop\karta.gif"/>
          <p:cNvPicPr>
            <a:picLocks noChangeAspect="1" noChangeArrowheads="1"/>
          </p:cNvPicPr>
          <p:nvPr/>
        </p:nvPicPr>
        <p:blipFill>
          <a:blip r:embed="rId4" cstate="email">
            <a:grayscl/>
          </a:blip>
          <a:srcRect/>
          <a:stretch>
            <a:fillRect/>
          </a:stretch>
        </p:blipFill>
        <p:spPr bwMode="auto">
          <a:xfrm>
            <a:off x="2714612" y="2000240"/>
            <a:ext cx="6615620" cy="4680520"/>
          </a:xfrm>
          <a:prstGeom prst="rect">
            <a:avLst/>
          </a:prstGeom>
          <a:noFill/>
        </p:spPr>
      </p:pic>
      <p:pic>
        <p:nvPicPr>
          <p:cNvPr id="1033" name="Picture 9" descr="C:\Users\user\Desktop\58740.jpg"/>
          <p:cNvPicPr>
            <a:picLocks noChangeAspect="1" noChangeArrowheads="1"/>
          </p:cNvPicPr>
          <p:nvPr/>
        </p:nvPicPr>
        <p:blipFill>
          <a:blip r:embed="rId5" cstate="email">
            <a:lum contrast="10000"/>
          </a:blip>
          <a:srcRect/>
          <a:stretch>
            <a:fillRect/>
          </a:stretch>
        </p:blipFill>
        <p:spPr bwMode="auto">
          <a:xfrm>
            <a:off x="2411760" y="1844824"/>
            <a:ext cx="2448272" cy="136815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034" name="Picture 10" descr="C:\Users\user\Desktop\0_554e6_122f476b_XL.jpg"/>
          <p:cNvPicPr>
            <a:picLocks noChangeAspect="1" noChangeArrowheads="1"/>
          </p:cNvPicPr>
          <p:nvPr/>
        </p:nvPicPr>
        <p:blipFill>
          <a:blip r:embed="rId6" cstate="email">
            <a:lum contrast="10000"/>
          </a:blip>
          <a:srcRect/>
          <a:stretch>
            <a:fillRect/>
          </a:stretch>
        </p:blipFill>
        <p:spPr bwMode="auto">
          <a:xfrm>
            <a:off x="1115616" y="2210403"/>
            <a:ext cx="2304256" cy="150662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8" name="TextBox 7"/>
          <p:cNvSpPr txBox="1"/>
          <p:nvPr/>
        </p:nvSpPr>
        <p:spPr>
          <a:xfrm>
            <a:off x="971600" y="5517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1268760"/>
            <a:ext cx="7776864" cy="501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 rot="17506736">
            <a:off x="1750221" y="4682124"/>
            <a:ext cx="1687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70C0"/>
                </a:solidFill>
              </a:rPr>
              <a:t>Западная Двина</a:t>
            </a:r>
            <a:endParaRPr lang="ru-RU" sz="1600" b="1" dirty="0">
              <a:solidFill>
                <a:srgbClr val="0070C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704856" cy="1345312"/>
          </a:xfrm>
        </p:spPr>
        <p:txBody>
          <a:bodyPr>
            <a:noAutofit/>
          </a:bodyPr>
          <a:lstStyle/>
          <a:p>
            <a:r>
              <a:rPr lang="ru-RU" sz="4200" i="1" dirty="0" smtClean="0"/>
              <a:t>Главное богатство края — его</a:t>
            </a:r>
            <a:br>
              <a:rPr lang="ru-RU" sz="4200" i="1" dirty="0" smtClean="0"/>
            </a:br>
            <a:r>
              <a:rPr lang="ru-RU" sz="4200" i="1" dirty="0" smtClean="0"/>
              <a:t>                               водные ресурсы.</a:t>
            </a:r>
            <a:endParaRPr lang="ru-RU" sz="4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268760"/>
            <a:ext cx="28083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области насчитывается 760 рек и 1769 озёр. Озёра, в основном, находятся на западе и северо-западе области.</a:t>
            </a:r>
          </a:p>
          <a:p>
            <a:pPr algn="just"/>
            <a:r>
              <a:rPr lang="ru-RU" dirty="0" smtClean="0"/>
              <a:t>«Жемчужиной» края является </a:t>
            </a:r>
            <a:r>
              <a:rPr lang="ru-RU" b="1" dirty="0" smtClean="0"/>
              <a:t>озеро Селигер</a:t>
            </a:r>
            <a:endParaRPr lang="ru-RU" b="1" dirty="0"/>
          </a:p>
        </p:txBody>
      </p:sp>
      <p:sp>
        <p:nvSpPr>
          <p:cNvPr id="6" name="Полилиния 5"/>
          <p:cNvSpPr/>
          <p:nvPr/>
        </p:nvSpPr>
        <p:spPr>
          <a:xfrm>
            <a:off x="3629465" y="4332849"/>
            <a:ext cx="269631" cy="309489"/>
          </a:xfrm>
          <a:custGeom>
            <a:avLst/>
            <a:gdLst>
              <a:gd name="connsiteX0" fmla="*/ 0 w 269631"/>
              <a:gd name="connsiteY0" fmla="*/ 309489 h 309489"/>
              <a:gd name="connsiteX1" fmla="*/ 98473 w 269631"/>
              <a:gd name="connsiteY1" fmla="*/ 295422 h 309489"/>
              <a:gd name="connsiteX2" fmla="*/ 168812 w 269631"/>
              <a:gd name="connsiteY2" fmla="*/ 295422 h 309489"/>
              <a:gd name="connsiteX3" fmla="*/ 253218 w 269631"/>
              <a:gd name="connsiteY3" fmla="*/ 253219 h 309489"/>
              <a:gd name="connsiteX4" fmla="*/ 267286 w 269631"/>
              <a:gd name="connsiteY4" fmla="*/ 112542 h 309489"/>
              <a:gd name="connsiteX5" fmla="*/ 239150 w 269631"/>
              <a:gd name="connsiteY5" fmla="*/ 42203 h 309489"/>
              <a:gd name="connsiteX6" fmla="*/ 253218 w 269631"/>
              <a:gd name="connsiteY6" fmla="*/ 0 h 309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9631" h="309489">
                <a:moveTo>
                  <a:pt x="0" y="309489"/>
                </a:moveTo>
                <a:cubicBezTo>
                  <a:pt x="35169" y="303628"/>
                  <a:pt x="70338" y="297767"/>
                  <a:pt x="98473" y="295422"/>
                </a:cubicBezTo>
                <a:cubicBezTo>
                  <a:pt x="126608" y="293078"/>
                  <a:pt x="143021" y="302456"/>
                  <a:pt x="168812" y="295422"/>
                </a:cubicBezTo>
                <a:cubicBezTo>
                  <a:pt x="194603" y="288388"/>
                  <a:pt x="236806" y="283699"/>
                  <a:pt x="253218" y="253219"/>
                </a:cubicBezTo>
                <a:cubicBezTo>
                  <a:pt x="269630" y="222739"/>
                  <a:pt x="269631" y="147711"/>
                  <a:pt x="267286" y="112542"/>
                </a:cubicBezTo>
                <a:cubicBezTo>
                  <a:pt x="264941" y="77373"/>
                  <a:pt x="241495" y="60960"/>
                  <a:pt x="239150" y="42203"/>
                </a:cubicBezTo>
                <a:cubicBezTo>
                  <a:pt x="236805" y="23446"/>
                  <a:pt x="245011" y="11723"/>
                  <a:pt x="253218" y="0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8373154">
            <a:off x="4703533" y="4823974"/>
            <a:ext cx="789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Волга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35896" y="3501008"/>
            <a:ext cx="1435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оз. Селигер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 rot="5012248">
            <a:off x="4809535" y="2599621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Мста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3" name="Picture 2" descr="http://mygazeta.com/i/2011/05/65006685_2725950qup2.jpg"/>
          <p:cNvPicPr>
            <a:picLocks noChangeAspect="1" noChangeArrowheads="1"/>
          </p:cNvPicPr>
          <p:nvPr/>
        </p:nvPicPr>
        <p:blipFill>
          <a:blip r:embed="rId3" cstate="email">
            <a:lum bright="10000" contrast="20000"/>
          </a:blip>
          <a:srcRect/>
          <a:stretch>
            <a:fillRect/>
          </a:stretch>
        </p:blipFill>
        <p:spPr bwMode="auto">
          <a:xfrm>
            <a:off x="4788024" y="1484784"/>
            <a:ext cx="3937241" cy="2500909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1043608" y="6093296"/>
            <a:ext cx="1822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Начало Волги</a:t>
            </a:r>
          </a:p>
          <a:p>
            <a:r>
              <a:rPr lang="ru-RU" sz="1400" dirty="0" err="1" smtClean="0">
                <a:solidFill>
                  <a:schemeClr val="bg1"/>
                </a:solidFill>
              </a:rPr>
              <a:t>Осташковский</a:t>
            </a:r>
            <a:r>
              <a:rPr lang="ru-RU" sz="1400" dirty="0" smtClean="0">
                <a:solidFill>
                  <a:schemeClr val="bg1"/>
                </a:solidFill>
              </a:rPr>
              <a:t> район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57350" name="Picture 6" descr="http://www.seliger-hutorok.ru/Seliger_big_img/beryozovy_ryadok_big_img.jpg"/>
          <p:cNvPicPr>
            <a:picLocks noChangeAspect="1" noChangeArrowheads="1"/>
          </p:cNvPicPr>
          <p:nvPr/>
        </p:nvPicPr>
        <p:blipFill>
          <a:blip r:embed="rId4" cstate="email">
            <a:lum bright="-10000" contrast="10000"/>
          </a:blip>
          <a:srcRect/>
          <a:stretch>
            <a:fillRect/>
          </a:stretch>
        </p:blipFill>
        <p:spPr bwMode="auto">
          <a:xfrm>
            <a:off x="971600" y="1268760"/>
            <a:ext cx="7992888" cy="5373978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6156176" y="1628800"/>
            <a:ext cx="19452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i="1" dirty="0" smtClean="0">
                <a:solidFill>
                  <a:schemeClr val="accent5">
                    <a:lumMod val="75000"/>
                  </a:schemeClr>
                </a:solidFill>
              </a:rPr>
              <a:t>Селигер</a:t>
            </a:r>
            <a:endParaRPr lang="ru-RU" sz="40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allAtOnce"/>
      <p:bldP spid="32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560840" cy="504056"/>
          </a:xfrm>
        </p:spPr>
        <p:txBody>
          <a:bodyPr>
            <a:noAutofit/>
          </a:bodyPr>
          <a:lstStyle/>
          <a:p>
            <a:r>
              <a:rPr lang="ru-RU" sz="4200" dirty="0" smtClean="0"/>
              <a:t>Тверская область - лесной край</a:t>
            </a:r>
            <a:endParaRPr lang="ru-RU" sz="4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988840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Территория области лежит в зоне перехода южной тайги к смешанным хвойно-широколиственным лесам..</a:t>
            </a:r>
            <a:endParaRPr lang="ru-RU" dirty="0"/>
          </a:p>
        </p:txBody>
      </p:sp>
      <p:sp>
        <p:nvSpPr>
          <p:cNvPr id="1026" name="AutoShape 2" descr="http://learning.9151394.ru/file.php/8267/u_prirody_net_plokhoi_pogody/0_3227_3d5cc96f_ori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://learning.9151394.ru/file.php/8267/u_prirody_net_plokhoi_pogody/0_3227_3d5cc96f_ori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://learning.9151394.ru/file.php/8267/u_prirody_net_plokhoi_pogody/0_3227_3d5cc96f_ori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7" name="Picture 13" descr="http://www.blikst.ru/nat/006.jpg"/>
          <p:cNvPicPr>
            <a:picLocks noChangeAspect="1" noChangeArrowheads="1"/>
          </p:cNvPicPr>
          <p:nvPr/>
        </p:nvPicPr>
        <p:blipFill>
          <a:blip r:embed="rId2" cstate="email">
            <a:lum contrast="10000"/>
          </a:blip>
          <a:srcRect/>
          <a:stretch>
            <a:fillRect/>
          </a:stretch>
        </p:blipFill>
        <p:spPr bwMode="auto">
          <a:xfrm>
            <a:off x="1115616" y="3429000"/>
            <a:ext cx="7848872" cy="3231267"/>
          </a:xfrm>
          <a:prstGeom prst="rect">
            <a:avLst/>
          </a:prstGeom>
          <a:noFill/>
        </p:spPr>
      </p:pic>
      <p:pic>
        <p:nvPicPr>
          <p:cNvPr id="1041" name="Picture 17" descr="http://www.stihi.ru/pics/2011/05/14/453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5616" y="476672"/>
            <a:ext cx="7848872" cy="1224136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1115616" y="2564904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Основные древесные породы:  </a:t>
            </a:r>
            <a:r>
              <a:rPr lang="ru-RU" u="sng" dirty="0" smtClean="0"/>
              <a:t>хвойные</a:t>
            </a:r>
            <a:r>
              <a:rPr lang="ru-RU" dirty="0" smtClean="0"/>
              <a:t> - ель, сосна; </a:t>
            </a:r>
            <a:r>
              <a:rPr lang="ru-RU" u="sng" dirty="0" smtClean="0"/>
              <a:t>мелколиственные</a:t>
            </a:r>
            <a:r>
              <a:rPr lang="ru-RU" dirty="0" smtClean="0"/>
              <a:t> - берёза , осина, ольха, рябина, черемуха  </a:t>
            </a:r>
            <a:r>
              <a:rPr lang="ru-RU" u="sng" dirty="0" smtClean="0"/>
              <a:t>широколиственные </a:t>
            </a:r>
            <a:r>
              <a:rPr lang="ru-RU" dirty="0" smtClean="0"/>
              <a:t>- дуб, липа, клён, вяз, ясень.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411760" y="1700808"/>
            <a:ext cx="59046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Леса занимают  53 %   площади области.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4896544" cy="25922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i="1" dirty="0" smtClean="0"/>
              <a:t>И просто кружится  моя голова,</a:t>
            </a:r>
            <a:br>
              <a:rPr lang="ru-RU" i="1" dirty="0" smtClean="0"/>
            </a:br>
            <a:r>
              <a:rPr lang="ru-RU" i="1" dirty="0" smtClean="0"/>
              <a:t>От свежести той, что дарит трава,</a:t>
            </a:r>
            <a:br>
              <a:rPr lang="ru-RU" i="1" dirty="0" smtClean="0"/>
            </a:br>
            <a:r>
              <a:rPr lang="ru-RU" i="1" dirty="0" smtClean="0"/>
              <a:t>От поля льняного, от васильков,</a:t>
            </a:r>
            <a:br>
              <a:rPr lang="ru-RU" i="1" dirty="0" smtClean="0"/>
            </a:br>
            <a:r>
              <a:rPr lang="ru-RU" i="1" dirty="0" smtClean="0"/>
              <a:t>От тихой речушки, тенистых лесов,</a:t>
            </a:r>
            <a:br>
              <a:rPr lang="ru-RU" i="1" dirty="0" smtClean="0"/>
            </a:br>
            <a:r>
              <a:rPr lang="ru-RU" i="1" dirty="0" smtClean="0"/>
              <a:t>Вечерней прохлады, всходов пшеницы,</a:t>
            </a:r>
            <a:br>
              <a:rPr lang="ru-RU" i="1" dirty="0" smtClean="0"/>
            </a:br>
            <a:r>
              <a:rPr lang="ru-RU" i="1" dirty="0" smtClean="0"/>
              <a:t>В дороге, ночами, мне всё это снится,</a:t>
            </a:r>
            <a:br>
              <a:rPr lang="ru-RU" i="1" dirty="0" smtClean="0"/>
            </a:br>
            <a:r>
              <a:rPr lang="ru-RU" i="1" dirty="0" smtClean="0"/>
              <a:t>И манит, зовет, ожидает меня,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user\Desktop\тверь\infrastruktura000009e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6016" y="3284984"/>
            <a:ext cx="4211960" cy="2483925"/>
          </a:xfrm>
          <a:prstGeom prst="rect">
            <a:avLst/>
          </a:prstGeom>
          <a:noFill/>
        </p:spPr>
      </p:pic>
      <p:pic>
        <p:nvPicPr>
          <p:cNvPr id="1027" name="Picture 3" descr="C:\Users\user\Desktop\тверь\infrastruktura000016e.jpg"/>
          <p:cNvPicPr>
            <a:picLocks noChangeAspect="1" noChangeArrowheads="1"/>
          </p:cNvPicPr>
          <p:nvPr/>
        </p:nvPicPr>
        <p:blipFill>
          <a:blip r:embed="rId3" cstate="email">
            <a:lum contrast="20000"/>
          </a:blip>
          <a:srcRect/>
          <a:stretch>
            <a:fillRect/>
          </a:stretch>
        </p:blipFill>
        <p:spPr bwMode="auto">
          <a:xfrm>
            <a:off x="4788024" y="332656"/>
            <a:ext cx="4211960" cy="2708920"/>
          </a:xfrm>
          <a:prstGeom prst="rect">
            <a:avLst/>
          </a:prstGeom>
          <a:noFill/>
        </p:spPr>
      </p:pic>
      <p:pic>
        <p:nvPicPr>
          <p:cNvPr id="1031" name="Picture 7" descr="C:\Users\user\Desktop\тверь\023.jpg"/>
          <p:cNvPicPr>
            <a:picLocks noChangeAspect="1" noChangeArrowheads="1"/>
          </p:cNvPicPr>
          <p:nvPr/>
        </p:nvPicPr>
        <p:blipFill>
          <a:blip r:embed="rId4" cstate="email">
            <a:lum contrast="20000"/>
          </a:blip>
          <a:srcRect/>
          <a:stretch>
            <a:fillRect/>
          </a:stretch>
        </p:blipFill>
        <p:spPr bwMode="auto">
          <a:xfrm>
            <a:off x="3563888" y="3933056"/>
            <a:ext cx="4464496" cy="2624361"/>
          </a:xfrm>
          <a:prstGeom prst="rect">
            <a:avLst/>
          </a:prstGeom>
          <a:noFill/>
        </p:spPr>
      </p:pic>
      <p:pic>
        <p:nvPicPr>
          <p:cNvPr id="1033" name="Picture 9" descr="http://cs5686.vk.com/u50585107/153172895/z_20688f1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572000" y="836712"/>
            <a:ext cx="3929709" cy="2664296"/>
          </a:xfrm>
          <a:prstGeom prst="rect">
            <a:avLst/>
          </a:prstGeom>
          <a:noFill/>
        </p:spPr>
      </p:pic>
      <p:pic>
        <p:nvPicPr>
          <p:cNvPr id="1028" name="Picture 4" descr="C:\Users\user\Desktop\тверь\jOWmeLnaWL8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139952" y="1556792"/>
            <a:ext cx="3902075" cy="2592288"/>
          </a:xfrm>
          <a:prstGeom prst="rect">
            <a:avLst/>
          </a:prstGeom>
          <a:noFill/>
        </p:spPr>
      </p:pic>
      <p:pic>
        <p:nvPicPr>
          <p:cNvPr id="1029" name="Picture 5" descr="C:\Users\user\Desktop\тверь\UPovCJhqKf8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285852" y="2285992"/>
            <a:ext cx="3665881" cy="2448272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251520" y="4653136"/>
            <a:ext cx="3168351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</a:rPr>
              <a:t>Край мой родной, </a:t>
            </a:r>
          </a:p>
          <a:p>
            <a:r>
              <a:rPr lang="ru-RU" sz="3200" b="1" i="1" dirty="0" smtClean="0">
                <a:solidFill>
                  <a:srgbClr val="0070C0"/>
                </a:solidFill>
              </a:rPr>
              <a:t>Тверская земля!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3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3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3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mycdn.me/image?id=837275047414&amp;t=52&amp;plc=WEB&amp;tkn=*fNnwTOxQpvWDOqyXYKZK3WVf3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0"/>
            <a:ext cx="8143932" cy="707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34654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2"/>
              </a:rPr>
              <a:t>http://rusmi.cz/turizm-v-tverskoi-oblasti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836712"/>
            <a:ext cx="3315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3"/>
              </a:rPr>
              <a:t>http://www.kp.ru/daily/24145/362292/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124744"/>
            <a:ext cx="2018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4"/>
              </a:rPr>
              <a:t>http://ru.wikipedia.org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1412776"/>
            <a:ext cx="25040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5"/>
              </a:rPr>
              <a:t>http://www.tverprovince.ru/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1700808"/>
            <a:ext cx="20024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6"/>
              </a:rPr>
              <a:t>http://www.dts.tver.ru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1988840"/>
            <a:ext cx="25040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7"/>
              </a:rPr>
              <a:t>http://video3.vokrugsveta.ru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2276872"/>
            <a:ext cx="16823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8"/>
              </a:rPr>
              <a:t>http://www.0zn.ru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2564904"/>
            <a:ext cx="16155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9"/>
              </a:rPr>
              <a:t>http://obl-tver.ru/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43608" y="2852936"/>
            <a:ext cx="23333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10"/>
              </a:rPr>
              <a:t>http://www.region.tver.ru/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43608" y="3140968"/>
            <a:ext cx="5022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11"/>
              </a:rPr>
              <a:t>http://www.megabook.ru/Article.asp?AID=604960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43608" y="3429000"/>
            <a:ext cx="22204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12"/>
              </a:rPr>
              <a:t>http://zapovednik.cwx.ru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15616" y="3717032"/>
            <a:ext cx="80283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13"/>
              </a:rPr>
              <a:t>http://geoportal.tversu.ru/cgibin/mapserv.exe?map=/ms4w/apps/Atlas/map/Geogr_map.map&amp;layer=copyright&amp;layer=border&amp;layer=Big_rivers&amp;layer=rivers&amp;layer=laces&amp;layer=relief&amp;layer=relief_points&amp;mode=browse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43608" y="4581128"/>
            <a:ext cx="16936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14"/>
              </a:rPr>
              <a:t>http://www.tvz.ru/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115616" y="4869160"/>
            <a:ext cx="80283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15"/>
              </a:rPr>
              <a:t>http://foroll.com/ru/firm/20508/torvz_torzhokskiy_vagonostroitelnyy_zavod/about/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43608" y="5157192"/>
            <a:ext cx="19872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16"/>
              </a:rPr>
              <a:t>http://www.vpekar.ru/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043608" y="5445224"/>
            <a:ext cx="6192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17"/>
              </a:rPr>
              <a:t>http://www.plems.ru/about_us/structure/zavolzhskoye/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043608" y="5733256"/>
            <a:ext cx="21991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18"/>
              </a:rPr>
              <a:t>http://www.polyester.ru/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043608" y="260648"/>
            <a:ext cx="3926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19"/>
              </a:rPr>
              <a:t>http://www.mnr.gov.ru/maps/?region=69#info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043608" y="6021288"/>
            <a:ext cx="63367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20"/>
              </a:rPr>
              <a:t>http://www.protown.ru/russia/obl/articles/3446.html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043608" y="6309320"/>
            <a:ext cx="7920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21"/>
              </a:rPr>
              <a:t>http://gildiya-avtorov.ru/tver/Poleznye_iskopaemye_tverskoy_oblasti.html</a:t>
            </a:r>
            <a:endParaRPr lang="ru-RU" sz="1600" dirty="0" smtClean="0"/>
          </a:p>
          <a:p>
            <a:endParaRPr lang="ru-RU" sz="16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716016" y="836712"/>
            <a:ext cx="35422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hlinkClick r:id="rId22"/>
              </a:rPr>
              <a:t>http://www.tvernedra.ru/product15.html</a:t>
            </a:r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320"/>
            <a:ext cx="8100392" cy="1143000"/>
          </a:xfrm>
        </p:spPr>
        <p:txBody>
          <a:bodyPr>
            <a:noAutofit/>
          </a:bodyPr>
          <a:lstStyle/>
          <a:p>
            <a:r>
              <a:rPr lang="ru-RU" sz="4200" dirty="0" smtClean="0"/>
              <a:t>Тверская область — душа России!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43608" y="980728"/>
            <a:ext cx="3945632" cy="5062696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/>
              <a:t>Здесь начинается великая русская река Волга. </a:t>
            </a:r>
          </a:p>
          <a:p>
            <a:pPr algn="just"/>
            <a:r>
              <a:rPr lang="ru-RU" sz="1800" dirty="0" smtClean="0"/>
              <a:t> Эта земля дала России и всему миру величайших писателей  и поэтов, художников и архитекторов, изобретателей и ученых. В XV в. тверской купец Афанасий Никитин на 30 лет раньше </a:t>
            </a:r>
            <a:r>
              <a:rPr lang="ru-RU" sz="1800" dirty="0" err="1" smtClean="0"/>
              <a:t>Васко</a:t>
            </a:r>
            <a:r>
              <a:rPr lang="ru-RU" sz="1800" dirty="0" smtClean="0"/>
              <a:t> да Гама посетил Индию.</a:t>
            </a:r>
          </a:p>
          <a:p>
            <a:pPr algn="just"/>
            <a:r>
              <a:rPr lang="ru-RU" sz="1800" dirty="0" err="1" smtClean="0"/>
              <a:t>Озерo</a:t>
            </a:r>
            <a:r>
              <a:rPr lang="ru-RU" sz="1800" dirty="0" smtClean="0"/>
              <a:t> Селигер -одно из живописнейших озер Европы, сохранившее первозданную свежесть, чистоту и таинственность</a:t>
            </a:r>
            <a:r>
              <a:rPr lang="ru-RU" sz="1000" dirty="0" smtClean="0"/>
              <a:t>. </a:t>
            </a:r>
            <a:endParaRPr lang="ru-RU" sz="1000" dirty="0"/>
          </a:p>
        </p:txBody>
      </p:sp>
      <p:pic>
        <p:nvPicPr>
          <p:cNvPr id="9" name="Содержимое 8" descr="1320135535_volga00002.jpg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lum contrast="10000"/>
          </a:blip>
          <a:stretch>
            <a:fillRect/>
          </a:stretch>
        </p:blipFill>
        <p:spPr>
          <a:xfrm>
            <a:off x="5276850" y="2619768"/>
            <a:ext cx="3657600" cy="2472538"/>
          </a:xfrm>
        </p:spPr>
      </p:pic>
      <p:pic>
        <p:nvPicPr>
          <p:cNvPr id="17411" name="Picture 3" descr="C:\Users\user\Desktop\река_Волга.jpg"/>
          <p:cNvPicPr>
            <a:picLocks noChangeAspect="1" noChangeArrowheads="1"/>
          </p:cNvPicPr>
          <p:nvPr/>
        </p:nvPicPr>
        <p:blipFill>
          <a:blip r:embed="rId4" cstate="email">
            <a:lum contrast="10000"/>
          </a:blip>
          <a:srcRect/>
          <a:stretch>
            <a:fillRect/>
          </a:stretch>
        </p:blipFill>
        <p:spPr bwMode="auto">
          <a:xfrm>
            <a:off x="5220072" y="4077072"/>
            <a:ext cx="3672408" cy="2431145"/>
          </a:xfrm>
          <a:prstGeom prst="rect">
            <a:avLst/>
          </a:prstGeom>
          <a:noFill/>
        </p:spPr>
      </p:pic>
      <p:pic>
        <p:nvPicPr>
          <p:cNvPr id="17412" name="Picture 4" descr="C:\Users\user\Desktop\тверь\zubcov-2b.jpg"/>
          <p:cNvPicPr>
            <a:picLocks noChangeAspect="1" noChangeArrowheads="1"/>
          </p:cNvPicPr>
          <p:nvPr/>
        </p:nvPicPr>
        <p:blipFill>
          <a:blip r:embed="rId5" cstate="email">
            <a:lum contrast="10000"/>
          </a:blip>
          <a:srcRect/>
          <a:stretch>
            <a:fillRect/>
          </a:stretch>
        </p:blipFill>
        <p:spPr bwMode="auto">
          <a:xfrm>
            <a:off x="5220072" y="764704"/>
            <a:ext cx="3672408" cy="2359917"/>
          </a:xfrm>
          <a:prstGeom prst="rect">
            <a:avLst/>
          </a:prstGeom>
          <a:noFill/>
        </p:spPr>
      </p:pic>
      <p:pic>
        <p:nvPicPr>
          <p:cNvPr id="17417" name="Picture 9" descr="C:\Users\user\Desktop\тверь\Tver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265570" y="1124744"/>
            <a:ext cx="3573419" cy="2530872"/>
          </a:xfrm>
          <a:prstGeom prst="rect">
            <a:avLst/>
          </a:prstGeom>
          <a:noFill/>
        </p:spPr>
      </p:pic>
      <p:pic>
        <p:nvPicPr>
          <p:cNvPr id="17418" name="Picture 10" descr="C:\Users\user\Desktop\тверь\0_6a056_c08865e6_XL.jpg"/>
          <p:cNvPicPr>
            <a:picLocks noChangeAspect="1" noChangeArrowheads="1"/>
          </p:cNvPicPr>
          <p:nvPr/>
        </p:nvPicPr>
        <p:blipFill>
          <a:blip r:embed="rId7" cstate="email">
            <a:lum contrast="20000"/>
          </a:blip>
          <a:srcRect/>
          <a:stretch>
            <a:fillRect/>
          </a:stretch>
        </p:blipFill>
        <p:spPr bwMode="auto">
          <a:xfrm>
            <a:off x="5652120" y="3933056"/>
            <a:ext cx="3131840" cy="2237211"/>
          </a:xfrm>
          <a:prstGeom prst="rect">
            <a:avLst/>
          </a:prstGeom>
          <a:noFill/>
        </p:spPr>
      </p:pic>
      <p:pic>
        <p:nvPicPr>
          <p:cNvPr id="17419" name="Picture 11" descr="C:\Users\user\Desktop\тверь\107351828.jpg"/>
          <p:cNvPicPr>
            <a:picLocks noChangeAspect="1" noChangeArrowheads="1"/>
          </p:cNvPicPr>
          <p:nvPr/>
        </p:nvPicPr>
        <p:blipFill>
          <a:blip r:embed="rId8" cstate="email">
            <a:lum contrast="10000"/>
          </a:blip>
          <a:srcRect/>
          <a:stretch>
            <a:fillRect/>
          </a:stretch>
        </p:blipFill>
        <p:spPr bwMode="auto">
          <a:xfrm>
            <a:off x="5148064" y="1052736"/>
            <a:ext cx="3672408" cy="2434132"/>
          </a:xfrm>
          <a:prstGeom prst="rect">
            <a:avLst/>
          </a:prstGeom>
          <a:noFill/>
        </p:spPr>
      </p:pic>
      <p:pic>
        <p:nvPicPr>
          <p:cNvPr id="17423" name="Picture 15" descr="C:\Users\user\Desktop\тверь\Vyshnevolotskaya-vodnaya-sist (1)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148064" y="3789040"/>
            <a:ext cx="3600400" cy="2449678"/>
          </a:xfrm>
          <a:prstGeom prst="rect">
            <a:avLst/>
          </a:prstGeom>
          <a:noFill/>
        </p:spPr>
      </p:pic>
      <p:pic>
        <p:nvPicPr>
          <p:cNvPr id="26" name="Picture 12" descr="C:\Users\user\Desktop\тверь\img-133134.jpeg"/>
          <p:cNvPicPr>
            <a:picLocks noChangeAspect="1" noChangeArrowheads="1"/>
          </p:cNvPicPr>
          <p:nvPr/>
        </p:nvPicPr>
        <p:blipFill>
          <a:blip r:embed="rId10" cstate="email">
            <a:lum contrast="20000"/>
          </a:blip>
          <a:srcRect/>
          <a:stretch>
            <a:fillRect/>
          </a:stretch>
        </p:blipFill>
        <p:spPr bwMode="auto">
          <a:xfrm>
            <a:off x="5148064" y="3933056"/>
            <a:ext cx="3774735" cy="235147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8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71390"/>
            <a:ext cx="7572428" cy="6786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mycdn.me/image?id=839490973174&amp;t=52&amp;plc=WEB&amp;tkn=*_Vt61bEphIsGWEZAcLsUaLJq2U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0"/>
            <a:ext cx="835824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content.foto.mail.ru/mail/helena1333/_blogs/i-631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0823471">
            <a:off x="5475234" y="703736"/>
            <a:ext cx="3452297" cy="232461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498080" cy="1143000"/>
          </a:xfrm>
        </p:spPr>
        <p:txBody>
          <a:bodyPr>
            <a:normAutofit/>
          </a:bodyPr>
          <a:lstStyle/>
          <a:p>
            <a:r>
              <a:rPr lang="ru-RU" sz="4200" dirty="0" smtClean="0"/>
              <a:t>Общие сведения</a:t>
            </a:r>
            <a:endParaRPr lang="ru-RU" sz="4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268760"/>
            <a:ext cx="4248472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Территория </a:t>
            </a:r>
            <a:r>
              <a:rPr lang="ru-RU" b="1" dirty="0" smtClean="0"/>
              <a:t>-  </a:t>
            </a:r>
            <a:r>
              <a:rPr lang="ru-RU" dirty="0" smtClean="0"/>
              <a:t>84,1 </a:t>
            </a:r>
            <a:r>
              <a:rPr lang="ru-RU" dirty="0" err="1" smtClean="0"/>
              <a:t>тыс</a:t>
            </a:r>
            <a:r>
              <a:rPr lang="ru-RU" dirty="0" smtClean="0"/>
              <a:t> км2. </a:t>
            </a:r>
          </a:p>
          <a:p>
            <a:endParaRPr lang="ru-RU" dirty="0" smtClean="0"/>
          </a:p>
          <a:p>
            <a:r>
              <a:rPr lang="ru-RU" sz="2000" b="1" dirty="0" smtClean="0"/>
              <a:t>Население</a:t>
            </a:r>
            <a:r>
              <a:rPr lang="ru-RU" sz="2000" dirty="0" smtClean="0"/>
              <a:t> </a:t>
            </a:r>
            <a:r>
              <a:rPr lang="ru-RU" dirty="0" smtClean="0"/>
              <a:t> - </a:t>
            </a:r>
            <a:r>
              <a:rPr lang="ru-RU" sz="2400" dirty="0" smtClean="0"/>
              <a:t>1</a:t>
            </a:r>
            <a:r>
              <a:rPr lang="ru-RU" dirty="0" smtClean="0"/>
              <a:t>млн 400 </a:t>
            </a:r>
            <a:r>
              <a:rPr lang="ru-RU" dirty="0" err="1" smtClean="0"/>
              <a:t>тыс</a:t>
            </a:r>
            <a:r>
              <a:rPr lang="ru-RU" dirty="0" smtClean="0"/>
              <a:t> человек </a:t>
            </a:r>
          </a:p>
          <a:p>
            <a:endParaRPr lang="ru-RU" dirty="0" smtClean="0"/>
          </a:p>
          <a:p>
            <a:r>
              <a:rPr lang="ru-RU" dirty="0" smtClean="0"/>
              <a:t>36 районов, 23 города, 32 поселка городского типа .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Административный центр — </a:t>
            </a:r>
            <a:r>
              <a:rPr lang="ru-RU" sz="2000" b="1" dirty="0" smtClean="0"/>
              <a:t>Тверь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smtClean="0"/>
              <a:t>Образована 29 января 1935.                         </a:t>
            </a:r>
          </a:p>
        </p:txBody>
      </p:sp>
      <p:pic>
        <p:nvPicPr>
          <p:cNvPr id="2056" name="Picture 8" descr="http://usiter.com/uploads/20120528/pole+romashek+44110438503.jpg"/>
          <p:cNvPicPr>
            <a:picLocks noChangeAspect="1" noChangeArrowheads="1"/>
          </p:cNvPicPr>
          <p:nvPr/>
        </p:nvPicPr>
        <p:blipFill>
          <a:blip r:embed="rId3" cstate="email">
            <a:lum contrast="10000"/>
          </a:blip>
          <a:srcRect/>
          <a:stretch>
            <a:fillRect/>
          </a:stretch>
        </p:blipFill>
        <p:spPr bwMode="auto">
          <a:xfrm rot="20344857">
            <a:off x="4638818" y="3536651"/>
            <a:ext cx="3432583" cy="2218019"/>
          </a:xfrm>
          <a:prstGeom prst="rect">
            <a:avLst/>
          </a:prstGeom>
          <a:noFill/>
        </p:spPr>
      </p:pic>
      <p:pic>
        <p:nvPicPr>
          <p:cNvPr id="9" name="Содержимое 9" descr="map_russia.jpg"/>
          <p:cNvPicPr>
            <a:picLocks noChangeAspect="1"/>
          </p:cNvPicPr>
          <p:nvPr/>
        </p:nvPicPr>
        <p:blipFill>
          <a:blip r:embed="rId4" cstate="email">
            <a:lum contrast="20000"/>
          </a:blip>
          <a:stretch>
            <a:fillRect/>
          </a:stretch>
        </p:blipFill>
        <p:spPr>
          <a:xfrm>
            <a:off x="4644008" y="1700808"/>
            <a:ext cx="4293478" cy="25922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58" name="AutoShape 10" descr="data:image/jpeg;base64,/9j/4AAQSkZJRgABAQAAAQABAAD/2wCEAAkGBhQSEBUUExQVFBUWGBgZGBcWFxoXGBgYGBgYGBYZGBcYHCYeGBokHBgYIC8gJCcpLCwsGB8xNTAqNSYrLCkBCQoKDgwOGg8PGi8kHyQqLCwsLCouLCwpLSosLCwqLCwsLCksLCkpLCwsLCwsLCwsLCwsLCwsLCwsLCwsLCwsLP/AABEIALcBEwMBIgACEQEDEQH/xAAbAAABBQEBAAAAAAAAAAAAAAADAAIEBQYBB//EAEEQAAIBAwMBBgMFBgUDAwUAAAECEQADIQQSMUEFEyJRYXEGMoEHQpGh0RQVUrHB8CNTkuHxM3KCFmLiFyRDorL/xAAaAQADAQEBAQAAAAAAAAAAAAABAgMABAUG/8QAMhEAAgIABAQEBQMFAQEAAAAAAAECEQMSITEEE0FRImGB8BRxkaHRBTKxI1LB4fFCJP/aAAwDAQACEQMRAD8A4hoyUFBUi2K9azwQyVItihWxUm2tCzUEQUVaaq0VVpbGoelGShotHRaVsZIItGShqtFWlHSCrRVoS0VRSsdBVNEWhqKKBSDpDloi0wCnCgOSdPbB5qURiMCoCijKppJItF0tiUqx1om7rUYbpiiID1mp0VTC2667VxXFPpRhqvTpoTGuTTUCzrc1ylXaIp0N50gxptdFyhQbHH2rqmmbqU1qDY/fTWNKuVgWciuRTopRRANpV2K7RsFGHf4TQkwIPIE4qh1PZzW22spFbCxrBtVpEnpUjVOsTg/hRhjSi9dSE8GEla0MVa058vxrS9jvbNvayAnriZqbavo4hgDNd1dkJDIo9QKaWLm0aFhhZPEnYj2XZjKxx6UD9xoWwxAqWNSGtzMVEHaRU+fkaSLn0ZSSw+qAX+xmU48Qnpz+FBFsgwRFXVvtdYzTNRqbbA8yaopy6onLDhvFlYq0UJXFFFUVSyKQlWiqK4ooqrStjpHVFEWkiTUj9nI5BpWyiiwQFGtIOpiuCyfKpQ0wj1pXIpGDZ23cAFGZxUbuo5pAL61OiqdEpXzApPcFBVgDikxk1qDmCd5img1wCnAUQCiu0qVYwqVdpRWMNpRTwldFutYaGRTgtd212aFmoW2u7aVKgMcK1yKdSIrGo5FKlSrAPK1Q1I/bGRSeYHBzWjGpQ4Krt8qit2faOIJn1qzxU1qjhWC09GVp1rCAIyf6TNG74nkmKk3ezM+EyInPNMv9nHYcx04/rRUo9AOEupYaXSW9sFifYx+VFXspCDDGehqDprgHPsPep9u4R1FTba6loqLWqGjskxgg0xNEfSp9q43pRO8NDPIflRIC6I9YHvXBbqxa4fKajWrbFRI6Uym+oksNLYGq04cgeh/pRRbpy2hOaOYCiOW57UUaquXNsYptu0ASeZ/Sl0ZTVdSUl2aepoCj0pbzPv8A7UlFL7kkfjQ4A6U1RRABR2NdiJpAU8AUorWY5FdroFditYaORTttKKVCw0d20ppUqwRTSApV2sYUUqVKsYVKKVKgYVKaVKsYVKu0qwTzyzqFGCfb1oeu1m3Y8cHzqruassVLEtI69PwrnfFwFPT+f1ryZcZJp2QUEti+/fCggmYOPQdaLY7aBWY68CstevvJVYAMTmipqCIAOKC4yXUY0C6kG8wIxCsPSJU/0/GrBL6CMf8ANZX9pO71jmpmlYbl3FwDiNsyekQc064unoGk9zStq4gAgGK6uukHrWe1VuS2xiDJ+YbScL58cmoy37gUkcDk9PWnfGUzSVGyt6kR5Ul1gmBJrJDtNiAJ56ijW+0nEmYzyB/YplxsWA163Z4pEZrJ2e07kHxkRnP9DXP2m6y7e8Mkzuk8eoFMuMgzGrdoGM8fzoqrWLuJcJ/6rCPU069ZYIF7y4WP3ixH9c/WnXGQBRtga4rV58ugfaZe43sxj6ih2uxnKbt/JPzE/T1pviYmt9j0fvF8x+NMPaFoc3EH/kP1rz49n3LTH+IjDI2Py61X/u+4cxzn3orHTA5NdD1H97Wf823/AKh+tCufEGnU5up+M/yrzKzoXJhQT6RH/NPPZ1wchvrijzUDmS7Hov8A6p03+aPwP6Vw/Fum/wAz/wDVv0rza3pmkASZ8uaJ3LDwwQfajzAcyR6GfjHTfxn/AEn9KGfjbT+bf6a841OoKiIz1mqe9q2PM06bYrxpI9Xu/aDp16OfoP6tQW+0rT9EuH/SP615Mbuac2APMzT0LzpHqL/afaH/AOJz9VoJ+1W3/kt/qH6V5jvmkEJMUaNzZHpVz7Vlxtsn6v8AoKG32qwT/gA/+f8A8a88t2yWiM/2IrmwycUKNzZHoR+1Vullfq5/Sur9qbf5C/6z+lefKKIls01I3Ml3N/8A/U5zxZSP+410/aVc/wApB9SawgUg0QA1qRuZLubI/aNe/ht/gf1rtY6DSo0gZ5dy1vqMR5yQSPyoFnWyCMjxdfb86BpNRuQ4MAkT7V3Bg4Hr1kc18qp1ozozE/Sle8BYblHOY/CpGsv2AJRXDEnDQwjPBGQeKq1uYULz+HWrO5NtC9ywGXgMSRGcfKcz7UM2tBzEVCd24nGIPQe88URL77gdxMHGeas7HxCdoFtFRB90y/X16VW6vVFnaUAMA+HE+3lQlON6MzZN09xSWL7m8zuyB6TTbhQN4NxWPvAdfMCpuns29pZSjSsFbuD7qR9ahaLsy7dXvEXAMHIHHT15o7ebG2JWlu21PJB/8SPwIoV1ueZMZ4B+gxUtuzSkDehbqCYYGJ61ARipyR6YH86nKUluKw9piF2n396ItsspJxB6eVI6Vgm/aSOp5/sUa3fCkSOmQes0ssWmZeY67fJic5j2/SmtaLCf4fOlYupMOTH/ALY/maIbiSNu4jMgx/fFNzKdt/kN2K3gbcSRMz+VdQLEKM8n+zTyEwytHkG5npBA/nTTqADKicZyefMVVYlaWbYN3hIkiOM8nFSO9DETDGPlzI8j+VRl1TH5v7/GpNi4ACZIJ6RgxOJIqkMS+oyOggQVC/UH8vKhXLM8/wB+VOF0MSJOPNfSYEU9rZgQeeB1P9KbmWYB+xDd0nBn19PKuaixuGVBPmRn8akbDPX1xMe4pwAMZg/0p8xqRU3Ox0cQR/tQ3+FEOILRkxV6ygAckmAI8vSm7Du6jyPIHvTqcl1M4R7GaufBdomMimj4LQAkknpxWrNoT8wjziJrjWyuQN/6+XvVObPuLy4mR/8ARAGd3PGBj3rtn4MEzuExxxnzrXqCCTATH3vP0oRvjPE8YovGn/cblRMk3wWfrz/Wh3Pgtow01tARyZA864ygk9R5j+uaZY8+5uVEw4+EnHUEUK/8N3AYUYGa3JRYwTAAGOR7inbRzGPOj8RMHJRim+FjtB+97iPagv8ADtwcVurunHCg+/p51y3p4549TRXETRngxMF+4r3lSreBV8ifwrlH4mQOQjD9m6E7WCIX6ERPQxxxVnd7Sslf8TTW2KCPDKTgeVQ9D8QPaQrbbaCTjBM9SJrjavfuLwS+SYE4z9K+feK47b+hlVaEDWqrEPbtd2vluLbZ9881M1inuwzurSAI3SwAECR0HlXF27Sy5Ujg9fICes11NSNsbZbiPJRmSPP9KXmuRsvcelz/AASI8oHlHUe4NIWi5QYBIjy4yPrXbd9mYXVXciwCVkEf8GrPX9p2j/iI90NhDuiCJ5PlE8itrJauqDSA21lADIIxGSJ4JGaNoiqo6sFkgmRMlowAeIxVemqBHMnd/OnDUD5Q0j1OfKpxxJJtj5gtnUGVYKPWRPiB9aJq7oZwcEgmQBABIGCOh6486nr2S3chgBtAkw4J9yvQelVzKGXmCpn1P4f3ii3KK16i5dCULrLBA5Xb54PSPPBoV1CrQfCZEA1Eu6gK6xMKfPqRU/W6pNocP3hEAhlgrAnBnNKpSkrYLsL3YzMQIj9c+dM06gNOzcOSPPNVnYl4GwHEFm3NzOS5kenFW3YuvZbIDu28zwBkbmIyeDBqjSUnmdUNSYx7y5Hd4IMCSNp/9p/WmacErungiAeo61NvayyqqhuM25iUVlAb5pMuJ43fXFVa6hbbEsDEmAcYz196abaapr2/IVqnZbXDcuIH2mFUbj5kTJjpXRrogSGEZkHw8zE0DSaoKpXvCAZwODE8nmTgYpt7V427REc+QnPqZkfhTSxEpebXvb/IX3DWrygkqc9AflPHPXJJo37YszAg/MuRHt55iq1L8CIJGY6HpBpqaj08vr5yf74oLF6AsuLOvBw3QCCpj3FdYA7CCsHHtngkZPNVywQxEAD7u7OfKefWkYgwMkwx9uPypnjf3DLYubmqCtJgtwACP75866NRub5yCRACrmT78iqd2Xau1jIMkERBjkH8qk/vRgBud2mJDKCIjlZ966Y8Rrr7+6MmGIIjOZPoPD1k0a7rxEgndAnaCYI+sR61X6nUoG8LFvMEQefrzU68yKkqWG4bpBBxAwY560IYjqVMN9EGfX4EGSIkRgesmq+4+eCCZE+59Kji/IPP5Y856xRreqt7AbheeJWMekGs8XO6BZNsXVHiZ4khNu2ZJ9+lB1xZXYMycgY4xxgcVWX7kEHcT6BZMx5Dpk5qSupEncgYMR7xBmIPM0/NtKI1ol3dXwBGeSp8vXmhP2htjbE9T19j/wAVDsKznw+UCYH5GmlmG4jp6ZMf0pecayysa0RAMGYnJJz0NSbupWD4zuA4YQJmAs8yaz4cGNtcR2IPjKn2njzpo4/Rhstf2pDnaR/5E/nFdrOjUEYgH1zXa2c1ozm0jSqxDGLrZI4+Xn849qkhdhLEk7oC8depn0NTu3O19Kq93YX/AKn8KkKIGMsOeTHrVK+pD2QwHyiDnmJiJz0rlxI6om2s1FjrsW1MiQBOBAzBjqZrmj1FtjF0OqxBKRun7rZ5Wq+0+9EMY2SZEzkn+c0W0jMfB0Y5ONykcyfKpJZd+hpSstns2UUNYu3Ct3JttgIB0Mcz9agW9WHkE5+UR0M8n0io6XiGCFhsZhBngGn66y63hEGCSYiDGAPwzFaVSevYm+6Jti4pUkcgjcucf9ufyoYCxO48iIHQn8ZmoSXirQSJYfzFG0nzCDsPhO6eoIIP45oVWo9l7aMkm4biAhVUqhO7oQxJA5/Oh6APyAWCGSR0B6mg9qdt3bkB3kBtoI8O7Mg45+td0ujdyxCnas72UE+wkdf1pHFPwpdPULu9CVrozMEeEiMGQSRUQWmJgcNJ4yAP9+v0qTc7VZF8CqVZoCvbDZWCw8QxA6SDmjdnfEYAZwqpIKHbIgkSBBJ6xS4caSt16Ba1I2nfuza2Ww8ATugLEDcJOOhPvWwsdlWzaS4wAHML03FSJg+QI8hNYxe13ckMSflU58JbiQABjbH6mm/vVkVraypfhhKsIwQIMCcfhHFdOHiKOZNXpu9ft/sEZLrsa7U9i2yu8EAqkDHUxnEkcTAGZrLdo6cswmQPUEdCYPl7VoNCLj2l26qSRDWzBYNztJJ8hVBqb75UyCv8XluIn2pcfaMkqfV9NfK2NNJgNQJJSRieOPOpWkvKbqyxCqIJiZ2xuMdeah96O+mBGCY4yOnlVrrOxHUjYPu8gb+M+KB1xU0nLp0EeqsPr9qW17u6Lvi4AgmfXjEcc0O1ctu6CO7UyCTwP4T9apLt/Yha4wG1j1MyFgBV85qz7N+IFZFc2bZBUSDg44PXP0quRfupJX+RrtWyZ3c3SqCNhEMSF3RyfFyTXe0L7FjvJ3LzAGfwwaV7tm46lfCUJACkA7R6EifxNM12lb5ZVTO75htzEZGPOo4k09I359r97A70PsWS4lSFEAwxAkkwBJ5PpUs6Ftv+IxG0EqJLbRMYHBEDoarNOrSitBIaCAQZiTjzMxx50LWHapPQjkNIE8iJ8/502C5JPw+vTfqGKdZqLFu2VM27ltTtHzqIaOAY85oC6kBIHMcg5P04Fd7PvaZrS96ji7EHPEk8NMEe/nXdHZ098EW7lxCkqe8UAYByGGPWJroxISl1T+Qut9Bum1IMDaMiJzgnrjmpVxMQFR9s/K3JPA5nrPFQb+la1hnVioBUqcGTg+kjz86i27xVXYyCuMgj+fIqKk42q20CiZp9YwcjCnaBPrIxwfOnMWV9zIAckOVPmML0jIx6VHvXW3L1JA4jJycx19fai2O0l3xfLFACBt5BjmOsAVoStpJj/Ma10z4SDOeM+k/nn1o/ZusfvBtMcSpO3HPJPi5/2oN+9Zt7e4uC76MCCBE5nB9vOhazWzBKJz90bZzOegqq8D13QvmTNSIcqMe/QxNDKbh1Bnn36x15qC2u2w8EHIbxEgoRzB4iolztpiQZgAxjGPP8KlFJ7e/IGZFvd1VgMR3lzBj/AKU8YJ5pULT9tptEmT1zP50qz4pp1kKZzFa5EtXNit3gQg7oIJkxxMYHWrvsntG5o0KbNPcVjvDlNzcjcrHpgxHvWMXUO90FiFGNpjJgDZ0g/wC1O0mr3E+Jp69P512OElsyDnT2NSO123MNigOxOEUBQcBRjAGTAE9aFoboS4waSUY5Hyxt48vL8Kr9NrNwAY+JWEexiD7cCpysC20fNug7iYJfA3Y4HnXLOLbafUO6AaYrCloORJ9jP4Cr2zftlt9y2Xtggsobaflwfp5e1EtfAWpdyIRAsTLHaeQNpAM/WIqR2D8Ivd0d9rrv3gd+7E/Iba8enikQI4q3wmLKS0+vluaMa0ZX6rVWWINm0y4Eb2kiB1z/AHNRNS8WtrWZfnvCSIBMQAPTitX2/wBhquhsOijvEaySQo3PvwwJ6ySOeIrO9t6W7aVCWwwKiJxsg5HXp+FNi8PiYbtrSlb+Yzbb1I2otAqoIJKkH68zNXnw98VjTXRZH+JbuS7PB8J2dPMkgDaTHXArPXmZl8LpDL8u7xA+ZHVJH50PVWLlnT75LqhJEDjzwelSwZSw5Jx3/IrbjI3w+JrALlz3myDOxRLXFJlfEYaME+eOtZftrW22uMlvA3TzO7nxDA5wazvZWs3puVTEEzMHkQCOvHvmu2tS26OAcyeZx58iKacMtwS63u3r6j4uJKTqX2N/2R2LpbluXuEXdxlSVBBBIBAIkgiOJql7QQJda0G37XCrIyYMnd18xUC5eEEGWaVMqJwTP0IHNBuagKx9w4aepBBA+sVF+KCWWmuol+RPOq3shnYNpPqx9z9celQ9RuUAW23OwJWARAJnPQDNO1Chbm8ywWDJkqRwWX6wD71LTX2bbSCJKgkzBgwcjrHlU1FxapWB5pT13O24AG+FkAmT1A/WrO52ntDG3cIwm8oSB6cdKqtT8OXrgVXXvC3UKdxEEq3SIMfSrCx8O3rCiVbu2MOChkTzO3LcdfKqYmF/6V5vJNKhpt7Vr9CBevNevM9xZKqA/lAkyIGeZqQLVsrKsGEwJ6R0Plj+lAvXd0jaVcEQwmCo6kiOhOPSkpgqgEl5O0AwSSFwOQZPSotykQJdpw4kT7R54mn6xD3eGI5jjccHHHp+FOtdiX7Xz2ysZPlhpxBogZd4DITHiWWK+OcgsOAQT51NwcZ5Xp8x9aoo+0btw2wkQ7SocE7p9PcYPvRuyLd0M1q4ngCrk5JnxAzHP9KPrGKsWZF3dNpJO09AfpMxxTdPrAwLfNCmSJGCSeepGOa6uc1h5VsGOJKPhYLtCyzFDacAKRumPlOCBIqQ1whB4iWAMyDIMYEcRmlrmG4xtXkCMHaQGkxxTm7NuEjejJgEHbgrJgzxP60HmcfJCtvYHrNQvdFQWGduORIEe+afq9WSVF5vCymSx+7BYqCfXNV947nUIWIkfN54GD+NS21BdtpKlQekMY8o6mcYqeqVf9BqywDMVhZiBG4QRIPM+kfjQLNrdOASTEkgfgJ5io9tgN5g7GxgmR/DiMelVWt14tNudSzAbgUJAZtwwV6nMxxTcPh22v8AReDrRl/qE2ABJkkQoEzUZ3O70kn6f3P4UP8AeQJWQ24wIKnggnEA7uPpirKxckY4Ht1BgUkk4x13BnTRE1VwFBC8jJPMA9fpRdZqu8tOtzaVKiFEQhXgpAwTEZNSdL2Xde1uTaYaCAwJmevQYHFVT6nYGDIMnJzgqxAEj2NdELjHRUM5UrIJ0CjGD/fvSrhtFvEQQTnkf1pU3M7snmj2MvbYlFDRAIiP4gOfL1o3ZujAYMkZ6Ayec8nBqHetM5ba0KCSAQBKgmIyQD9evWj6XUQgUGT1584wa6pJ1oxP3bh9BqVJuL4REzIkgeizH19a0H7h1RTedLdKkSGVfF5g7Jn8qq/hX4iXR33JtJcR+fAGcKJjax+U544PpzXsnZPatu5bDW4KegjbOYK9D6V0YXDYeK9X6FIRWxU/C/ah1NgoxIvWoDdDP3WI56QQfI1pNBZARiMbyXI8mYDd+YJ+tR72nth++2jfEFgPEQYwSMkSBzxVXqu0WMmSoE4Bj3o8Z+o4fAxjHE8UulfyzuwOGlilrrNNNpUGSdo/09fyFR9V2At3arCbaD/UZk/n1qBb1Lchz+MiPbyq07G7UN9WBG0qYIBgH1HWKHAfq2FxjeGlT7MbG4WWGr3R598V/DemsMqaZbjOSQ1tJubQeSTypyPD/Zz+uZ7NtEa0YBzuBDksCNxkTwcx/Sva37NXaFUtbUfdtnYD7lRu/AivPPj633TWl293uJPeHUPcuY4lGJO2Y88/m/E8Nl/qL6annzjXiMxo9GVgeCC2YnEkHjhQJ/pTbykXGlCduIUTtA/p68ZprXGZSBggkgrgEkmMH6x7x5UbtDsXUd092xvKGQ5QMwBgSJSW48xHiOa82OHOcr7k5qX7q07nL/aoB2odpVhIiZJyv0ncPrQQouW2VXJYKRJjxMSSYnoPOr7sn4Bt3tPY1WmuXG3KFvW7kEzgPt2geJT93qIg5g7Psn7P9Pp1uKu5t5kMSdyDGAeDBzx1gzXd8JiNKMOm3YunKUUjzjs7Vui7bjIoQbQT94lTABPzf8VTdq9nnvLQCkbjnaSzAEj5iQAG9OBGa9DtfBuouXtl1Qtsb9rAhgomJAH3iTMGI+lRvir4b2PZt2Ddu3Sxkjb4VPyiOnLGZ94BERyYyfMkq6a9/L6ksSU5VKXQZ2J23f0r7rtzvEGNhIB2+YYTMdR0itXo/iq04LNdBmP8MqyxP3d7AKYn0+leffFHYF206G+U8RBAV5JAHixEyBHAM/SiWdWYuAMA3zLGdwEgIvn4YyfM1Kc8WLSxN1r2p+m/roH4jEzNSflsG7b16XLxZGVAzYRYU4jPBUAnJ6jyqz+HLtk31u3bggblB+4ePCwIxnHiMHpWHsas98xZFUABSEEESZwD1kA+hHpVvqeyzBJRrckBkkGPCOAMn2iM/hSWE4yUo69XoNLD2lhq+56na7UF0kKu4QDnKkHgyJBHt61kPiO2yXQkBNx8LblaSeCqDKDnmeJ6Vm9NqmYoqMURQ207Q2CQTPDSWnPlHlTe2y4uWrhjbbChTESViMEzHhHWuJ6+GTtvVXWn26iY2PHEqlRJ07OVNxnaUleefM7uvP5Gomi7RbbtUCC0McgzHrwcTHpQu5bBJK7xuIOFAJY5/wB6DokIe6CAQPl8/wDuUTOPPiioLWyF60WxCgMu0Qqc89Yg+c/pV52X8WXCGU7WQ48cttVRnMyRg8nHSqh7biI2SFWVnMZJ3DoM8+1VttipLTFuflmAM8T1pkpU6ZSVrbQn6TbcYB37tfuttJ6TwM5J5p+vslLqbICrwQAdw2iZXp7+tVWp7U3HcJ85ODzxjmp/ZXazJem3i4TG4kgKCesZ2j0rZdbewLs1Vn4JvXLZZbgRlA7vO9HO2ZJH3TOCJ44qanwUYtG74nVSz7B4S7RCoD6iSx6Rx0ZrfjVbVs27hLPtBGxNneEmCBkgL1kkY6TIoFv4yCWO8tTO6Ht3J4PBRkxOI+vpXUlw6kko+Gv3Xr8q6nSo4ajbevYi6rTPpi3eNuY5wZCxiFnykf3k1l+6jpMx1XjzAHXxGDGPOoHbOnua0K48AMQm9mcgZfJMOMziJgYk0y5qLYSyqiRt2/eb5eGKnKiZMA8Sa4sTCw1JuD6knKrSJ149wUaVXduk5iNuZoepdyRcChQTMkcjM7vKI+pNRO1r91GCsWYbZByREQxA5x606+Ew4LEOPCgyCSAfHHIkkz6UuGnlXmJSZY2PidFUKURiOSbIYn3aM0qp7CWtok3FPURwesY4mlVM1aWw0yh7N7Iu3QO7s3WVsFlVnWTAIkDGSvnzQrule0WS4rKyn7wKkHpjyNW4+0y6li1ZtBLezkgSGGM7ThTImRjPFVXbfxNe1Di5ecFlG07VAXb97jJOZzMRXoOAWl3C9kdkXdRdW3aTvCYJg4EHLFvuj3r06x8HWNIBee62mueVu+SCB92HXx/hXl/Y3xNf0oe3p9wW4ZGwBSxMbfEBI9sdfM16tp9Npuy7Qvat9+oYZczcuM3VbQOY6TiepHA6MCK3r1fu/wCB4MubWqW6hhbo4gtbZZ+jKD9cVXXpUwwI9CP7n6VZar4ht2bC3r57gMJCtl85gKsywHIExnOJqXaZHthyAVI3CR06GDUP1D9LhxrUs1SS+3yPQwOJeHpuZa9rY8IHOBEnoeAM9K0nwz2U1m2xcAM5mOYEYB9ZnzoPZWqtrcgqqNcYgEACcbgs/wCrHoat3ukHifbH0ih+m/pMOEk5t2x8fiuasqWg6/bkckeoNeT/AGia3VWfA4tNbPiS8QT8pk7dxO1vP/u+tW3xd8V6/TMwXujaM7bht+IZ+Vl3RuAzxB/KvOG+I7l0L+0XXuL3hIBMQxaSfSeMYE8dK7uIxk1lV2edN6ULXm69om3uk7QdinbLElUBHzMYkLHTHFX/AMGdutpUVnMO3KsrqWAPLOoM+QDK3IiJr0DsbXaZkt913O5zLKxtLd3W5ILW0PzAAmQPoJrE/FvxLpxfNw6O3qW3mH74wHWAxe2mSICkMcEDBxjlw9PCtK61pr27hdwhvv8AY9E+Ge2NPqVa7YKBmM3FVlJ3ebgZn1IBPXiBZavtNUxyfIdPevLPh348/aNSpb9k0xJCKdrr4SQW2sXCg48h71f9r/GOlRsNcuKGCtcthWQEzkZlgPTB6GqcXj43L/8Amq7rXT6FcCeFf9TY1un7cQmCCvkZkfXyqU1qAzIFa40ZJgGPlkgE7R7Vluydmqtd9p7m9M4Kw0+UEwD7kcipXZXxZZZO77zY6naRdUoQQYIIMcHGCanwGJxmq4tLyem/poX4jkquW/fqc1/w2G3XdVdFwwYViLNlBGYIl49SfwrzrtvTJkWb9ttxwulLvtifvPgDMbpPWtF8U/EN221zZqbKXUg909jurjIPma21/cLnBI2scdJFYV+37uqdLjvcLoJ3SJIk+ELER6epqnFZf7de/wDs8vEcb2I2tvOn+JucnwgGeGUcyeTkZGalaX46vl9ph1wIK8bSSOIMgEifKm2tSjLDhSGJ8ME+LOcHBnj3p2nFj9jubyqX1aUCINrL4QRvjBHv58k1LCxnFVRXA4iUNiRqteybgSAGWdxG3OCTuPzGTIjzqGL6bka5cLbQRtKmcmT1MxMzRexezV1NggFSykEgtM9YZcQDHt+dPudnvZLRb+Xa0mYBETDcR0/WuXNBScVuQxcmbQjvrzucNuOPABzMiCR5QZHnFXnZH/3FseAXe5YST4TbP8UIMj6Zg88VVaXtFnI3hTnBQGFgH7qjIOfr5Vb9idoLpLhu22tggHcGyeNpCsCCRjiTzmeaLhmko1qbDhnkki90P2cXl3ONQXa4YLBQu0ZZy2+SYZduB1U9TFN8Rdl3NOVW6OSQhKggwMtiBEiJgTEgGtB2X9pVplO4MHPyqxBUn/uHqOowD6VUdu/Fdm+Ce5Sd0GV3XgCqkHvJ+Wd/0A8zTOOZZ5Rp/O/8bep0Y2FGKtMzXZ+qLWrpGSCIgxtHE88Y/Crjs6/cBeVa5/ERJAEcjr61ndbrO61DGx8m0kkSeVJzOD5x5UZb167bLhi3zAmY4IIxjBDD8KjPDzavZ/U5XaLT94lyu9Qw2QWUww5BjI6DjyrS9m/CrM6W3Yi1dVu7ur4l7z51S8jAQfmxGYEHNZZbV7eDsI2lZAC7RMfNIIIG7862fwv21+yP3V/Vaa4HaO7U7WU48QBVUYAiIQZ5yRXRw2FGf7loXhFtW9iav2f3HQm66btsqApMXAeJJ48IgiOeKzVr4e1Vxtot3GxFwhRbCkiAu4nMTwPSvUNT2xtMBfxNNvourslCzoDG8I21mX+EMMhTwYgxjrSwfBYuLyMOXiV6a6vyb7eR0S4VxjmrQ8Zv6opeYudwCAL1AUyes5JB85p51wtooRS9zcTtGVAJYMfOcxHrXoXb/wAL99ZVV0yWrdtgTMvdZYIx3Su3WfmJxmvN+0NGgdt++zcVjtUggyPvEN4uM9KTFwXhtKW32ONwyrUbc7aQGGtsTiSrYMieopVXDVW1EMbk9YLe/SlS8uP9rELD7L10pusbyzdA8HebBaXZ5szgbjKgYnwjoWonxd8ZWCBYs2LRG1QbikbVie7C7PQ/xHmsHpmlSPFEGCQJ9gfaafprBYHO7biIyByZ81r0ZRV236dDpbWWv+ky23+EXQlWRjGYlRyYEQQenkZqbc1r3LYuOxZ2B3biWIIMGSc9J+tVt3tBgzPtUB8EAceGOPxzQbF6D1Mj+/yFI4Nr39BXTRq+xHuazX2O/Z7ou3F3Fs+EQWA/hUhSIEAfSvVPjT4xtaFbQaCz3E8HlaDg3WjoIlR6n0NeHdn9pNYdblu4ysjeErztJ8XpHIg/xVJ7V1FzU37buW3OdpZ+TgECTxyRiMRVIYvLT7vqMpUepfaxcFnS2XttDHUJcUjPyo5BWPUg/Wlo/tb07afdfDpcjCoJ3EEEbTnacj5sc+1eOXu0713ba33Ht22O1SWdFzkqOFBj0qcFUqoJUR9Sdpc8CYHT8KOLjSjK11Fc2naPRe2ftI0ur0V5Ht3Eu7SFBXcN0+Bg44gxMgfWvM7+qU5WQOCvlGJ9uDT+zu0BbD2+VuCCR1M+E+kVDuaUb2QtndGP1mpuTnLxdBczk9SbdUrbCxEwZnykHxDFNv3NreDdJEZjpH5/zqVr+zitsrtyu6QDMEcEdCIj/et99nV/s97YS4ume+w3bBbuHAEEm5eXGCQRuKkztjqmGlJOV7X7rqPlzOjydNVnoecAcHjz9PzqdpnAUKhI2gZJgwNxYQPUmPSvWO3PgDs79mtWnLWrkuEYG0L11iQIO/aHAwNuCIERJnyS7oDavi0zZTAWIwxJPn5zE9aq8soqS669f4/IJYeV0z1H7P8AsG7Yspq0vC3aubRctEbwwGAQZEOeRz80YrK/HVl7eruXju2XmLXARHJ2hVAY7oB5IGad8Mdraq/3WkNpjpDdEXRYeLTQVVi6bVIDkTuJMTJHTVdofDmue0zPctF1dgCghNiYUkkwkmTxgAck42V/te1bdbKOKlDRO79Dz/WdrsbNq29wXrdrvDbxLKWgd2WJkWyIYeU44gUt6+SAJ8AJIUY5ORI5/wBqtO2LtkalQ+U2eM2wPmAMHEgjHEAj86cL1vYBjuiQBEF8fMCvIzORnBpZNxeuvv8Ak5pWjS/CHw6upUbL1u3cW5KW7ihkuIIO0+LcJIYHwnHWvU+zfgzTB+9OnVGO1hbOe6cEltpBggmPMYxgxXinYfaltblz9ovahLYIK2rEEmOWLOwUdBwxmK9U7D+Okvae6zXO7W2+wNc2i4/g3xstSWMTkATBxg00HHDg5ZbaV9P8lsFR2ZMv/Ztp31h1G5wrEs9geG2X2gBhtgjIkjqT0qv7U+FEu95c1BaxaK7LNi0ZdgJAZgVbc7SDthiMSZqx7L1wvKbmnuLcC5YoTK4mGUjdMdINTNR8TWu4bUWTZusqgMwuom0EjDO3yLJnIjzqfDYnxNvFwsjW1638npt9DoxcHDjVNM8c1VkaYhdSlxWidrXIZQAIJtoZAk43KJA96pNfqbCIURvFMzDDkAMGEEMcVtPjD43uXd1pbOQwDRcR5lQw27EAYEGQwMH8a8z7PJa4inaDPJJHHvWhhpScot0vexw1llcWSex9aEuA+LdiMiB5k8EYnjzrZHS2rou3O7kM24LbVtxGZMGCJPA6etZnUdn202sha5cblQBCtPBBJBHSPIz6VaaTVppyCl69bYlZtwLiEsCTgkYGMyT4h60MbEzpKI08dyhlLDRtaZWsL3iiLieNQYJWCABJkDPTiomn1DEmwNkXFbL9CgJDALwIUDnrU272kt+Ry52pu2+J3tsrCGGTIGYztI8oqm7a0YW0j222sC8ESqEOSCidAowBPIPNLHhrV9dzq+E/pZ38yR258Qv+ysiW3Xc0bxJBme8U+s7eQZ24qH2Xr7w7twB39tg9plG5yfuqVMrzBGM5qtu65nWWMbtuR1KMAY8zBn0mpOjffbguAEbdiT4eoC+c/wD9UUuXCkupzLEmo5ehq9D8Y63TXN+rd7m5xvtOyuAhxgDw28nhY4P11va/2lWdJqrS2VF6zethm2E95ayRkEkHidpg4OTivNZOn3At4DMiCWaSY8MSoGJmMk1K1lqxdTdaJDiDAZgQOXBJwAOo9KmsbLNTlG+zrb8B50laT0N18R/EjNta1fW4lxdwW5atMWRiwUqQoOGVlZWAIKnJya871N3eyzc3CWM7dqrM8ScAEnyxFUz2LivcEMpUAn1JIggzxkkj3qS17ciK7FpMGILRBYjJkAmOvWapNOUs1+6Ek3IP+xahsrkHglgJHAMEyK5VZd7bIMbR6yWmTk8sTzXapkn2Xv1EqRHt3d9zccFzMgAZBkeEYA6QOJoFm4eOCJIb6cUqVdHcsGfUs4gQCMwMTHJ/Dp+tSdMZ8PPBEGJ85keppUqlNJJgJx7NJYPbHhbBkjE+nngH6Vy9q1UHdLZAyTjcMwPMRSpVyYbzyp9BN2Vt67t+XiOOAG6kKMUNbpgA4PmDyOgP99aVKu1LQdak1lZJUN4TtOc5wykA8daL2fo2gEjO3eo53KCcHymDSpVyym1H5/gCImoulccwQxHSMQPXmot/Uqbm1V8AI5jdOMz5TmKVKuvDiqsq1TGa3tG6A9uWFveW2T4d2QXifmgxPJo3YV1jcViST4QJJMDcP6V2lVJa4dmWqL34S+0O7oz3Ts7abJa0q2yzlskb2WVnzBwOM1b9p/a7cdRbsWVtj7y3IvKwIwQW8W6SZBkYHrSpVpYcW1JrWgcySjSehidFoBctM7mEWTjmc4/l+NF0br3TlWNsoyNwD8wgZAnmDSpVFtycr7pfdfkkm3fzHW9Vu1G927tj4leJBbHzBVJKnPTrkVZaXTtc1b91CXArEhGIk8NtLRAO7Ix6YpUqnjLLHMuwJbWWnYHxNe0txLtttr7fEMbLghWKlYjGc+oiKg9l9sXrd4OHh+97xWUBSyksXUgYgyfCcZI4NKlU70r1/kWWmhE7ZuBDae1NsPvXYnh2spzJHzAg1Vvehi2eSVBM8xM9Op45xSpVfCSyr1/ljNU6J3Z/aAVrWJUEhpEjaeRBHEEz51Za27ZCm549qMu2SNxLSWHBAHUexnmlSqU4LOvfURrxFC2oN5ztDIrEbpcMTtB4IUdJ6eXlTtRv2vyVtkKQTgGcACYzkkjzrlKuiUsryrbT+S2eS8PQrtPqYgsTtDZ68xOOsj+VaVrKW3YBj3riAQNoCjaG49CcR09qVKtjrxL1+1M01qQjr3e5sQsBckfMYAxBj0FTNMCL4Tf3XeMDMT1hfl6Y/WlSqGIkvCuwvREHUakuxcmVGc8MFPBWDg58uelWHZ3Zsm4Q4Bt7go27pM45MAQvWetKlQxm4QeX3sFaFZd0VsMwZn3AkGDOQYNKlSq6trcL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5877272"/>
            <a:ext cx="655272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Исторически область называлась</a:t>
            </a:r>
          </a:p>
          <a:p>
            <a:r>
              <a:rPr lang="ru-RU" sz="2400" i="1" dirty="0" smtClean="0"/>
              <a:t> </a:t>
            </a:r>
            <a:r>
              <a:rPr lang="ru-RU" sz="3200" i="1" dirty="0" smtClean="0"/>
              <a:t>Тверская земля, Тверской край</a:t>
            </a:r>
            <a:endParaRPr lang="ru-RU" sz="2800" i="1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709738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0"/>
            <a:ext cx="2952328" cy="1143000"/>
          </a:xfrm>
        </p:spPr>
        <p:txBody>
          <a:bodyPr/>
          <a:lstStyle/>
          <a:p>
            <a:r>
              <a:rPr lang="ru-RU" dirty="0" smtClean="0"/>
              <a:t>Герб и флаг</a:t>
            </a:r>
            <a:endParaRPr lang="ru-RU" dirty="0"/>
          </a:p>
        </p:txBody>
      </p:sp>
      <p:pic>
        <p:nvPicPr>
          <p:cNvPr id="3" name="Picture 2" descr="C:\Users\user\Downloads\46292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96136" y="908720"/>
            <a:ext cx="2898322" cy="3024336"/>
          </a:xfrm>
          <a:prstGeom prst="rect">
            <a:avLst/>
          </a:prstGeom>
          <a:noFill/>
        </p:spPr>
      </p:pic>
      <p:pic>
        <p:nvPicPr>
          <p:cNvPr id="1026" name="Picture 2" descr="C:\Users\user\Desktop\logo_admin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624" y="0"/>
            <a:ext cx="3384376" cy="19168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59632" y="1988840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Тверская область является субъектом</a:t>
            </a:r>
          </a:p>
          <a:p>
            <a:r>
              <a:rPr lang="ru-RU" dirty="0" smtClean="0"/>
              <a:t> Российской Федерации  и имеет  свои символы – герб и флаг</a:t>
            </a:r>
            <a:endParaRPr lang="ru-RU" dirty="0"/>
          </a:p>
        </p:txBody>
      </p:sp>
      <p:pic>
        <p:nvPicPr>
          <p:cNvPr id="1028" name="Picture 4" descr="http://wallspaper.ru/uploads/gallery/comthumb/25/12391_450_28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15616" y="2996952"/>
            <a:ext cx="3981450" cy="2667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004048" y="3861048"/>
            <a:ext cx="39604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На червленом (красном) щите на золотом двухступенчатом подножии (ступени) золотой трон (княжеский стол) без подлокотников с высокой спинкой; на сидении на зеленой с золотыми украшениями и кистями подушке шапка Мономаха — древнейшая коронационная регалия русских государей.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6334780"/>
            <a:ext cx="81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21 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октября-День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Герба и флага Тверской области.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://www.temples.ru/private/f000495/495_0064309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79912" y="3789040"/>
            <a:ext cx="2736304" cy="186984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0"/>
            <a:ext cx="6336704" cy="882352"/>
          </a:xfrm>
        </p:spPr>
        <p:txBody>
          <a:bodyPr>
            <a:normAutofit/>
          </a:bodyPr>
          <a:lstStyle/>
          <a:p>
            <a:r>
              <a:rPr lang="ru-RU" sz="4200" dirty="0" smtClean="0"/>
              <a:t>Природа Тверского края</a:t>
            </a:r>
            <a:endParaRPr lang="ru-RU" sz="4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692696"/>
            <a:ext cx="25922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Тверская область является частью великой Русской равнины с характерным для неё чередованием низменностей и возвышенностей, иногда любовно называемыми местными жителями горами:                   гора </a:t>
            </a:r>
            <a:r>
              <a:rPr lang="ru-RU" dirty="0" err="1" smtClean="0"/>
              <a:t>Каменник</a:t>
            </a:r>
            <a:r>
              <a:rPr lang="ru-RU" dirty="0" smtClean="0"/>
              <a:t>,  Баранья, Кесова, Ильи, Лисьи горы.</a:t>
            </a:r>
            <a:endParaRPr lang="ru-RU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email">
            <a:lum contrast="20000"/>
          </a:blip>
          <a:srcRect/>
          <a:stretch>
            <a:fillRect/>
          </a:stretch>
        </p:blipFill>
        <p:spPr bwMode="auto">
          <a:xfrm>
            <a:off x="4427984" y="692696"/>
            <a:ext cx="4463950" cy="35035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4572000" y="5013176"/>
            <a:ext cx="1836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Баранья гора</a:t>
            </a:r>
          </a:p>
          <a:p>
            <a:r>
              <a:rPr lang="ru-RU" sz="1400" dirty="0" err="1" smtClean="0">
                <a:solidFill>
                  <a:schemeClr val="bg1"/>
                </a:solidFill>
              </a:rPr>
              <a:t>Кувшиновский</a:t>
            </a:r>
            <a:r>
              <a:rPr lang="ru-RU" sz="1400" dirty="0" smtClean="0">
                <a:solidFill>
                  <a:schemeClr val="bg1"/>
                </a:solidFill>
              </a:rPr>
              <a:t> район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36866" name="Picture 2" descr="http://kesova-gora.narod.ru/foto/poselok/00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87624" y="4725144"/>
            <a:ext cx="2808312" cy="187220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1" name="TextBox 10"/>
          <p:cNvSpPr txBox="1"/>
          <p:nvPr/>
        </p:nvSpPr>
        <p:spPr>
          <a:xfrm>
            <a:off x="1763688" y="6165304"/>
            <a:ext cx="138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Кесова гора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19464" y="5657671"/>
            <a:ext cx="4824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Рельеф территории сформирован под влиянием деятельности ледника, водно-ледниковых потоков, морскими, озерными, речными водами.</a:t>
            </a:r>
            <a:endParaRPr lang="ru-RU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MS13581670193408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22728" y="1196752"/>
            <a:ext cx="8121272" cy="5453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5402364" y="2382612"/>
            <a:ext cx="1728192" cy="364584"/>
          </a:xfrm>
        </p:spPr>
        <p:txBody>
          <a:bodyPr>
            <a:noAutofit/>
          </a:bodyPr>
          <a:lstStyle/>
          <a:p>
            <a:r>
              <a:rPr lang="ru-RU" sz="1200" i="1" dirty="0" err="1" smtClean="0"/>
              <a:t>Среднемоложская</a:t>
            </a:r>
            <a:r>
              <a:rPr lang="ru-RU" sz="1200" i="1" dirty="0" smtClean="0"/>
              <a:t> </a:t>
            </a:r>
            <a:br>
              <a:rPr lang="ru-RU" sz="1200" i="1" dirty="0" smtClean="0"/>
            </a:br>
            <a:r>
              <a:rPr lang="ru-RU" sz="1200" i="1" dirty="0" smtClean="0"/>
              <a:t>низина</a:t>
            </a:r>
            <a:endParaRPr lang="ru-RU" sz="12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404664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1988840"/>
            <a:ext cx="352839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Западная  часть области занята Валдайской возвышенностью с высотами 200-300 м и более. На юго-востоке расположена Верхневолжская низина</a:t>
            </a:r>
          </a:p>
          <a:p>
            <a:r>
              <a:rPr lang="ru-RU" dirty="0" smtClean="0"/>
              <a:t> (100-150 м). В центре </a:t>
            </a:r>
          </a:p>
          <a:p>
            <a:r>
              <a:rPr lang="ru-RU" dirty="0" smtClean="0"/>
              <a:t>Тверская гряда. </a:t>
            </a:r>
          </a:p>
          <a:p>
            <a:endParaRPr lang="ru-RU" sz="2000" dirty="0" smtClean="0"/>
          </a:p>
        </p:txBody>
      </p:sp>
      <p:sp>
        <p:nvSpPr>
          <p:cNvPr id="6" name="TextBox 5"/>
          <p:cNvSpPr txBox="1"/>
          <p:nvPr/>
        </p:nvSpPr>
        <p:spPr>
          <a:xfrm rot="1551590">
            <a:off x="2761315" y="4292598"/>
            <a:ext cx="2081611" cy="1015663"/>
          </a:xfrm>
          <a:custGeom>
            <a:avLst/>
            <a:gdLst>
              <a:gd name="connsiteX0" fmla="*/ 0 w 1867051"/>
              <a:gd name="connsiteY0" fmla="*/ 0 h 923330"/>
              <a:gd name="connsiteX1" fmla="*/ 1867051 w 1867051"/>
              <a:gd name="connsiteY1" fmla="*/ 0 h 923330"/>
              <a:gd name="connsiteX2" fmla="*/ 1867051 w 1867051"/>
              <a:gd name="connsiteY2" fmla="*/ 923330 h 923330"/>
              <a:gd name="connsiteX3" fmla="*/ 0 w 1867051"/>
              <a:gd name="connsiteY3" fmla="*/ 923330 h 923330"/>
              <a:gd name="connsiteX4" fmla="*/ 0 w 1867051"/>
              <a:gd name="connsiteY4" fmla="*/ 0 h 923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7051" h="923330">
                <a:moveTo>
                  <a:pt x="0" y="0"/>
                </a:moveTo>
                <a:lnTo>
                  <a:pt x="1867051" y="0"/>
                </a:lnTo>
                <a:lnTo>
                  <a:pt x="1867051" y="923330"/>
                </a:lnTo>
                <a:lnTo>
                  <a:pt x="0" y="92333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rgbClr val="002060"/>
                </a:solidFill>
              </a:rPr>
              <a:t>Валдайская</a:t>
            </a:r>
          </a:p>
          <a:p>
            <a:endParaRPr lang="ru-RU" sz="2000" i="1" dirty="0" smtClean="0">
              <a:solidFill>
                <a:srgbClr val="002060"/>
              </a:solidFill>
            </a:endParaRPr>
          </a:p>
          <a:p>
            <a:r>
              <a:rPr lang="ru-RU" sz="2000" i="1" dirty="0" smtClean="0">
                <a:solidFill>
                  <a:srgbClr val="002060"/>
                </a:solidFill>
              </a:rPr>
              <a:t> возвышенность</a:t>
            </a:r>
            <a:endParaRPr lang="ru-RU" sz="2000" i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20321210">
            <a:off x="6055680" y="4068481"/>
            <a:ext cx="2795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err="1" smtClean="0">
                <a:solidFill>
                  <a:srgbClr val="002060"/>
                </a:solidFill>
              </a:rPr>
              <a:t>Верхневолжсая</a:t>
            </a:r>
            <a:r>
              <a:rPr lang="ru-RU" i="1" dirty="0" smtClean="0">
                <a:solidFill>
                  <a:srgbClr val="002060"/>
                </a:solidFill>
              </a:rPr>
              <a:t> низина</a:t>
            </a: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496823">
            <a:off x="1937178" y="5730575"/>
            <a:ext cx="1455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>
                <a:solidFill>
                  <a:srgbClr val="002060"/>
                </a:solidFill>
              </a:rPr>
              <a:t>Западно-Двинская </a:t>
            </a:r>
          </a:p>
          <a:p>
            <a:r>
              <a:rPr lang="ru-RU" sz="1200" i="1" dirty="0" smtClean="0">
                <a:solidFill>
                  <a:srgbClr val="002060"/>
                </a:solidFill>
              </a:rPr>
              <a:t>           низина</a:t>
            </a:r>
            <a:endParaRPr lang="ru-RU" sz="1200" i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3140968"/>
            <a:ext cx="12153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i="1" dirty="0" err="1" smtClean="0">
                <a:solidFill>
                  <a:srgbClr val="002060"/>
                </a:solidFill>
              </a:rPr>
              <a:t>Вышневолоцкая</a:t>
            </a:r>
            <a:r>
              <a:rPr lang="ru-RU" sz="1100" i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1100" i="1" dirty="0" smtClean="0">
                <a:solidFill>
                  <a:srgbClr val="002060"/>
                </a:solidFill>
              </a:rPr>
              <a:t>         низина</a:t>
            </a:r>
            <a:endParaRPr lang="ru-RU" sz="1100" i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2738509">
            <a:off x="5336248" y="3601907"/>
            <a:ext cx="1282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err="1" smtClean="0">
                <a:solidFill>
                  <a:srgbClr val="002060"/>
                </a:solidFill>
              </a:rPr>
              <a:t>Лихославльская</a:t>
            </a:r>
            <a:r>
              <a:rPr lang="ru-RU" sz="1200" i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1200" i="1" dirty="0" smtClean="0">
                <a:solidFill>
                  <a:srgbClr val="002060"/>
                </a:solidFill>
              </a:rPr>
              <a:t>гряда</a:t>
            </a:r>
            <a:endParaRPr lang="ru-RU" sz="1200" i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2315142">
            <a:off x="6880050" y="1882769"/>
            <a:ext cx="11961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i="1" dirty="0" err="1" smtClean="0">
                <a:solidFill>
                  <a:srgbClr val="002060"/>
                </a:solidFill>
              </a:rPr>
              <a:t>Овинищенская</a:t>
            </a:r>
            <a:endParaRPr lang="ru-RU" sz="1100" i="1" dirty="0" smtClean="0">
              <a:solidFill>
                <a:srgbClr val="002060"/>
              </a:solidFill>
            </a:endParaRPr>
          </a:p>
          <a:p>
            <a:r>
              <a:rPr lang="ru-RU" sz="1100" i="1" dirty="0" smtClean="0">
                <a:solidFill>
                  <a:srgbClr val="002060"/>
                </a:solidFill>
              </a:rPr>
              <a:t> возвышенность</a:t>
            </a:r>
            <a:endParaRPr lang="ru-RU" sz="1100" i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6844796">
            <a:off x="6264425" y="2748250"/>
            <a:ext cx="13163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i="1" dirty="0" err="1" smtClean="0">
                <a:solidFill>
                  <a:srgbClr val="002060"/>
                </a:solidFill>
              </a:rPr>
              <a:t>Верхнемоложская</a:t>
            </a:r>
            <a:r>
              <a:rPr lang="ru-RU" sz="1100" i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1100" i="1" dirty="0" smtClean="0">
                <a:solidFill>
                  <a:srgbClr val="002060"/>
                </a:solidFill>
              </a:rPr>
              <a:t>           низина</a:t>
            </a:r>
            <a:endParaRPr lang="ru-RU" sz="1100" i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3645024"/>
            <a:ext cx="736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3366"/>
                </a:solidFill>
              </a:rPr>
              <a:t>346,9м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 rot="3433258">
            <a:off x="4733552" y="4294568"/>
            <a:ext cx="13452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i="1" dirty="0" err="1" smtClean="0">
                <a:solidFill>
                  <a:srgbClr val="003366"/>
                </a:solidFill>
              </a:rPr>
              <a:t>Торжковская</a:t>
            </a:r>
            <a:r>
              <a:rPr lang="ru-RU" sz="1100" i="1" dirty="0" smtClean="0">
                <a:solidFill>
                  <a:srgbClr val="003366"/>
                </a:solidFill>
              </a:rPr>
              <a:t> гряда</a:t>
            </a:r>
            <a:endParaRPr lang="ru-RU" sz="1100" i="1" dirty="0">
              <a:solidFill>
                <a:srgbClr val="003366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19777095">
            <a:off x="5786028" y="4785305"/>
            <a:ext cx="11673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>
                <a:solidFill>
                  <a:srgbClr val="003366"/>
                </a:solidFill>
              </a:rPr>
              <a:t>Тверская гряда</a:t>
            </a:r>
            <a:endParaRPr lang="ru-RU" sz="1200" i="1" dirty="0">
              <a:solidFill>
                <a:srgbClr val="003366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 rot="1526969">
            <a:off x="4142947" y="3867982"/>
            <a:ext cx="10967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i="1" dirty="0" err="1" smtClean="0">
                <a:solidFill>
                  <a:srgbClr val="003366"/>
                </a:solidFill>
              </a:rPr>
              <a:t>Цнинская</a:t>
            </a:r>
            <a:r>
              <a:rPr lang="ru-RU" sz="1100" i="1" dirty="0" smtClean="0">
                <a:solidFill>
                  <a:srgbClr val="003366"/>
                </a:solidFill>
              </a:rPr>
              <a:t> </a:t>
            </a:r>
            <a:r>
              <a:rPr lang="ru-RU" sz="1100" i="1" dirty="0" err="1" smtClean="0">
                <a:solidFill>
                  <a:srgbClr val="003366"/>
                </a:solidFill>
              </a:rPr>
              <a:t>возв</a:t>
            </a:r>
            <a:r>
              <a:rPr lang="ru-RU" sz="1100" i="1" dirty="0" smtClean="0">
                <a:solidFill>
                  <a:srgbClr val="003366"/>
                </a:solidFill>
              </a:rPr>
              <a:t>.</a:t>
            </a:r>
            <a:endParaRPr lang="ru-RU" sz="1100" i="1" dirty="0">
              <a:solidFill>
                <a:srgbClr val="003366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444208" y="5589240"/>
            <a:ext cx="23580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Верхняя точка</a:t>
            </a:r>
          </a:p>
          <a:p>
            <a:r>
              <a:rPr lang="ru-RU" dirty="0" smtClean="0"/>
              <a:t> («</a:t>
            </a:r>
            <a:r>
              <a:rPr lang="ru-RU" b="1" dirty="0" smtClean="0">
                <a:solidFill>
                  <a:srgbClr val="00B050"/>
                </a:solidFill>
              </a:rPr>
              <a:t>Макушка Валдая</a:t>
            </a:r>
            <a:r>
              <a:rPr lang="ru-RU" dirty="0" smtClean="0"/>
              <a:t>»)</a:t>
            </a:r>
          </a:p>
          <a:p>
            <a:r>
              <a:rPr lang="ru-RU" dirty="0" smtClean="0"/>
              <a:t> — 346,9 м </a:t>
            </a:r>
            <a:endParaRPr lang="ru-RU" dirty="0"/>
          </a:p>
        </p:txBody>
      </p:sp>
      <p:pic>
        <p:nvPicPr>
          <p:cNvPr id="7170" name="Picture 2" descr="http://valday.com/img/tour-falevo-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3608" y="260648"/>
            <a:ext cx="7920880" cy="1368152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Другая 26">
      <a:dk1>
        <a:sysClr val="windowText" lastClr="000000"/>
      </a:dk1>
      <a:lt1>
        <a:srgbClr val="E8F3E0"/>
      </a:lt1>
      <a:dk2>
        <a:srgbClr val="4F271C"/>
      </a:dk2>
      <a:lt2>
        <a:srgbClr val="B46758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9782</TotalTime>
  <Words>381</Words>
  <Application>Microsoft Office PowerPoint</Application>
  <PresentationFormat>Экран (4:3)</PresentationFormat>
  <Paragraphs>94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Моя малая родина – Тверская земля!</vt:lpstr>
      <vt:lpstr>Тверская область — душа России! </vt:lpstr>
      <vt:lpstr>Слайд 3</vt:lpstr>
      <vt:lpstr>Слайд 4</vt:lpstr>
      <vt:lpstr>Общие сведения</vt:lpstr>
      <vt:lpstr>Слайд 6</vt:lpstr>
      <vt:lpstr>Герб и флаг</vt:lpstr>
      <vt:lpstr>Природа Тверского края</vt:lpstr>
      <vt:lpstr>Среднемоложская  низина</vt:lpstr>
      <vt:lpstr>Главное богатство края — его                                водные ресурсы.</vt:lpstr>
      <vt:lpstr>Тверская область - лесной край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Тверская область</dc:title>
  <dc:creator>user</dc:creator>
  <cp:lastModifiedBy>1</cp:lastModifiedBy>
  <cp:revision>729</cp:revision>
  <dcterms:created xsi:type="dcterms:W3CDTF">2013-01-11T17:22:01Z</dcterms:created>
  <dcterms:modified xsi:type="dcterms:W3CDTF">2017-10-17T15:22:56Z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884213</vt:lpwstr>
  </property>
  <property fmtid="{D5CDD505-2E9C-101B-9397-08002B2CF9AE}" name="NXPowerLiteSettings" pid="3">
    <vt:lpwstr>F6000400038000</vt:lpwstr>
  </property>
  <property fmtid="{D5CDD505-2E9C-101B-9397-08002B2CF9AE}" name="NXPowerLiteVersion" pid="4">
    <vt:lpwstr>D4.3.1</vt:lpwstr>
  </property>
</Properties>
</file>