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9" r:id="rId2"/>
    <p:sldId id="280" r:id="rId3"/>
    <p:sldId id="340" r:id="rId4"/>
    <p:sldId id="281" r:id="rId5"/>
    <p:sldId id="282" r:id="rId6"/>
    <p:sldId id="283" r:id="rId7"/>
    <p:sldId id="284" r:id="rId8"/>
    <p:sldId id="285" r:id="rId9"/>
    <p:sldId id="286" r:id="rId10"/>
    <p:sldId id="325" r:id="rId11"/>
    <p:sldId id="327" r:id="rId12"/>
    <p:sldId id="355" r:id="rId13"/>
    <p:sldId id="356" r:id="rId14"/>
    <p:sldId id="287" r:id="rId15"/>
    <p:sldId id="348" r:id="rId16"/>
    <p:sldId id="337" r:id="rId17"/>
    <p:sldId id="321" r:id="rId18"/>
    <p:sldId id="289" r:id="rId19"/>
    <p:sldId id="349" r:id="rId20"/>
    <p:sldId id="291" r:id="rId21"/>
    <p:sldId id="328" r:id="rId22"/>
    <p:sldId id="354" r:id="rId23"/>
    <p:sldId id="330" r:id="rId24"/>
    <p:sldId id="332" r:id="rId25"/>
    <p:sldId id="335" r:id="rId26"/>
    <p:sldId id="334" r:id="rId27"/>
    <p:sldId id="338" r:id="rId28"/>
    <p:sldId id="339" r:id="rId29"/>
    <p:sldId id="341" r:id="rId30"/>
    <p:sldId id="344" r:id="rId31"/>
    <p:sldId id="342" r:id="rId32"/>
    <p:sldId id="300" r:id="rId33"/>
    <p:sldId id="302" r:id="rId34"/>
    <p:sldId id="304" r:id="rId35"/>
    <p:sldId id="307" r:id="rId36"/>
    <p:sldId id="309" r:id="rId37"/>
    <p:sldId id="311" r:id="rId38"/>
    <p:sldId id="312" r:id="rId39"/>
    <p:sldId id="319" r:id="rId40"/>
    <p:sldId id="314" r:id="rId41"/>
    <p:sldId id="313" r:id="rId42"/>
    <p:sldId id="315" r:id="rId43"/>
    <p:sldId id="316" r:id="rId44"/>
    <p:sldId id="317" r:id="rId45"/>
    <p:sldId id="318" r:id="rId46"/>
    <p:sldId id="357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3DB55-721F-419B-9D5F-7B47B0CBFB6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B86F4-D818-4218-BF14-28992195D4C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Дорожно-транспортные происшествия                     с участием детей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9F0C1-B8F2-4AF0-B3C1-8E15E6529EA4}" type="parTrans" cxnId="{4083E1AE-3E12-443B-BA35-C1617919DADF}">
      <dgm:prSet/>
      <dgm:spPr/>
      <dgm:t>
        <a:bodyPr/>
        <a:lstStyle/>
        <a:p>
          <a:endParaRPr lang="ru-RU" sz="2000"/>
        </a:p>
      </dgm:t>
    </dgm:pt>
    <dgm:pt modelId="{89462035-2A97-4B39-BF59-D14570B70602}" type="sibTrans" cxnId="{4083E1AE-3E12-443B-BA35-C1617919DADF}">
      <dgm:prSet/>
      <dgm:spPr/>
      <dgm:t>
        <a:bodyPr/>
        <a:lstStyle/>
        <a:p>
          <a:endParaRPr lang="ru-RU" sz="2000"/>
        </a:p>
      </dgm:t>
    </dgm:pt>
    <dgm:pt modelId="{69AEC798-E723-4EEE-9830-52A57AFDDD0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пассажиры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2494F-1F07-446C-8596-AE4F8F67A689}" type="parTrans" cxnId="{C2E239BB-1C63-4A04-A9FE-0683364A318D}">
      <dgm:prSet/>
      <dgm:spPr/>
      <dgm:t>
        <a:bodyPr/>
        <a:lstStyle/>
        <a:p>
          <a:endParaRPr lang="ru-RU" sz="2000"/>
        </a:p>
      </dgm:t>
    </dgm:pt>
    <dgm:pt modelId="{5628CBC3-348F-4C34-AE86-65644CD18784}" type="sibTrans" cxnId="{C2E239BB-1C63-4A04-A9FE-0683364A318D}">
      <dgm:prSet/>
      <dgm:spPr/>
      <dgm:t>
        <a:bodyPr/>
        <a:lstStyle/>
        <a:p>
          <a:endParaRPr lang="ru-RU" sz="2000"/>
        </a:p>
      </dgm:t>
    </dgm:pt>
    <dgm:pt modelId="{E25B1FDC-71F0-4D95-8520-0404AE9E569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пешеходы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7C479-BE5E-4911-AAB9-9CB1959E25B3}" type="parTrans" cxnId="{FFF9FE17-4D27-47E0-8C58-B44531A8EC50}">
      <dgm:prSet/>
      <dgm:spPr/>
      <dgm:t>
        <a:bodyPr/>
        <a:lstStyle/>
        <a:p>
          <a:endParaRPr lang="ru-RU" sz="2000"/>
        </a:p>
      </dgm:t>
    </dgm:pt>
    <dgm:pt modelId="{DCD3A968-FA61-485B-83FD-674733B572A9}" type="sibTrans" cxnId="{FFF9FE17-4D27-47E0-8C58-B44531A8EC50}">
      <dgm:prSet/>
      <dgm:spPr/>
      <dgm:t>
        <a:bodyPr/>
        <a:lstStyle/>
        <a:p>
          <a:endParaRPr lang="ru-RU" sz="2000"/>
        </a:p>
      </dgm:t>
    </dgm:pt>
    <dgm:pt modelId="{904CEE6F-5008-415C-A621-7372D330377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велосипедисты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34 %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F79A8-1A5E-4347-9796-B27D75F0C8CD}" type="parTrans" cxnId="{B837C9F1-D9F2-47E9-A3EC-E7015FC78C63}">
      <dgm:prSet/>
      <dgm:spPr/>
      <dgm:t>
        <a:bodyPr/>
        <a:lstStyle/>
        <a:p>
          <a:endParaRPr lang="ru-RU" sz="2000"/>
        </a:p>
      </dgm:t>
    </dgm:pt>
    <dgm:pt modelId="{9BE75CCB-A05B-4EAA-A8C4-E9978B3DD99D}" type="sibTrans" cxnId="{B837C9F1-D9F2-47E9-A3EC-E7015FC78C63}">
      <dgm:prSet/>
      <dgm:spPr/>
      <dgm:t>
        <a:bodyPr/>
        <a:lstStyle/>
        <a:p>
          <a:endParaRPr lang="ru-RU" sz="2000"/>
        </a:p>
      </dgm:t>
    </dgm:pt>
    <dgm:pt modelId="{7D39F0AB-2F10-4D7F-B217-E52C9690294A}" type="pres">
      <dgm:prSet presAssocID="{30A3DB55-721F-419B-9D5F-7B47B0CBFB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239F2B-E260-4971-AF5C-04929D3CAF46}" type="pres">
      <dgm:prSet presAssocID="{7D4B86F4-D818-4218-BF14-28992195D4C4}" presName="singleCycle" presStyleCnt="0"/>
      <dgm:spPr/>
    </dgm:pt>
    <dgm:pt modelId="{6BD59858-A447-4B83-A303-6619F20AE0CE}" type="pres">
      <dgm:prSet presAssocID="{7D4B86F4-D818-4218-BF14-28992195D4C4}" presName="singleCenter" presStyleLbl="node1" presStyleIdx="0" presStyleCnt="4" custScaleX="116878" custScaleY="14118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931D836-2A2E-46FA-85D0-26825BB6904F}" type="pres">
      <dgm:prSet presAssocID="{A4C2494F-1F07-446C-8596-AE4F8F67A68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9C8A78-FBD9-430A-8914-F632BC6F529F}" type="pres">
      <dgm:prSet presAssocID="{69AEC798-E723-4EEE-9830-52A57AFDDD03}" presName="text0" presStyleLbl="node1" presStyleIdx="1" presStyleCnt="4" custScaleX="130893" custRadScaleRad="120505" custRadScaleInc="-6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9BA11-A082-4FBA-8D47-EFD052B645F4}" type="pres">
      <dgm:prSet presAssocID="{3807C479-BE5E-4911-AAB9-9CB1959E25B3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0B44D6B-050C-4F1D-B97C-194CFEC1A979}" type="pres">
      <dgm:prSet presAssocID="{E25B1FDC-71F0-4D95-8520-0404AE9E5697}" presName="text0" presStyleLbl="node1" presStyleIdx="2" presStyleCnt="4" custScaleX="131295" custRadScaleRad="118097" custRadScaleInc="-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F7745-8CB2-45E8-8957-BDDC50E5BFCF}" type="pres">
      <dgm:prSet presAssocID="{8B3F79A8-1A5E-4347-9796-B27D75F0C8C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CC19C89-B364-4B64-9105-0E8AABCF948D}" type="pres">
      <dgm:prSet presAssocID="{904CEE6F-5008-415C-A621-7372D3303778}" presName="text0" presStyleLbl="node1" presStyleIdx="3" presStyleCnt="4" custScaleX="132925" custRadScaleRad="116149" custRadScaleInc="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627A8-D065-4369-A267-6C0698543B27}" type="presOf" srcId="{69AEC798-E723-4EEE-9830-52A57AFDDD03}" destId="{559C8A78-FBD9-430A-8914-F632BC6F529F}" srcOrd="0" destOrd="0" presId="urn:microsoft.com/office/officeart/2008/layout/RadialCluster"/>
    <dgm:cxn modelId="{B837C9F1-D9F2-47E9-A3EC-E7015FC78C63}" srcId="{7D4B86F4-D818-4218-BF14-28992195D4C4}" destId="{904CEE6F-5008-415C-A621-7372D3303778}" srcOrd="2" destOrd="0" parTransId="{8B3F79A8-1A5E-4347-9796-B27D75F0C8CD}" sibTransId="{9BE75CCB-A05B-4EAA-A8C4-E9978B3DD99D}"/>
    <dgm:cxn modelId="{4083E1AE-3E12-443B-BA35-C1617919DADF}" srcId="{30A3DB55-721F-419B-9D5F-7B47B0CBFB62}" destId="{7D4B86F4-D818-4218-BF14-28992195D4C4}" srcOrd="0" destOrd="0" parTransId="{5949F0C1-B8F2-4AF0-B3C1-8E15E6529EA4}" sibTransId="{89462035-2A97-4B39-BF59-D14570B70602}"/>
    <dgm:cxn modelId="{9D0EBE28-B7DA-47AC-9AF3-D599FEDC6441}" type="presOf" srcId="{904CEE6F-5008-415C-A621-7372D3303778}" destId="{2CC19C89-B364-4B64-9105-0E8AABCF948D}" srcOrd="0" destOrd="0" presId="urn:microsoft.com/office/officeart/2008/layout/RadialCluster"/>
    <dgm:cxn modelId="{E90BAFF5-D8D6-4457-B701-CA74619BC9CF}" type="presOf" srcId="{30A3DB55-721F-419B-9D5F-7B47B0CBFB62}" destId="{7D39F0AB-2F10-4D7F-B217-E52C9690294A}" srcOrd="0" destOrd="0" presId="urn:microsoft.com/office/officeart/2008/layout/RadialCluster"/>
    <dgm:cxn modelId="{AF9C6330-1A41-4323-A7DB-F1E45D66AF6B}" type="presOf" srcId="{3807C479-BE5E-4911-AAB9-9CB1959E25B3}" destId="{E099BA11-A082-4FBA-8D47-EFD052B645F4}" srcOrd="0" destOrd="0" presId="urn:microsoft.com/office/officeart/2008/layout/RadialCluster"/>
    <dgm:cxn modelId="{8E9CE00D-64F5-465A-B13C-AF772126346E}" type="presOf" srcId="{E25B1FDC-71F0-4D95-8520-0404AE9E5697}" destId="{A0B44D6B-050C-4F1D-B97C-194CFEC1A979}" srcOrd="0" destOrd="0" presId="urn:microsoft.com/office/officeart/2008/layout/RadialCluster"/>
    <dgm:cxn modelId="{67408255-4E60-4DB4-A3CF-7D57268FFE4D}" type="presOf" srcId="{7D4B86F4-D818-4218-BF14-28992195D4C4}" destId="{6BD59858-A447-4B83-A303-6619F20AE0CE}" srcOrd="0" destOrd="0" presId="urn:microsoft.com/office/officeart/2008/layout/RadialCluster"/>
    <dgm:cxn modelId="{F7AB819F-7B16-4ADC-BB6E-30FD48904DC7}" type="presOf" srcId="{A4C2494F-1F07-446C-8596-AE4F8F67A689}" destId="{2931D836-2A2E-46FA-85D0-26825BB6904F}" srcOrd="0" destOrd="0" presId="urn:microsoft.com/office/officeart/2008/layout/RadialCluster"/>
    <dgm:cxn modelId="{C2E239BB-1C63-4A04-A9FE-0683364A318D}" srcId="{7D4B86F4-D818-4218-BF14-28992195D4C4}" destId="{69AEC798-E723-4EEE-9830-52A57AFDDD03}" srcOrd="0" destOrd="0" parTransId="{A4C2494F-1F07-446C-8596-AE4F8F67A689}" sibTransId="{5628CBC3-348F-4C34-AE86-65644CD18784}"/>
    <dgm:cxn modelId="{280BE7C3-CA76-4253-9253-3E461652F7DF}" type="presOf" srcId="{8B3F79A8-1A5E-4347-9796-B27D75F0C8CD}" destId="{5FDF7745-8CB2-45E8-8957-BDDC50E5BFCF}" srcOrd="0" destOrd="0" presId="urn:microsoft.com/office/officeart/2008/layout/RadialCluster"/>
    <dgm:cxn modelId="{FFF9FE17-4D27-47E0-8C58-B44531A8EC50}" srcId="{7D4B86F4-D818-4218-BF14-28992195D4C4}" destId="{E25B1FDC-71F0-4D95-8520-0404AE9E5697}" srcOrd="1" destOrd="0" parTransId="{3807C479-BE5E-4911-AAB9-9CB1959E25B3}" sibTransId="{DCD3A968-FA61-485B-83FD-674733B572A9}"/>
    <dgm:cxn modelId="{34E435B4-0E11-4DF9-B709-1FD6524E0BA4}" type="presParOf" srcId="{7D39F0AB-2F10-4D7F-B217-E52C9690294A}" destId="{0E239F2B-E260-4971-AF5C-04929D3CAF46}" srcOrd="0" destOrd="0" presId="urn:microsoft.com/office/officeart/2008/layout/RadialCluster"/>
    <dgm:cxn modelId="{170601D9-78F4-4F0D-B402-66FCBFA76199}" type="presParOf" srcId="{0E239F2B-E260-4971-AF5C-04929D3CAF46}" destId="{6BD59858-A447-4B83-A303-6619F20AE0CE}" srcOrd="0" destOrd="0" presId="urn:microsoft.com/office/officeart/2008/layout/RadialCluster"/>
    <dgm:cxn modelId="{B06CB149-3CF6-4FB7-8E3F-D98324B0B213}" type="presParOf" srcId="{0E239F2B-E260-4971-AF5C-04929D3CAF46}" destId="{2931D836-2A2E-46FA-85D0-26825BB6904F}" srcOrd="1" destOrd="0" presId="urn:microsoft.com/office/officeart/2008/layout/RadialCluster"/>
    <dgm:cxn modelId="{6E51316B-1FB2-47ED-8F31-A7D62D5ED871}" type="presParOf" srcId="{0E239F2B-E260-4971-AF5C-04929D3CAF46}" destId="{559C8A78-FBD9-430A-8914-F632BC6F529F}" srcOrd="2" destOrd="0" presId="urn:microsoft.com/office/officeart/2008/layout/RadialCluster"/>
    <dgm:cxn modelId="{01187C15-6A5E-4F8F-9618-97AFDAD4C55D}" type="presParOf" srcId="{0E239F2B-E260-4971-AF5C-04929D3CAF46}" destId="{E099BA11-A082-4FBA-8D47-EFD052B645F4}" srcOrd="3" destOrd="0" presId="urn:microsoft.com/office/officeart/2008/layout/RadialCluster"/>
    <dgm:cxn modelId="{35E24ECF-1F69-4166-A5EA-8B76209B3F92}" type="presParOf" srcId="{0E239F2B-E260-4971-AF5C-04929D3CAF46}" destId="{A0B44D6B-050C-4F1D-B97C-194CFEC1A979}" srcOrd="4" destOrd="0" presId="urn:microsoft.com/office/officeart/2008/layout/RadialCluster"/>
    <dgm:cxn modelId="{7AC6857B-2C27-45B4-AB58-89CFCBC69371}" type="presParOf" srcId="{0E239F2B-E260-4971-AF5C-04929D3CAF46}" destId="{5FDF7745-8CB2-45E8-8957-BDDC50E5BFCF}" srcOrd="5" destOrd="0" presId="urn:microsoft.com/office/officeart/2008/layout/RadialCluster"/>
    <dgm:cxn modelId="{67EFFF84-35C0-4069-B0A8-7AD27286E10A}" type="presParOf" srcId="{0E239F2B-E260-4971-AF5C-04929D3CAF46}" destId="{2CC19C89-B364-4B64-9105-0E8AABCF948D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8D7F67-ABA5-4C26-A46E-CE5CC0340B77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</dgm:pt>
    <dgm:pt modelId="{10B9D62E-BB9C-4D81-AF28-CFEE6234073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smtClean="0">
              <a:ln/>
              <a:effectLst/>
              <a:latin typeface="+mn-lt"/>
            </a:rPr>
            <a:t>Обучение детей правилам дорожного движения</a:t>
          </a:r>
        </a:p>
      </dgm:t>
    </dgm:pt>
    <dgm:pt modelId="{98F41A04-C6AA-49FC-AC1E-39AA81EFA337}" type="parTrans" cxnId="{8D4C324D-60EE-44E0-98A4-A1FC98BD7E8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6731399-5ED6-42D4-9281-4D7DA59CB604}" type="sibTrans" cxnId="{8D4C324D-60EE-44E0-98A4-A1FC98BD7E8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95F49F7-6B55-4632-91BF-51AF735378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Учебные предметы</a:t>
          </a:r>
        </a:p>
      </dgm:t>
    </dgm:pt>
    <dgm:pt modelId="{12A35777-306C-4A80-9A00-4D83EA4C2D25}" type="parTrans" cxnId="{5D746132-B10A-4F31-8C33-748D851C4024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4D7D10D-4B94-4644-B146-C9297ECE7331}" type="sibTrans" cxnId="{5D746132-B10A-4F31-8C33-748D851C4024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261E873-93A9-40A7-972A-D997762C82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1-4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Окружающий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Мир</a:t>
          </a:r>
        </a:p>
      </dgm:t>
    </dgm:pt>
    <dgm:pt modelId="{039936DB-B670-40F4-97F6-57FA06036F7E}" type="parTrans" cxnId="{CF37F888-D9D5-44AA-9F37-B990E672399C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E49E8BD5-95EB-4BC9-B40D-F2F485EFA95A}" type="sibTrans" cxnId="{CF37F888-D9D5-44AA-9F37-B990E672399C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BC9C23F2-3F3C-4EE8-8014-CC0DF399487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5-11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ОБЖ</a:t>
          </a:r>
        </a:p>
      </dgm:t>
    </dgm:pt>
    <dgm:pt modelId="{C47863AB-4340-4D60-A46C-AA8F996AEEFB}" type="parTrans" cxnId="{75024BF6-CDB3-4F2F-9ECA-744C03829178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3132D3A1-1C31-445F-B1F4-319A33DE17AB}" type="sibTrans" cxnId="{75024BF6-CDB3-4F2F-9ECA-744C03829178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7EBCA2B-3550-40F1-B5FA-F21F3CB51E8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smtClean="0">
              <a:ln/>
              <a:effectLst/>
              <a:latin typeface="+mn-lt"/>
            </a:rPr>
            <a:t>Внеурочная деятельность</a:t>
          </a:r>
        </a:p>
      </dgm:t>
    </dgm:pt>
    <dgm:pt modelId="{A0B97E27-23CD-4CF4-9706-FE24C3C971D8}" type="parTrans" cxnId="{3FEF3291-07A7-428F-AC92-1EB2139F6B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F50D1216-AEA6-4FD4-907B-83F9EA0DD526}" type="sibTrans" cxnId="{3FEF3291-07A7-428F-AC92-1EB2139F6B76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34ED96E5-A173-4D18-9A9A-4E7B7284110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1-4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Программа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формирования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 экологической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культуры,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здорового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безопасного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образа жизни </a:t>
          </a:r>
        </a:p>
      </dgm:t>
    </dgm:pt>
    <dgm:pt modelId="{02290E2C-6CC5-417F-AF69-CF367BC0DFF7}" type="parTrans" cxnId="{CEE77C93-9696-4F16-BD73-64415B405F3A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25B16228-4489-4C73-AF1C-152BE865FDE1}" type="sibTrans" cxnId="{CEE77C93-9696-4F16-BD73-64415B405F3A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9460B7AA-2FED-41E0-A8DB-C6428D91BB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5-9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Программа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воспитания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</a:rPr>
            <a:t>социализации</a:t>
          </a:r>
        </a:p>
      </dgm:t>
    </dgm:pt>
    <dgm:pt modelId="{28A4D988-2F42-4C13-AC55-02A7859C79C0}" type="parTrans" cxnId="{450BB328-B0D6-486B-89E6-C6C9A874657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16794356-96F9-4B7D-BD3B-6EBC830E0381}" type="sibTrans" cxnId="{450BB328-B0D6-486B-89E6-C6C9A874657D}">
      <dgm:prSet/>
      <dgm:spPr/>
      <dgm:t>
        <a:bodyPr/>
        <a:lstStyle/>
        <a:p>
          <a:endParaRPr lang="ru-RU" sz="1400">
            <a:latin typeface="+mn-lt"/>
          </a:endParaRPr>
        </a:p>
      </dgm:t>
    </dgm:pt>
    <dgm:pt modelId="{D7BF5A92-5715-4C3B-9C92-F77D068D73D7}" type="pres">
      <dgm:prSet presAssocID="{368D7F67-ABA5-4C26-A46E-CE5CC0340B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4123D6-FB9D-49AE-93E2-284CF771335A}" type="pres">
      <dgm:prSet presAssocID="{10B9D62E-BB9C-4D81-AF28-CFEE6234073E}" presName="hierRoot1" presStyleCnt="0">
        <dgm:presLayoutVars>
          <dgm:hierBranch/>
        </dgm:presLayoutVars>
      </dgm:prSet>
      <dgm:spPr/>
    </dgm:pt>
    <dgm:pt modelId="{E800D372-D131-4C6C-9F71-862A1A23721D}" type="pres">
      <dgm:prSet presAssocID="{10B9D62E-BB9C-4D81-AF28-CFEE6234073E}" presName="rootComposite1" presStyleCnt="0"/>
      <dgm:spPr/>
    </dgm:pt>
    <dgm:pt modelId="{F54C1884-56B0-4A59-B754-58D6B6FFE7D2}" type="pres">
      <dgm:prSet presAssocID="{10B9D62E-BB9C-4D81-AF28-CFEE6234073E}" presName="rootText1" presStyleLbl="node0" presStyleIdx="0" presStyleCnt="1" custScaleX="187694" custScaleY="108829" custLinFactNeighborX="-3824" custLinFactNeighborY="-53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D83459-3E3B-4F2D-A09B-40BE3C309191}" type="pres">
      <dgm:prSet presAssocID="{10B9D62E-BB9C-4D81-AF28-CFEE623407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D60FBCB-43AC-4CBB-8689-23ED019D34C1}" type="pres">
      <dgm:prSet presAssocID="{10B9D62E-BB9C-4D81-AF28-CFEE6234073E}" presName="hierChild2" presStyleCnt="0"/>
      <dgm:spPr/>
    </dgm:pt>
    <dgm:pt modelId="{60ADA456-D7DC-42D2-9F02-D15407A22A46}" type="pres">
      <dgm:prSet presAssocID="{12A35777-306C-4A80-9A00-4D83EA4C2D25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31C8671-333F-4F10-8628-91712E4D00E9}" type="pres">
      <dgm:prSet presAssocID="{F95F49F7-6B55-4632-91BF-51AF7353788A}" presName="hierRoot2" presStyleCnt="0">
        <dgm:presLayoutVars>
          <dgm:hierBranch/>
        </dgm:presLayoutVars>
      </dgm:prSet>
      <dgm:spPr/>
    </dgm:pt>
    <dgm:pt modelId="{82206686-C673-488B-BBE4-66106EA93CE1}" type="pres">
      <dgm:prSet presAssocID="{F95F49F7-6B55-4632-91BF-51AF7353788A}" presName="rootComposite" presStyleCnt="0"/>
      <dgm:spPr/>
    </dgm:pt>
    <dgm:pt modelId="{F80AAB97-ACA4-48EF-A195-C10446474731}" type="pres">
      <dgm:prSet presAssocID="{F95F49F7-6B55-4632-91BF-51AF7353788A}" presName="rootText" presStyleLbl="node2" presStyleIdx="0" presStyleCnt="2" custScaleX="145425" custScaleY="127127" custLinFactNeighborX="-3958" custLinFactNeighborY="-27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863F8-CB87-45CD-A5FB-085A200B423F}" type="pres">
      <dgm:prSet presAssocID="{F95F49F7-6B55-4632-91BF-51AF7353788A}" presName="rootConnector" presStyleLbl="node2" presStyleIdx="0" presStyleCnt="2"/>
      <dgm:spPr/>
      <dgm:t>
        <a:bodyPr/>
        <a:lstStyle/>
        <a:p>
          <a:endParaRPr lang="ru-RU"/>
        </a:p>
      </dgm:t>
    </dgm:pt>
    <dgm:pt modelId="{061B748D-7499-4B54-98D7-19FED4785A84}" type="pres">
      <dgm:prSet presAssocID="{F95F49F7-6B55-4632-91BF-51AF7353788A}" presName="hierChild4" presStyleCnt="0"/>
      <dgm:spPr/>
    </dgm:pt>
    <dgm:pt modelId="{324A9C0D-17DF-428C-A89F-1629D8729FFD}" type="pres">
      <dgm:prSet presAssocID="{039936DB-B670-40F4-97F6-57FA06036F7E}" presName="Name35" presStyleLbl="parChTrans1D3" presStyleIdx="0" presStyleCnt="4"/>
      <dgm:spPr/>
      <dgm:t>
        <a:bodyPr/>
        <a:lstStyle/>
        <a:p>
          <a:endParaRPr lang="ru-RU"/>
        </a:p>
      </dgm:t>
    </dgm:pt>
    <dgm:pt modelId="{2F8E325C-A1F9-40BF-8F1D-EE3F7B32BA13}" type="pres">
      <dgm:prSet presAssocID="{F261E873-93A9-40A7-972A-D997762C82D8}" presName="hierRoot2" presStyleCnt="0">
        <dgm:presLayoutVars>
          <dgm:hierBranch val="r"/>
        </dgm:presLayoutVars>
      </dgm:prSet>
      <dgm:spPr/>
    </dgm:pt>
    <dgm:pt modelId="{AE292F97-8EBA-4ADF-B66A-5E3C3B37149D}" type="pres">
      <dgm:prSet presAssocID="{F261E873-93A9-40A7-972A-D997762C82D8}" presName="rootComposite" presStyleCnt="0"/>
      <dgm:spPr/>
    </dgm:pt>
    <dgm:pt modelId="{A5641542-DE59-4CA8-968A-E269FE15675F}" type="pres">
      <dgm:prSet presAssocID="{F261E873-93A9-40A7-972A-D997762C82D8}" presName="rootText" presStyleLbl="node3" presStyleIdx="0" presStyleCnt="4" custScaleY="17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4C0FB8-8F0C-4E36-8127-F882D4397C79}" type="pres">
      <dgm:prSet presAssocID="{F261E873-93A9-40A7-972A-D997762C82D8}" presName="rootConnector" presStyleLbl="node3" presStyleIdx="0" presStyleCnt="4"/>
      <dgm:spPr/>
      <dgm:t>
        <a:bodyPr/>
        <a:lstStyle/>
        <a:p>
          <a:endParaRPr lang="ru-RU"/>
        </a:p>
      </dgm:t>
    </dgm:pt>
    <dgm:pt modelId="{7AD39A13-E49C-4C62-827A-2F7791870DBC}" type="pres">
      <dgm:prSet presAssocID="{F261E873-93A9-40A7-972A-D997762C82D8}" presName="hierChild4" presStyleCnt="0"/>
      <dgm:spPr/>
    </dgm:pt>
    <dgm:pt modelId="{CF34FB90-3F29-42B2-A803-E3760F674AD9}" type="pres">
      <dgm:prSet presAssocID="{F261E873-93A9-40A7-972A-D997762C82D8}" presName="hierChild5" presStyleCnt="0"/>
      <dgm:spPr/>
    </dgm:pt>
    <dgm:pt modelId="{6A660FDD-F311-40D6-A280-7F9013CD049B}" type="pres">
      <dgm:prSet presAssocID="{C47863AB-4340-4D60-A46C-AA8F996AEEFB}" presName="Name35" presStyleLbl="parChTrans1D3" presStyleIdx="1" presStyleCnt="4"/>
      <dgm:spPr/>
      <dgm:t>
        <a:bodyPr/>
        <a:lstStyle/>
        <a:p>
          <a:endParaRPr lang="ru-RU"/>
        </a:p>
      </dgm:t>
    </dgm:pt>
    <dgm:pt modelId="{75C54CFF-8E82-4C6A-986E-EFD03E8B8767}" type="pres">
      <dgm:prSet presAssocID="{BC9C23F2-3F3C-4EE8-8014-CC0DF3994879}" presName="hierRoot2" presStyleCnt="0">
        <dgm:presLayoutVars>
          <dgm:hierBranch val="r"/>
        </dgm:presLayoutVars>
      </dgm:prSet>
      <dgm:spPr/>
    </dgm:pt>
    <dgm:pt modelId="{0D4B81B9-B2DB-4135-BB27-C80D4219BAEA}" type="pres">
      <dgm:prSet presAssocID="{BC9C23F2-3F3C-4EE8-8014-CC0DF3994879}" presName="rootComposite" presStyleCnt="0"/>
      <dgm:spPr/>
    </dgm:pt>
    <dgm:pt modelId="{82C9190F-E35A-474A-8B1C-3EF838946F5E}" type="pres">
      <dgm:prSet presAssocID="{BC9C23F2-3F3C-4EE8-8014-CC0DF3994879}" presName="rootText" presStyleLbl="node3" presStyleIdx="1" presStyleCnt="4" custScaleY="17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63C71D-D9A3-472F-B55C-48C24F007267}" type="pres">
      <dgm:prSet presAssocID="{BC9C23F2-3F3C-4EE8-8014-CC0DF3994879}" presName="rootConnector" presStyleLbl="node3" presStyleIdx="1" presStyleCnt="4"/>
      <dgm:spPr/>
      <dgm:t>
        <a:bodyPr/>
        <a:lstStyle/>
        <a:p>
          <a:endParaRPr lang="ru-RU"/>
        </a:p>
      </dgm:t>
    </dgm:pt>
    <dgm:pt modelId="{0EA0B327-67DB-405D-B44D-CDEF35956C21}" type="pres">
      <dgm:prSet presAssocID="{BC9C23F2-3F3C-4EE8-8014-CC0DF3994879}" presName="hierChild4" presStyleCnt="0"/>
      <dgm:spPr/>
    </dgm:pt>
    <dgm:pt modelId="{D97340F4-9104-47C0-9FE7-A10E9A3111AB}" type="pres">
      <dgm:prSet presAssocID="{BC9C23F2-3F3C-4EE8-8014-CC0DF3994879}" presName="hierChild5" presStyleCnt="0"/>
      <dgm:spPr/>
    </dgm:pt>
    <dgm:pt modelId="{5580BB99-598A-4AD3-BD8F-2DEAF4D81854}" type="pres">
      <dgm:prSet presAssocID="{F95F49F7-6B55-4632-91BF-51AF7353788A}" presName="hierChild5" presStyleCnt="0"/>
      <dgm:spPr/>
    </dgm:pt>
    <dgm:pt modelId="{BAB23CD1-1092-4EDE-AA0A-0B757C67E089}" type="pres">
      <dgm:prSet presAssocID="{A0B97E27-23CD-4CF4-9706-FE24C3C971D8}" presName="Name35" presStyleLbl="parChTrans1D2" presStyleIdx="1" presStyleCnt="2"/>
      <dgm:spPr/>
      <dgm:t>
        <a:bodyPr/>
        <a:lstStyle/>
        <a:p>
          <a:endParaRPr lang="ru-RU"/>
        </a:p>
      </dgm:t>
    </dgm:pt>
    <dgm:pt modelId="{BBE5D349-9B07-48B1-AA90-15FA66D6B6D0}" type="pres">
      <dgm:prSet presAssocID="{97EBCA2B-3550-40F1-B5FA-F21F3CB51E8C}" presName="hierRoot2" presStyleCnt="0">
        <dgm:presLayoutVars>
          <dgm:hierBranch/>
        </dgm:presLayoutVars>
      </dgm:prSet>
      <dgm:spPr/>
    </dgm:pt>
    <dgm:pt modelId="{13458A05-E9E3-470B-B308-F017EA8C4C44}" type="pres">
      <dgm:prSet presAssocID="{97EBCA2B-3550-40F1-B5FA-F21F3CB51E8C}" presName="rootComposite" presStyleCnt="0"/>
      <dgm:spPr/>
    </dgm:pt>
    <dgm:pt modelId="{0011E803-B619-478E-9A24-339FB646200B}" type="pres">
      <dgm:prSet presAssocID="{97EBCA2B-3550-40F1-B5FA-F21F3CB51E8C}" presName="rootText" presStyleLbl="node2" presStyleIdx="1" presStyleCnt="2" custScaleX="145424" custScaleY="127127" custLinFactNeighborX="95" custLinFactNeighborY="-277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5F637-2824-46BD-8B4A-BA7DA66900B4}" type="pres">
      <dgm:prSet presAssocID="{97EBCA2B-3550-40F1-B5FA-F21F3CB51E8C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963847-6DC0-4CED-9A48-0D870B7E7CF2}" type="pres">
      <dgm:prSet presAssocID="{97EBCA2B-3550-40F1-B5FA-F21F3CB51E8C}" presName="hierChild4" presStyleCnt="0"/>
      <dgm:spPr/>
    </dgm:pt>
    <dgm:pt modelId="{4FA9B9E5-11F1-4C51-A5FD-2054094E5262}" type="pres">
      <dgm:prSet presAssocID="{02290E2C-6CC5-417F-AF69-CF367BC0DFF7}" presName="Name35" presStyleLbl="parChTrans1D3" presStyleIdx="2" presStyleCnt="4"/>
      <dgm:spPr/>
      <dgm:t>
        <a:bodyPr/>
        <a:lstStyle/>
        <a:p>
          <a:endParaRPr lang="ru-RU"/>
        </a:p>
      </dgm:t>
    </dgm:pt>
    <dgm:pt modelId="{E7EF98D4-A5A0-4CD2-974B-C2E0B0400ACB}" type="pres">
      <dgm:prSet presAssocID="{34ED96E5-A173-4D18-9A9A-4E7B7284110A}" presName="hierRoot2" presStyleCnt="0">
        <dgm:presLayoutVars>
          <dgm:hierBranch val="r"/>
        </dgm:presLayoutVars>
      </dgm:prSet>
      <dgm:spPr/>
    </dgm:pt>
    <dgm:pt modelId="{AB982483-37B5-4048-B75D-E9212AE3F648}" type="pres">
      <dgm:prSet presAssocID="{34ED96E5-A173-4D18-9A9A-4E7B7284110A}" presName="rootComposite" presStyleCnt="0"/>
      <dgm:spPr/>
    </dgm:pt>
    <dgm:pt modelId="{D8386C66-61CF-4596-879F-37290A2A5B43}" type="pres">
      <dgm:prSet presAssocID="{34ED96E5-A173-4D18-9A9A-4E7B7284110A}" presName="rootText" presStyleLbl="node3" presStyleIdx="2" presStyleCnt="4" custScaleX="119556" custScaleY="195048" custLinFactNeighborX="28" custLinFactNeighborY="7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ECAAB0-2685-4FF1-BAE8-DD1C4B5631C9}" type="pres">
      <dgm:prSet presAssocID="{34ED96E5-A173-4D18-9A9A-4E7B7284110A}" presName="rootConnector" presStyleLbl="node3" presStyleIdx="2" presStyleCnt="4"/>
      <dgm:spPr/>
      <dgm:t>
        <a:bodyPr/>
        <a:lstStyle/>
        <a:p>
          <a:endParaRPr lang="ru-RU"/>
        </a:p>
      </dgm:t>
    </dgm:pt>
    <dgm:pt modelId="{51D48218-629F-479C-8B0B-B1D3C8DEE0CA}" type="pres">
      <dgm:prSet presAssocID="{34ED96E5-A173-4D18-9A9A-4E7B7284110A}" presName="hierChild4" presStyleCnt="0"/>
      <dgm:spPr/>
    </dgm:pt>
    <dgm:pt modelId="{3ADC5FC7-3AEC-481D-91E8-49E03D866853}" type="pres">
      <dgm:prSet presAssocID="{34ED96E5-A173-4D18-9A9A-4E7B7284110A}" presName="hierChild5" presStyleCnt="0"/>
      <dgm:spPr/>
    </dgm:pt>
    <dgm:pt modelId="{3C7B8DD7-F094-4925-8AC4-5B904CBEB08E}" type="pres">
      <dgm:prSet presAssocID="{28A4D988-2F42-4C13-AC55-02A7859C79C0}" presName="Name35" presStyleLbl="parChTrans1D3" presStyleIdx="3" presStyleCnt="4"/>
      <dgm:spPr/>
      <dgm:t>
        <a:bodyPr/>
        <a:lstStyle/>
        <a:p>
          <a:endParaRPr lang="ru-RU"/>
        </a:p>
      </dgm:t>
    </dgm:pt>
    <dgm:pt modelId="{D9319041-80DA-4B66-87DF-94E0AC686564}" type="pres">
      <dgm:prSet presAssocID="{9460B7AA-2FED-41E0-A8DB-C6428D91BB60}" presName="hierRoot2" presStyleCnt="0">
        <dgm:presLayoutVars>
          <dgm:hierBranch val="r"/>
        </dgm:presLayoutVars>
      </dgm:prSet>
      <dgm:spPr/>
    </dgm:pt>
    <dgm:pt modelId="{9F645CC9-5EAF-45D2-8C4E-6346B3873E3C}" type="pres">
      <dgm:prSet presAssocID="{9460B7AA-2FED-41E0-A8DB-C6428D91BB60}" presName="rootComposite" presStyleCnt="0"/>
      <dgm:spPr/>
    </dgm:pt>
    <dgm:pt modelId="{6522BBBD-ED30-4639-9ACC-9FA4F803F499}" type="pres">
      <dgm:prSet presAssocID="{9460B7AA-2FED-41E0-A8DB-C6428D91BB60}" presName="rootText" presStyleLbl="node3" presStyleIdx="3" presStyleCnt="4" custScaleY="159555" custLinFactNeighborX="-1416" custLinFactNeighborY="5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8D7C0A-6785-4207-BFF7-DEC43B6A7600}" type="pres">
      <dgm:prSet presAssocID="{9460B7AA-2FED-41E0-A8DB-C6428D91BB60}" presName="rootConnector" presStyleLbl="node3" presStyleIdx="3" presStyleCnt="4"/>
      <dgm:spPr/>
      <dgm:t>
        <a:bodyPr/>
        <a:lstStyle/>
        <a:p>
          <a:endParaRPr lang="ru-RU"/>
        </a:p>
      </dgm:t>
    </dgm:pt>
    <dgm:pt modelId="{49A73EBA-5110-488D-AB4F-7C8DE379116C}" type="pres">
      <dgm:prSet presAssocID="{9460B7AA-2FED-41E0-A8DB-C6428D91BB60}" presName="hierChild4" presStyleCnt="0"/>
      <dgm:spPr/>
    </dgm:pt>
    <dgm:pt modelId="{74A26281-F8A8-483D-B290-D65C562E0CAE}" type="pres">
      <dgm:prSet presAssocID="{9460B7AA-2FED-41E0-A8DB-C6428D91BB60}" presName="hierChild5" presStyleCnt="0"/>
      <dgm:spPr/>
    </dgm:pt>
    <dgm:pt modelId="{BFB8A5AF-F04C-4F14-8788-7F0E40257BD3}" type="pres">
      <dgm:prSet presAssocID="{97EBCA2B-3550-40F1-B5FA-F21F3CB51E8C}" presName="hierChild5" presStyleCnt="0"/>
      <dgm:spPr/>
    </dgm:pt>
    <dgm:pt modelId="{265104CD-AC21-44FA-AADA-B08527833132}" type="pres">
      <dgm:prSet presAssocID="{10B9D62E-BB9C-4D81-AF28-CFEE6234073E}" presName="hierChild3" presStyleCnt="0"/>
      <dgm:spPr/>
    </dgm:pt>
  </dgm:ptLst>
  <dgm:cxnLst>
    <dgm:cxn modelId="{CF37F888-D9D5-44AA-9F37-B990E672399C}" srcId="{F95F49F7-6B55-4632-91BF-51AF7353788A}" destId="{F261E873-93A9-40A7-972A-D997762C82D8}" srcOrd="0" destOrd="0" parTransId="{039936DB-B670-40F4-97F6-57FA06036F7E}" sibTransId="{E49E8BD5-95EB-4BC9-B40D-F2F485EFA95A}"/>
    <dgm:cxn modelId="{E4AE3F5B-717D-477F-BF08-90083D2C0AC1}" type="presOf" srcId="{F95F49F7-6B55-4632-91BF-51AF7353788A}" destId="{C99863F8-CB87-45CD-A5FB-085A200B423F}" srcOrd="1" destOrd="0" presId="urn:microsoft.com/office/officeart/2005/8/layout/orgChart1"/>
    <dgm:cxn modelId="{B70A003F-42DF-4744-A9CD-84BB5B13E3D2}" type="presOf" srcId="{9460B7AA-2FED-41E0-A8DB-C6428D91BB60}" destId="{108D7C0A-6785-4207-BFF7-DEC43B6A7600}" srcOrd="1" destOrd="0" presId="urn:microsoft.com/office/officeart/2005/8/layout/orgChart1"/>
    <dgm:cxn modelId="{CF866EA2-A0DA-4AEC-BA6B-AAC304D2165B}" type="presOf" srcId="{28A4D988-2F42-4C13-AC55-02A7859C79C0}" destId="{3C7B8DD7-F094-4925-8AC4-5B904CBEB08E}" srcOrd="0" destOrd="0" presId="urn:microsoft.com/office/officeart/2005/8/layout/orgChart1"/>
    <dgm:cxn modelId="{1078A94E-1D22-4B28-A1E1-95F58B1E1E4C}" type="presOf" srcId="{97EBCA2B-3550-40F1-B5FA-F21F3CB51E8C}" destId="{0D15F637-2824-46BD-8B4A-BA7DA66900B4}" srcOrd="1" destOrd="0" presId="urn:microsoft.com/office/officeart/2005/8/layout/orgChart1"/>
    <dgm:cxn modelId="{D991FC21-96EB-4CAA-83B2-53EA66DBE098}" type="presOf" srcId="{97EBCA2B-3550-40F1-B5FA-F21F3CB51E8C}" destId="{0011E803-B619-478E-9A24-339FB646200B}" srcOrd="0" destOrd="0" presId="urn:microsoft.com/office/officeart/2005/8/layout/orgChart1"/>
    <dgm:cxn modelId="{F2B5A6A8-EA3D-481C-9FCB-9C34863BC0BA}" type="presOf" srcId="{BC9C23F2-3F3C-4EE8-8014-CC0DF3994879}" destId="{82C9190F-E35A-474A-8B1C-3EF838946F5E}" srcOrd="0" destOrd="0" presId="urn:microsoft.com/office/officeart/2005/8/layout/orgChart1"/>
    <dgm:cxn modelId="{8D4C324D-60EE-44E0-98A4-A1FC98BD7E86}" srcId="{368D7F67-ABA5-4C26-A46E-CE5CC0340B77}" destId="{10B9D62E-BB9C-4D81-AF28-CFEE6234073E}" srcOrd="0" destOrd="0" parTransId="{98F41A04-C6AA-49FC-AC1E-39AA81EFA337}" sibTransId="{26731399-5ED6-42D4-9281-4D7DA59CB604}"/>
    <dgm:cxn modelId="{8A4867ED-9348-4E32-B942-ADD3A65E2E4E}" type="presOf" srcId="{368D7F67-ABA5-4C26-A46E-CE5CC0340B77}" destId="{D7BF5A92-5715-4C3B-9C92-F77D068D73D7}" srcOrd="0" destOrd="0" presId="urn:microsoft.com/office/officeart/2005/8/layout/orgChart1"/>
    <dgm:cxn modelId="{80480A2F-5482-4D20-B4F8-84E045A10928}" type="presOf" srcId="{BC9C23F2-3F3C-4EE8-8014-CC0DF3994879}" destId="{6763C71D-D9A3-472F-B55C-48C24F007267}" srcOrd="1" destOrd="0" presId="urn:microsoft.com/office/officeart/2005/8/layout/orgChart1"/>
    <dgm:cxn modelId="{953F91F2-792C-4BB6-BA98-E0CB2F13BB7F}" type="presOf" srcId="{9460B7AA-2FED-41E0-A8DB-C6428D91BB60}" destId="{6522BBBD-ED30-4639-9ACC-9FA4F803F499}" srcOrd="0" destOrd="0" presId="urn:microsoft.com/office/officeart/2005/8/layout/orgChart1"/>
    <dgm:cxn modelId="{D78B48A1-2DB6-4DFC-A4CA-F8C71B59EFF2}" type="presOf" srcId="{F261E873-93A9-40A7-972A-D997762C82D8}" destId="{8D4C0FB8-8F0C-4E36-8127-F882D4397C79}" srcOrd="1" destOrd="0" presId="urn:microsoft.com/office/officeart/2005/8/layout/orgChart1"/>
    <dgm:cxn modelId="{348CB7EB-71F2-41FF-A090-40B679E85528}" type="presOf" srcId="{A0B97E27-23CD-4CF4-9706-FE24C3C971D8}" destId="{BAB23CD1-1092-4EDE-AA0A-0B757C67E089}" srcOrd="0" destOrd="0" presId="urn:microsoft.com/office/officeart/2005/8/layout/orgChart1"/>
    <dgm:cxn modelId="{5D746132-B10A-4F31-8C33-748D851C4024}" srcId="{10B9D62E-BB9C-4D81-AF28-CFEE6234073E}" destId="{F95F49F7-6B55-4632-91BF-51AF7353788A}" srcOrd="0" destOrd="0" parTransId="{12A35777-306C-4A80-9A00-4D83EA4C2D25}" sibTransId="{24D7D10D-4B94-4644-B146-C9297ECE7331}"/>
    <dgm:cxn modelId="{75024BF6-CDB3-4F2F-9ECA-744C03829178}" srcId="{F95F49F7-6B55-4632-91BF-51AF7353788A}" destId="{BC9C23F2-3F3C-4EE8-8014-CC0DF3994879}" srcOrd="1" destOrd="0" parTransId="{C47863AB-4340-4D60-A46C-AA8F996AEEFB}" sibTransId="{3132D3A1-1C31-445F-B1F4-319A33DE17AB}"/>
    <dgm:cxn modelId="{ABD7BD4B-7798-45A9-B6F3-5FA4F1D1D177}" type="presOf" srcId="{12A35777-306C-4A80-9A00-4D83EA4C2D25}" destId="{60ADA456-D7DC-42D2-9F02-D15407A22A46}" srcOrd="0" destOrd="0" presId="urn:microsoft.com/office/officeart/2005/8/layout/orgChart1"/>
    <dgm:cxn modelId="{3D0F9779-C2B4-45CE-9B96-A20CBD76C86A}" type="presOf" srcId="{F261E873-93A9-40A7-972A-D997762C82D8}" destId="{A5641542-DE59-4CA8-968A-E269FE15675F}" srcOrd="0" destOrd="0" presId="urn:microsoft.com/office/officeart/2005/8/layout/orgChart1"/>
    <dgm:cxn modelId="{E79D2E51-B43B-4A1F-80F7-BD900DB694FF}" type="presOf" srcId="{34ED96E5-A173-4D18-9A9A-4E7B7284110A}" destId="{2DECAAB0-2685-4FF1-BAE8-DD1C4B5631C9}" srcOrd="1" destOrd="0" presId="urn:microsoft.com/office/officeart/2005/8/layout/orgChart1"/>
    <dgm:cxn modelId="{450BB328-B0D6-486B-89E6-C6C9A874657D}" srcId="{97EBCA2B-3550-40F1-B5FA-F21F3CB51E8C}" destId="{9460B7AA-2FED-41E0-A8DB-C6428D91BB60}" srcOrd="1" destOrd="0" parTransId="{28A4D988-2F42-4C13-AC55-02A7859C79C0}" sibTransId="{16794356-96F9-4B7D-BD3B-6EBC830E0381}"/>
    <dgm:cxn modelId="{3168F910-3F29-4BFA-B4CD-F2BCC66AAD22}" type="presOf" srcId="{02290E2C-6CC5-417F-AF69-CF367BC0DFF7}" destId="{4FA9B9E5-11F1-4C51-A5FD-2054094E5262}" srcOrd="0" destOrd="0" presId="urn:microsoft.com/office/officeart/2005/8/layout/orgChart1"/>
    <dgm:cxn modelId="{E8B4493C-C8D5-42A8-8CAC-93E73F6E3DBA}" type="presOf" srcId="{34ED96E5-A173-4D18-9A9A-4E7B7284110A}" destId="{D8386C66-61CF-4596-879F-37290A2A5B43}" srcOrd="0" destOrd="0" presId="urn:microsoft.com/office/officeart/2005/8/layout/orgChart1"/>
    <dgm:cxn modelId="{CEE77C93-9696-4F16-BD73-64415B405F3A}" srcId="{97EBCA2B-3550-40F1-B5FA-F21F3CB51E8C}" destId="{34ED96E5-A173-4D18-9A9A-4E7B7284110A}" srcOrd="0" destOrd="0" parTransId="{02290E2C-6CC5-417F-AF69-CF367BC0DFF7}" sibTransId="{25B16228-4489-4C73-AF1C-152BE865FDE1}"/>
    <dgm:cxn modelId="{5681FAC1-533A-4BD6-86EF-DCBB8C6130CC}" type="presOf" srcId="{10B9D62E-BB9C-4D81-AF28-CFEE6234073E}" destId="{F54C1884-56B0-4A59-B754-58D6B6FFE7D2}" srcOrd="0" destOrd="0" presId="urn:microsoft.com/office/officeart/2005/8/layout/orgChart1"/>
    <dgm:cxn modelId="{3FEF3291-07A7-428F-AC92-1EB2139F6B76}" srcId="{10B9D62E-BB9C-4D81-AF28-CFEE6234073E}" destId="{97EBCA2B-3550-40F1-B5FA-F21F3CB51E8C}" srcOrd="1" destOrd="0" parTransId="{A0B97E27-23CD-4CF4-9706-FE24C3C971D8}" sibTransId="{F50D1216-AEA6-4FD4-907B-83F9EA0DD526}"/>
    <dgm:cxn modelId="{10741C48-E7D2-4495-8A80-0D4D2E65D2AC}" type="presOf" srcId="{C47863AB-4340-4D60-A46C-AA8F996AEEFB}" destId="{6A660FDD-F311-40D6-A280-7F9013CD049B}" srcOrd="0" destOrd="0" presId="urn:microsoft.com/office/officeart/2005/8/layout/orgChart1"/>
    <dgm:cxn modelId="{E3172695-8C6D-4630-9D71-C2E8EB00560F}" type="presOf" srcId="{039936DB-B670-40F4-97F6-57FA06036F7E}" destId="{324A9C0D-17DF-428C-A89F-1629D8729FFD}" srcOrd="0" destOrd="0" presId="urn:microsoft.com/office/officeart/2005/8/layout/orgChart1"/>
    <dgm:cxn modelId="{17228CE9-DBC9-454B-A6DF-B33832B4CEE3}" type="presOf" srcId="{F95F49F7-6B55-4632-91BF-51AF7353788A}" destId="{F80AAB97-ACA4-48EF-A195-C10446474731}" srcOrd="0" destOrd="0" presId="urn:microsoft.com/office/officeart/2005/8/layout/orgChart1"/>
    <dgm:cxn modelId="{D76CBE45-1947-4223-9A8E-DC1DF15BB474}" type="presOf" srcId="{10B9D62E-BB9C-4D81-AF28-CFEE6234073E}" destId="{B5D83459-3E3B-4F2D-A09B-40BE3C309191}" srcOrd="1" destOrd="0" presId="urn:microsoft.com/office/officeart/2005/8/layout/orgChart1"/>
    <dgm:cxn modelId="{FC8F16AB-9867-4F81-98A3-B5DF94D3DAE8}" type="presParOf" srcId="{D7BF5A92-5715-4C3B-9C92-F77D068D73D7}" destId="{924123D6-FB9D-49AE-93E2-284CF771335A}" srcOrd="0" destOrd="0" presId="urn:microsoft.com/office/officeart/2005/8/layout/orgChart1"/>
    <dgm:cxn modelId="{789A5FA3-FACA-4A5B-AD18-16242E584EE0}" type="presParOf" srcId="{924123D6-FB9D-49AE-93E2-284CF771335A}" destId="{E800D372-D131-4C6C-9F71-862A1A23721D}" srcOrd="0" destOrd="0" presId="urn:microsoft.com/office/officeart/2005/8/layout/orgChart1"/>
    <dgm:cxn modelId="{62EF84BF-3056-4509-899D-41CE9F7DC07E}" type="presParOf" srcId="{E800D372-D131-4C6C-9F71-862A1A23721D}" destId="{F54C1884-56B0-4A59-B754-58D6B6FFE7D2}" srcOrd="0" destOrd="0" presId="urn:microsoft.com/office/officeart/2005/8/layout/orgChart1"/>
    <dgm:cxn modelId="{1A426CBE-D1E6-4997-9B9B-04C2F67ABDC6}" type="presParOf" srcId="{E800D372-D131-4C6C-9F71-862A1A23721D}" destId="{B5D83459-3E3B-4F2D-A09B-40BE3C309191}" srcOrd="1" destOrd="0" presId="urn:microsoft.com/office/officeart/2005/8/layout/orgChart1"/>
    <dgm:cxn modelId="{DA7FE4D3-7D47-46D6-9CFC-4E4AFA965D12}" type="presParOf" srcId="{924123D6-FB9D-49AE-93E2-284CF771335A}" destId="{2D60FBCB-43AC-4CBB-8689-23ED019D34C1}" srcOrd="1" destOrd="0" presId="urn:microsoft.com/office/officeart/2005/8/layout/orgChart1"/>
    <dgm:cxn modelId="{0DD35CEB-0AD9-4001-B521-FF5E688B0E05}" type="presParOf" srcId="{2D60FBCB-43AC-4CBB-8689-23ED019D34C1}" destId="{60ADA456-D7DC-42D2-9F02-D15407A22A46}" srcOrd="0" destOrd="0" presId="urn:microsoft.com/office/officeart/2005/8/layout/orgChart1"/>
    <dgm:cxn modelId="{8FF683F0-2DB1-4EC9-B2A7-5F5740712BEC}" type="presParOf" srcId="{2D60FBCB-43AC-4CBB-8689-23ED019D34C1}" destId="{D31C8671-333F-4F10-8628-91712E4D00E9}" srcOrd="1" destOrd="0" presId="urn:microsoft.com/office/officeart/2005/8/layout/orgChart1"/>
    <dgm:cxn modelId="{A53F9E7A-D996-4A9A-81AD-6B24450BDE5D}" type="presParOf" srcId="{D31C8671-333F-4F10-8628-91712E4D00E9}" destId="{82206686-C673-488B-BBE4-66106EA93CE1}" srcOrd="0" destOrd="0" presId="urn:microsoft.com/office/officeart/2005/8/layout/orgChart1"/>
    <dgm:cxn modelId="{14586AED-8448-42D8-ACE3-9B78906EDA71}" type="presParOf" srcId="{82206686-C673-488B-BBE4-66106EA93CE1}" destId="{F80AAB97-ACA4-48EF-A195-C10446474731}" srcOrd="0" destOrd="0" presId="urn:microsoft.com/office/officeart/2005/8/layout/orgChart1"/>
    <dgm:cxn modelId="{C66D56F5-93CA-4F84-A84A-57DDD6AFDFB2}" type="presParOf" srcId="{82206686-C673-488B-BBE4-66106EA93CE1}" destId="{C99863F8-CB87-45CD-A5FB-085A200B423F}" srcOrd="1" destOrd="0" presId="urn:microsoft.com/office/officeart/2005/8/layout/orgChart1"/>
    <dgm:cxn modelId="{592C2A57-3411-4B59-A5E9-0AE57CE23D93}" type="presParOf" srcId="{D31C8671-333F-4F10-8628-91712E4D00E9}" destId="{061B748D-7499-4B54-98D7-19FED4785A84}" srcOrd="1" destOrd="0" presId="urn:microsoft.com/office/officeart/2005/8/layout/orgChart1"/>
    <dgm:cxn modelId="{00D64CB4-B598-474E-83B6-694C66F95B72}" type="presParOf" srcId="{061B748D-7499-4B54-98D7-19FED4785A84}" destId="{324A9C0D-17DF-428C-A89F-1629D8729FFD}" srcOrd="0" destOrd="0" presId="urn:microsoft.com/office/officeart/2005/8/layout/orgChart1"/>
    <dgm:cxn modelId="{BE0795DD-AB2C-456A-A05B-D417659B2623}" type="presParOf" srcId="{061B748D-7499-4B54-98D7-19FED4785A84}" destId="{2F8E325C-A1F9-40BF-8F1D-EE3F7B32BA13}" srcOrd="1" destOrd="0" presId="urn:microsoft.com/office/officeart/2005/8/layout/orgChart1"/>
    <dgm:cxn modelId="{89FDDC53-B58A-4B97-9218-2E6A977DFBC1}" type="presParOf" srcId="{2F8E325C-A1F9-40BF-8F1D-EE3F7B32BA13}" destId="{AE292F97-8EBA-4ADF-B66A-5E3C3B37149D}" srcOrd="0" destOrd="0" presId="urn:microsoft.com/office/officeart/2005/8/layout/orgChart1"/>
    <dgm:cxn modelId="{947732BC-0A3D-45BB-84B7-8B70FA3ED7CD}" type="presParOf" srcId="{AE292F97-8EBA-4ADF-B66A-5E3C3B37149D}" destId="{A5641542-DE59-4CA8-968A-E269FE15675F}" srcOrd="0" destOrd="0" presId="urn:microsoft.com/office/officeart/2005/8/layout/orgChart1"/>
    <dgm:cxn modelId="{92CB5C70-28FC-4874-965A-2624572828F6}" type="presParOf" srcId="{AE292F97-8EBA-4ADF-B66A-5E3C3B37149D}" destId="{8D4C0FB8-8F0C-4E36-8127-F882D4397C79}" srcOrd="1" destOrd="0" presId="urn:microsoft.com/office/officeart/2005/8/layout/orgChart1"/>
    <dgm:cxn modelId="{F9933060-C2B7-454B-87A7-E95957BF07E6}" type="presParOf" srcId="{2F8E325C-A1F9-40BF-8F1D-EE3F7B32BA13}" destId="{7AD39A13-E49C-4C62-827A-2F7791870DBC}" srcOrd="1" destOrd="0" presId="urn:microsoft.com/office/officeart/2005/8/layout/orgChart1"/>
    <dgm:cxn modelId="{3DD73B37-D217-436B-B595-1076CCD8B61F}" type="presParOf" srcId="{2F8E325C-A1F9-40BF-8F1D-EE3F7B32BA13}" destId="{CF34FB90-3F29-42B2-A803-E3760F674AD9}" srcOrd="2" destOrd="0" presId="urn:microsoft.com/office/officeart/2005/8/layout/orgChart1"/>
    <dgm:cxn modelId="{D6C61F07-21B6-4181-BBAF-6BE01C551EA3}" type="presParOf" srcId="{061B748D-7499-4B54-98D7-19FED4785A84}" destId="{6A660FDD-F311-40D6-A280-7F9013CD049B}" srcOrd="2" destOrd="0" presId="urn:microsoft.com/office/officeart/2005/8/layout/orgChart1"/>
    <dgm:cxn modelId="{73338C02-3F61-4296-88F3-C693C3F435E4}" type="presParOf" srcId="{061B748D-7499-4B54-98D7-19FED4785A84}" destId="{75C54CFF-8E82-4C6A-986E-EFD03E8B8767}" srcOrd="3" destOrd="0" presId="urn:microsoft.com/office/officeart/2005/8/layout/orgChart1"/>
    <dgm:cxn modelId="{88543FF4-8CF3-4603-9F77-A21C1174427F}" type="presParOf" srcId="{75C54CFF-8E82-4C6A-986E-EFD03E8B8767}" destId="{0D4B81B9-B2DB-4135-BB27-C80D4219BAEA}" srcOrd="0" destOrd="0" presId="urn:microsoft.com/office/officeart/2005/8/layout/orgChart1"/>
    <dgm:cxn modelId="{FFAE108D-A320-4AFA-B799-B28A4D94C053}" type="presParOf" srcId="{0D4B81B9-B2DB-4135-BB27-C80D4219BAEA}" destId="{82C9190F-E35A-474A-8B1C-3EF838946F5E}" srcOrd="0" destOrd="0" presId="urn:microsoft.com/office/officeart/2005/8/layout/orgChart1"/>
    <dgm:cxn modelId="{D7BDF371-E55E-4940-B9A8-0383531100E0}" type="presParOf" srcId="{0D4B81B9-B2DB-4135-BB27-C80D4219BAEA}" destId="{6763C71D-D9A3-472F-B55C-48C24F007267}" srcOrd="1" destOrd="0" presId="urn:microsoft.com/office/officeart/2005/8/layout/orgChart1"/>
    <dgm:cxn modelId="{C730D985-D12A-4997-9834-FF4D9ABB694D}" type="presParOf" srcId="{75C54CFF-8E82-4C6A-986E-EFD03E8B8767}" destId="{0EA0B327-67DB-405D-B44D-CDEF35956C21}" srcOrd="1" destOrd="0" presId="urn:microsoft.com/office/officeart/2005/8/layout/orgChart1"/>
    <dgm:cxn modelId="{6C59403B-CD95-4A7B-BA3E-CFCF58730565}" type="presParOf" srcId="{75C54CFF-8E82-4C6A-986E-EFD03E8B8767}" destId="{D97340F4-9104-47C0-9FE7-A10E9A3111AB}" srcOrd="2" destOrd="0" presId="urn:microsoft.com/office/officeart/2005/8/layout/orgChart1"/>
    <dgm:cxn modelId="{0C06B307-0C0A-4FF0-B1A9-EBB31BFDA99B}" type="presParOf" srcId="{D31C8671-333F-4F10-8628-91712E4D00E9}" destId="{5580BB99-598A-4AD3-BD8F-2DEAF4D81854}" srcOrd="2" destOrd="0" presId="urn:microsoft.com/office/officeart/2005/8/layout/orgChart1"/>
    <dgm:cxn modelId="{8CA2F6AC-2341-4FE5-BE7B-839F48395725}" type="presParOf" srcId="{2D60FBCB-43AC-4CBB-8689-23ED019D34C1}" destId="{BAB23CD1-1092-4EDE-AA0A-0B757C67E089}" srcOrd="2" destOrd="0" presId="urn:microsoft.com/office/officeart/2005/8/layout/orgChart1"/>
    <dgm:cxn modelId="{CBA6A76F-EA17-41F4-A16D-5EF1B142EB24}" type="presParOf" srcId="{2D60FBCB-43AC-4CBB-8689-23ED019D34C1}" destId="{BBE5D349-9B07-48B1-AA90-15FA66D6B6D0}" srcOrd="3" destOrd="0" presId="urn:microsoft.com/office/officeart/2005/8/layout/orgChart1"/>
    <dgm:cxn modelId="{A8FA7B1D-14BC-43D4-96DB-259369F5204E}" type="presParOf" srcId="{BBE5D349-9B07-48B1-AA90-15FA66D6B6D0}" destId="{13458A05-E9E3-470B-B308-F017EA8C4C44}" srcOrd="0" destOrd="0" presId="urn:microsoft.com/office/officeart/2005/8/layout/orgChart1"/>
    <dgm:cxn modelId="{0C31089D-EB24-4000-8175-9ADB93EF9A71}" type="presParOf" srcId="{13458A05-E9E3-470B-B308-F017EA8C4C44}" destId="{0011E803-B619-478E-9A24-339FB646200B}" srcOrd="0" destOrd="0" presId="urn:microsoft.com/office/officeart/2005/8/layout/orgChart1"/>
    <dgm:cxn modelId="{F2D97F5E-4655-4993-9587-F4A1312C5E1B}" type="presParOf" srcId="{13458A05-E9E3-470B-B308-F017EA8C4C44}" destId="{0D15F637-2824-46BD-8B4A-BA7DA66900B4}" srcOrd="1" destOrd="0" presId="urn:microsoft.com/office/officeart/2005/8/layout/orgChart1"/>
    <dgm:cxn modelId="{1E965A4D-5A05-4A0A-A26C-E485D67F6713}" type="presParOf" srcId="{BBE5D349-9B07-48B1-AA90-15FA66D6B6D0}" destId="{68963847-6DC0-4CED-9A48-0D870B7E7CF2}" srcOrd="1" destOrd="0" presId="urn:microsoft.com/office/officeart/2005/8/layout/orgChart1"/>
    <dgm:cxn modelId="{43CA5ACB-61BA-48D1-B140-63746346E4E0}" type="presParOf" srcId="{68963847-6DC0-4CED-9A48-0D870B7E7CF2}" destId="{4FA9B9E5-11F1-4C51-A5FD-2054094E5262}" srcOrd="0" destOrd="0" presId="urn:microsoft.com/office/officeart/2005/8/layout/orgChart1"/>
    <dgm:cxn modelId="{4C01FAA2-B7D3-4C63-9C92-F24EC8E60B4B}" type="presParOf" srcId="{68963847-6DC0-4CED-9A48-0D870B7E7CF2}" destId="{E7EF98D4-A5A0-4CD2-974B-C2E0B0400ACB}" srcOrd="1" destOrd="0" presId="urn:microsoft.com/office/officeart/2005/8/layout/orgChart1"/>
    <dgm:cxn modelId="{6E955006-9A2A-4385-8211-E2F5444A4694}" type="presParOf" srcId="{E7EF98D4-A5A0-4CD2-974B-C2E0B0400ACB}" destId="{AB982483-37B5-4048-B75D-E9212AE3F648}" srcOrd="0" destOrd="0" presId="urn:microsoft.com/office/officeart/2005/8/layout/orgChart1"/>
    <dgm:cxn modelId="{12549A78-63BA-4DD8-B81C-1A4ABBF4F324}" type="presParOf" srcId="{AB982483-37B5-4048-B75D-E9212AE3F648}" destId="{D8386C66-61CF-4596-879F-37290A2A5B43}" srcOrd="0" destOrd="0" presId="urn:microsoft.com/office/officeart/2005/8/layout/orgChart1"/>
    <dgm:cxn modelId="{5DEE0CC7-3BCC-46A0-B544-AEBD22D16B66}" type="presParOf" srcId="{AB982483-37B5-4048-B75D-E9212AE3F648}" destId="{2DECAAB0-2685-4FF1-BAE8-DD1C4B5631C9}" srcOrd="1" destOrd="0" presId="urn:microsoft.com/office/officeart/2005/8/layout/orgChart1"/>
    <dgm:cxn modelId="{1ED59215-D259-4548-BD8A-E19A525DE30C}" type="presParOf" srcId="{E7EF98D4-A5A0-4CD2-974B-C2E0B0400ACB}" destId="{51D48218-629F-479C-8B0B-B1D3C8DEE0CA}" srcOrd="1" destOrd="0" presId="urn:microsoft.com/office/officeart/2005/8/layout/orgChart1"/>
    <dgm:cxn modelId="{2C867537-B663-44B9-AA0A-F6554429CD29}" type="presParOf" srcId="{E7EF98D4-A5A0-4CD2-974B-C2E0B0400ACB}" destId="{3ADC5FC7-3AEC-481D-91E8-49E03D866853}" srcOrd="2" destOrd="0" presId="urn:microsoft.com/office/officeart/2005/8/layout/orgChart1"/>
    <dgm:cxn modelId="{6DB2B3DA-605D-422F-B525-5ABA7797B868}" type="presParOf" srcId="{68963847-6DC0-4CED-9A48-0D870B7E7CF2}" destId="{3C7B8DD7-F094-4925-8AC4-5B904CBEB08E}" srcOrd="2" destOrd="0" presId="urn:microsoft.com/office/officeart/2005/8/layout/orgChart1"/>
    <dgm:cxn modelId="{1868524B-BE75-4DB0-804A-D45439BA3D67}" type="presParOf" srcId="{68963847-6DC0-4CED-9A48-0D870B7E7CF2}" destId="{D9319041-80DA-4B66-87DF-94E0AC686564}" srcOrd="3" destOrd="0" presId="urn:microsoft.com/office/officeart/2005/8/layout/orgChart1"/>
    <dgm:cxn modelId="{DB165A9F-5FB2-453D-A770-EF0DB8A5A71B}" type="presParOf" srcId="{D9319041-80DA-4B66-87DF-94E0AC686564}" destId="{9F645CC9-5EAF-45D2-8C4E-6346B3873E3C}" srcOrd="0" destOrd="0" presId="urn:microsoft.com/office/officeart/2005/8/layout/orgChart1"/>
    <dgm:cxn modelId="{70C0B4DD-3129-41EA-98C4-ABF3848A5E8E}" type="presParOf" srcId="{9F645CC9-5EAF-45D2-8C4E-6346B3873E3C}" destId="{6522BBBD-ED30-4639-9ACC-9FA4F803F499}" srcOrd="0" destOrd="0" presId="urn:microsoft.com/office/officeart/2005/8/layout/orgChart1"/>
    <dgm:cxn modelId="{D5A99F1B-9657-4D74-90BC-454673433044}" type="presParOf" srcId="{9F645CC9-5EAF-45D2-8C4E-6346B3873E3C}" destId="{108D7C0A-6785-4207-BFF7-DEC43B6A7600}" srcOrd="1" destOrd="0" presId="urn:microsoft.com/office/officeart/2005/8/layout/orgChart1"/>
    <dgm:cxn modelId="{054E0EBB-427C-47DE-A89B-DBAD6BFD029B}" type="presParOf" srcId="{D9319041-80DA-4B66-87DF-94E0AC686564}" destId="{49A73EBA-5110-488D-AB4F-7C8DE379116C}" srcOrd="1" destOrd="0" presId="urn:microsoft.com/office/officeart/2005/8/layout/orgChart1"/>
    <dgm:cxn modelId="{7AC93DF4-3981-48FB-A81F-041108E4C5BC}" type="presParOf" srcId="{D9319041-80DA-4B66-87DF-94E0AC686564}" destId="{74A26281-F8A8-483D-B290-D65C562E0CAE}" srcOrd="2" destOrd="0" presId="urn:microsoft.com/office/officeart/2005/8/layout/orgChart1"/>
    <dgm:cxn modelId="{CCCF1ECE-EFF1-46AD-9367-202BEFF078D1}" type="presParOf" srcId="{BBE5D349-9B07-48B1-AA90-15FA66D6B6D0}" destId="{BFB8A5AF-F04C-4F14-8788-7F0E40257BD3}" srcOrd="2" destOrd="0" presId="urn:microsoft.com/office/officeart/2005/8/layout/orgChart1"/>
    <dgm:cxn modelId="{602CED65-0665-4ACE-9A1E-38005202238D}" type="presParOf" srcId="{924123D6-FB9D-49AE-93E2-284CF771335A}" destId="{265104CD-AC21-44FA-AADA-B08527833132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6236B-B671-48EE-9BF2-F794FCE9A55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</dgm:pt>
    <dgm:pt modelId="{519A6797-B654-42AF-8824-C130B2BC73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кадровые</a:t>
          </a:r>
          <a:r>
            <a:rPr kumimoji="0" lang="ru-RU" altLang="ru-RU" sz="11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 </a:t>
          </a:r>
        </a:p>
      </dgm:t>
    </dgm:pt>
    <dgm:pt modelId="{B90A18CD-3F9D-4501-B196-4C79171C3757}" type="parTrans" cxnId="{878408FE-1BED-451A-A8EF-8703DCD626B9}">
      <dgm:prSet/>
      <dgm:spPr/>
      <dgm:t>
        <a:bodyPr/>
        <a:lstStyle/>
        <a:p>
          <a:endParaRPr lang="ru-RU" sz="1600"/>
        </a:p>
      </dgm:t>
    </dgm:pt>
    <dgm:pt modelId="{096A33DC-6371-4CA9-83A0-F79CBC7D5D60}" type="sibTrans" cxnId="{878408FE-1BED-451A-A8EF-8703DCD626B9}">
      <dgm:prSet/>
      <dgm:spPr/>
      <dgm:t>
        <a:bodyPr/>
        <a:lstStyle/>
        <a:p>
          <a:endParaRPr lang="ru-RU" sz="1600"/>
        </a:p>
      </dgm:t>
    </dgm:pt>
    <dgm:pt modelId="{97C0BE56-F932-4759-A716-D6C8CC3B536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материально-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</a:rPr>
            <a:t>техничнские</a:t>
          </a:r>
          <a:endParaRPr kumimoji="0" lang="ru-RU" altLang="ru-RU" sz="1200" b="1" i="0" u="none" strike="noStrike" cap="none" normalizeH="0" baseline="0" dirty="0" smtClean="0">
            <a:ln/>
            <a:effectLst/>
            <a:latin typeface="Times New Roman" panose="02020603050405020304" pitchFamily="18" charset="0"/>
          </a:endParaRPr>
        </a:p>
      </dgm:t>
    </dgm:pt>
    <dgm:pt modelId="{DBEA9713-C3AA-4664-91FA-6FFEE5993AF9}" type="parTrans" cxnId="{656DB5FD-43B5-4022-8C41-A732E476A1C5}">
      <dgm:prSet/>
      <dgm:spPr/>
      <dgm:t>
        <a:bodyPr/>
        <a:lstStyle/>
        <a:p>
          <a:endParaRPr lang="ru-RU" sz="1600"/>
        </a:p>
      </dgm:t>
    </dgm:pt>
    <dgm:pt modelId="{73C42BCF-B312-4617-A927-2B242F3A12D9}" type="sibTrans" cxnId="{656DB5FD-43B5-4022-8C41-A732E476A1C5}">
      <dgm:prSet/>
      <dgm:spPr/>
      <dgm:t>
        <a:bodyPr/>
        <a:lstStyle/>
        <a:p>
          <a:endParaRPr lang="ru-RU" sz="1600"/>
        </a:p>
      </dgm:t>
    </dgm:pt>
    <dgm:pt modelId="{3C49A302-E516-478A-AA6A-0C4F9DCD0CC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учебно-методические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 и информационные</a:t>
          </a:r>
          <a:r>
            <a:rPr kumimoji="0" lang="ru-RU" altLang="ru-RU" sz="11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</a:rPr>
            <a:t>  </a:t>
          </a:r>
        </a:p>
      </dgm:t>
    </dgm:pt>
    <dgm:pt modelId="{903D9B45-8CFE-4C54-AA6F-E284700BAFCA}" type="parTrans" cxnId="{197CF280-1FBF-404E-9049-348EA46739CE}">
      <dgm:prSet/>
      <dgm:spPr/>
      <dgm:t>
        <a:bodyPr/>
        <a:lstStyle/>
        <a:p>
          <a:endParaRPr lang="ru-RU" sz="1600"/>
        </a:p>
      </dgm:t>
    </dgm:pt>
    <dgm:pt modelId="{1AC20D78-EF22-414B-AB40-190C81E42131}" type="sibTrans" cxnId="{197CF280-1FBF-404E-9049-348EA46739CE}">
      <dgm:prSet/>
      <dgm:spPr/>
      <dgm:t>
        <a:bodyPr/>
        <a:lstStyle/>
        <a:p>
          <a:endParaRPr lang="ru-RU" sz="1600"/>
        </a:p>
      </dgm:t>
    </dgm:pt>
    <dgm:pt modelId="{BB2B9C26-A9C0-47E8-9AF8-12DCE3A88ABC}" type="pres">
      <dgm:prSet presAssocID="{9886236B-B671-48EE-9BF2-F794FCE9A55C}" presName="compositeShape" presStyleCnt="0">
        <dgm:presLayoutVars>
          <dgm:chMax val="7"/>
          <dgm:dir/>
          <dgm:resizeHandles val="exact"/>
        </dgm:presLayoutVars>
      </dgm:prSet>
      <dgm:spPr/>
    </dgm:pt>
    <dgm:pt modelId="{24816A24-54B6-451F-862C-B4F5587C0138}" type="pres">
      <dgm:prSet presAssocID="{519A6797-B654-42AF-8824-C130B2BC73A8}" presName="circ1" presStyleLbl="vennNode1" presStyleIdx="0" presStyleCnt="3" custLinFactNeighborX="8359" custLinFactNeighborY="9086"/>
      <dgm:spPr/>
      <dgm:t>
        <a:bodyPr/>
        <a:lstStyle/>
        <a:p>
          <a:endParaRPr lang="ru-RU"/>
        </a:p>
      </dgm:t>
    </dgm:pt>
    <dgm:pt modelId="{31399B3E-55B2-4FEC-A3B3-1C38A5463388}" type="pres">
      <dgm:prSet presAssocID="{519A6797-B654-42AF-8824-C130B2BC73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26076-9016-4E74-A865-B2FFAF473CCC}" type="pres">
      <dgm:prSet presAssocID="{97C0BE56-F932-4759-A716-D6C8CC3B5364}" presName="circ2" presStyleLbl="vennNode1" presStyleIdx="1" presStyleCnt="3" custLinFactNeighborX="17331" custLinFactNeighborY="9864"/>
      <dgm:spPr/>
      <dgm:t>
        <a:bodyPr/>
        <a:lstStyle/>
        <a:p>
          <a:endParaRPr lang="ru-RU"/>
        </a:p>
      </dgm:t>
    </dgm:pt>
    <dgm:pt modelId="{01EF65BD-A9C3-4ED1-A21A-C2B695607BE5}" type="pres">
      <dgm:prSet presAssocID="{97C0BE56-F932-4759-A716-D6C8CC3B53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1D8D3-0916-4E57-A89C-8A8BBC77B6DC}" type="pres">
      <dgm:prSet presAssocID="{3C49A302-E516-478A-AA6A-0C4F9DCD0CC0}" presName="circ3" presStyleLbl="vennNode1" presStyleIdx="2" presStyleCnt="3" custLinFactNeighborX="3200" custLinFactNeighborY="20242"/>
      <dgm:spPr/>
      <dgm:t>
        <a:bodyPr/>
        <a:lstStyle/>
        <a:p>
          <a:endParaRPr lang="ru-RU"/>
        </a:p>
      </dgm:t>
    </dgm:pt>
    <dgm:pt modelId="{AD0F3617-CC5A-4828-A84F-2A02771E28D7}" type="pres">
      <dgm:prSet presAssocID="{3C49A302-E516-478A-AA6A-0C4F9DCD0C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CF280-1FBF-404E-9049-348EA46739CE}" srcId="{9886236B-B671-48EE-9BF2-F794FCE9A55C}" destId="{3C49A302-E516-478A-AA6A-0C4F9DCD0CC0}" srcOrd="2" destOrd="0" parTransId="{903D9B45-8CFE-4C54-AA6F-E284700BAFCA}" sibTransId="{1AC20D78-EF22-414B-AB40-190C81E42131}"/>
    <dgm:cxn modelId="{EFD0E2C8-BA13-4267-A053-07B489E61E7A}" type="presOf" srcId="{97C0BE56-F932-4759-A716-D6C8CC3B5364}" destId="{01B26076-9016-4E74-A865-B2FFAF473CCC}" srcOrd="0" destOrd="0" presId="urn:microsoft.com/office/officeart/2005/8/layout/venn1"/>
    <dgm:cxn modelId="{0CFE69E6-0A9C-4112-BEB4-23EC82602ECE}" type="presOf" srcId="{3C49A302-E516-478A-AA6A-0C4F9DCD0CC0}" destId="{AD0F3617-CC5A-4828-A84F-2A02771E28D7}" srcOrd="1" destOrd="0" presId="urn:microsoft.com/office/officeart/2005/8/layout/venn1"/>
    <dgm:cxn modelId="{7499A720-7602-40CE-8E3C-DB928DAB4DA2}" type="presOf" srcId="{97C0BE56-F932-4759-A716-D6C8CC3B5364}" destId="{01EF65BD-A9C3-4ED1-A21A-C2B695607BE5}" srcOrd="1" destOrd="0" presId="urn:microsoft.com/office/officeart/2005/8/layout/venn1"/>
    <dgm:cxn modelId="{878408FE-1BED-451A-A8EF-8703DCD626B9}" srcId="{9886236B-B671-48EE-9BF2-F794FCE9A55C}" destId="{519A6797-B654-42AF-8824-C130B2BC73A8}" srcOrd="0" destOrd="0" parTransId="{B90A18CD-3F9D-4501-B196-4C79171C3757}" sibTransId="{096A33DC-6371-4CA9-83A0-F79CBC7D5D60}"/>
    <dgm:cxn modelId="{C87357BB-6D52-4AF9-AE8A-DCF519B98AEF}" type="presOf" srcId="{519A6797-B654-42AF-8824-C130B2BC73A8}" destId="{24816A24-54B6-451F-862C-B4F5587C0138}" srcOrd="0" destOrd="0" presId="urn:microsoft.com/office/officeart/2005/8/layout/venn1"/>
    <dgm:cxn modelId="{7984477E-AF1A-4848-A961-1159B866805F}" type="presOf" srcId="{519A6797-B654-42AF-8824-C130B2BC73A8}" destId="{31399B3E-55B2-4FEC-A3B3-1C38A5463388}" srcOrd="1" destOrd="0" presId="urn:microsoft.com/office/officeart/2005/8/layout/venn1"/>
    <dgm:cxn modelId="{163687A2-EF26-4492-848E-5219C87CD485}" type="presOf" srcId="{3C49A302-E516-478A-AA6A-0C4F9DCD0CC0}" destId="{84C1D8D3-0916-4E57-A89C-8A8BBC77B6DC}" srcOrd="0" destOrd="0" presId="urn:microsoft.com/office/officeart/2005/8/layout/venn1"/>
    <dgm:cxn modelId="{656DB5FD-43B5-4022-8C41-A732E476A1C5}" srcId="{9886236B-B671-48EE-9BF2-F794FCE9A55C}" destId="{97C0BE56-F932-4759-A716-D6C8CC3B5364}" srcOrd="1" destOrd="0" parTransId="{DBEA9713-C3AA-4664-91FA-6FFEE5993AF9}" sibTransId="{73C42BCF-B312-4617-A927-2B242F3A12D9}"/>
    <dgm:cxn modelId="{C3C8EC8A-D5D1-439A-B776-1F50CDECF672}" type="presOf" srcId="{9886236B-B671-48EE-9BF2-F794FCE9A55C}" destId="{BB2B9C26-A9C0-47E8-9AF8-12DCE3A88ABC}" srcOrd="0" destOrd="0" presId="urn:microsoft.com/office/officeart/2005/8/layout/venn1"/>
    <dgm:cxn modelId="{7C0BE0D8-8EC9-4171-9555-022FB28EC072}" type="presParOf" srcId="{BB2B9C26-A9C0-47E8-9AF8-12DCE3A88ABC}" destId="{24816A24-54B6-451F-862C-B4F5587C0138}" srcOrd="0" destOrd="0" presId="urn:microsoft.com/office/officeart/2005/8/layout/venn1"/>
    <dgm:cxn modelId="{DFD0436F-6184-42C1-B852-71855BE2A66C}" type="presParOf" srcId="{BB2B9C26-A9C0-47E8-9AF8-12DCE3A88ABC}" destId="{31399B3E-55B2-4FEC-A3B3-1C38A5463388}" srcOrd="1" destOrd="0" presId="urn:microsoft.com/office/officeart/2005/8/layout/venn1"/>
    <dgm:cxn modelId="{77C23F1E-835E-4016-BF98-0AE67FA4125C}" type="presParOf" srcId="{BB2B9C26-A9C0-47E8-9AF8-12DCE3A88ABC}" destId="{01B26076-9016-4E74-A865-B2FFAF473CCC}" srcOrd="2" destOrd="0" presId="urn:microsoft.com/office/officeart/2005/8/layout/venn1"/>
    <dgm:cxn modelId="{FB096484-A9C5-47BD-B47C-71BB8B49AB9A}" type="presParOf" srcId="{BB2B9C26-A9C0-47E8-9AF8-12DCE3A88ABC}" destId="{01EF65BD-A9C3-4ED1-A21A-C2B695607BE5}" srcOrd="3" destOrd="0" presId="urn:microsoft.com/office/officeart/2005/8/layout/venn1"/>
    <dgm:cxn modelId="{78B4F27A-2442-44A7-BFD7-A654BBE7A90E}" type="presParOf" srcId="{BB2B9C26-A9C0-47E8-9AF8-12DCE3A88ABC}" destId="{84C1D8D3-0916-4E57-A89C-8A8BBC77B6DC}" srcOrd="4" destOrd="0" presId="urn:microsoft.com/office/officeart/2005/8/layout/venn1"/>
    <dgm:cxn modelId="{FF697A97-A977-4E2A-809D-B16A5402635B}" type="presParOf" srcId="{BB2B9C26-A9C0-47E8-9AF8-12DCE3A88ABC}" destId="{AD0F3617-CC5A-4828-A84F-2A02771E28D7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59858-A447-4B83-A303-6619F20AE0CE}">
      <dsp:nvSpPr>
        <dsp:cNvPr id="0" name=""/>
        <dsp:cNvSpPr/>
      </dsp:nvSpPr>
      <dsp:spPr>
        <a:xfrm>
          <a:off x="3178734" y="2556596"/>
          <a:ext cx="2221864" cy="2683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Дорожно-транспортные происшествия                     с участием детей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196" y="2665058"/>
        <a:ext cx="2004940" cy="2467000"/>
      </dsp:txXfrm>
    </dsp:sp>
    <dsp:sp modelId="{2931D836-2A2E-46FA-85D0-26825BB6904F}">
      <dsp:nvSpPr>
        <dsp:cNvPr id="0" name=""/>
        <dsp:cNvSpPr/>
      </dsp:nvSpPr>
      <dsp:spPr>
        <a:xfrm rot="14010516">
          <a:off x="2453077" y="2131156"/>
          <a:ext cx="1058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8A78-FBD9-430A-8914-F632BC6F529F}">
      <dsp:nvSpPr>
        <dsp:cNvPr id="0" name=""/>
        <dsp:cNvSpPr/>
      </dsp:nvSpPr>
      <dsp:spPr>
        <a:xfrm>
          <a:off x="1362891" y="432038"/>
          <a:ext cx="1667154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пассажиры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067" y="494214"/>
        <a:ext cx="1542802" cy="1149325"/>
      </dsp:txXfrm>
    </dsp:sp>
    <dsp:sp modelId="{E099BA11-A082-4FBA-8D47-EFD052B645F4}">
      <dsp:nvSpPr>
        <dsp:cNvPr id="0" name=""/>
        <dsp:cNvSpPr/>
      </dsp:nvSpPr>
      <dsp:spPr>
        <a:xfrm rot="1616436">
          <a:off x="5331940" y="4749792"/>
          <a:ext cx="1265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53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44D6B-050C-4F1D-B97C-194CFEC1A979}">
      <dsp:nvSpPr>
        <dsp:cNvPr id="0" name=""/>
        <dsp:cNvSpPr/>
      </dsp:nvSpPr>
      <dsp:spPr>
        <a:xfrm>
          <a:off x="6528594" y="4824530"/>
          <a:ext cx="1672275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пешеходы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0770" y="4886706"/>
        <a:ext cx="1547923" cy="1149325"/>
      </dsp:txXfrm>
    </dsp:sp>
    <dsp:sp modelId="{5FDF7745-8CB2-45E8-8957-BDDC50E5BFCF}">
      <dsp:nvSpPr>
        <dsp:cNvPr id="0" name=""/>
        <dsp:cNvSpPr/>
      </dsp:nvSpPr>
      <dsp:spPr>
        <a:xfrm rot="9154188">
          <a:off x="2058354" y="4748586"/>
          <a:ext cx="1187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19C89-B364-4B64-9105-0E8AABCF948D}">
      <dsp:nvSpPr>
        <dsp:cNvPr id="0" name=""/>
        <dsp:cNvSpPr/>
      </dsp:nvSpPr>
      <dsp:spPr>
        <a:xfrm>
          <a:off x="432049" y="4824539"/>
          <a:ext cx="1693036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велосипедисты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34 %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225" y="4886715"/>
        <a:ext cx="1568684" cy="1149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B8DD7-F094-4925-8AC4-5B904CBEB08E}">
      <dsp:nvSpPr>
        <dsp:cNvPr id="0" name=""/>
        <dsp:cNvSpPr/>
      </dsp:nvSpPr>
      <dsp:spPr>
        <a:xfrm>
          <a:off x="6620522" y="2519156"/>
          <a:ext cx="1256304" cy="69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200"/>
              </a:lnTo>
              <a:lnTo>
                <a:pt x="1256304" y="499200"/>
              </a:lnTo>
              <a:lnTo>
                <a:pt x="1256304" y="6910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B9E5-11F1-4C51-A5FD-2054094E5262}">
      <dsp:nvSpPr>
        <dsp:cNvPr id="0" name=""/>
        <dsp:cNvSpPr/>
      </dsp:nvSpPr>
      <dsp:spPr>
        <a:xfrm>
          <a:off x="5514023" y="2519156"/>
          <a:ext cx="1106498" cy="700808"/>
        </a:xfrm>
        <a:custGeom>
          <a:avLst/>
          <a:gdLst/>
          <a:ahLst/>
          <a:cxnLst/>
          <a:rect l="0" t="0" r="0" b="0"/>
          <a:pathLst>
            <a:path>
              <a:moveTo>
                <a:pt x="1106498" y="0"/>
              </a:moveTo>
              <a:lnTo>
                <a:pt x="1106498" y="508983"/>
              </a:lnTo>
              <a:lnTo>
                <a:pt x="0" y="508983"/>
              </a:lnTo>
              <a:lnTo>
                <a:pt x="0" y="70080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23CD1-1092-4EDE-AA0A-0B757C67E089}">
      <dsp:nvSpPr>
        <dsp:cNvPr id="0" name=""/>
        <dsp:cNvSpPr/>
      </dsp:nvSpPr>
      <dsp:spPr>
        <a:xfrm>
          <a:off x="4249055" y="994098"/>
          <a:ext cx="2371467" cy="36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91"/>
              </a:lnTo>
              <a:lnTo>
                <a:pt x="2371467" y="171991"/>
              </a:lnTo>
              <a:lnTo>
                <a:pt x="2371467" y="3638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0FDD-F311-40D6-A280-7F9013CD049B}">
      <dsp:nvSpPr>
        <dsp:cNvPr id="0" name=""/>
        <dsp:cNvSpPr/>
      </dsp:nvSpPr>
      <dsp:spPr>
        <a:xfrm>
          <a:off x="1946745" y="2519156"/>
          <a:ext cx="1177583" cy="636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996"/>
              </a:lnTo>
              <a:lnTo>
                <a:pt x="1177583" y="444996"/>
              </a:lnTo>
              <a:lnTo>
                <a:pt x="1177583" y="6368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A9C0D-17DF-428C-A89F-1629D8729FFD}">
      <dsp:nvSpPr>
        <dsp:cNvPr id="0" name=""/>
        <dsp:cNvSpPr/>
      </dsp:nvSpPr>
      <dsp:spPr>
        <a:xfrm>
          <a:off x="913779" y="2519156"/>
          <a:ext cx="1032965" cy="636820"/>
        </a:xfrm>
        <a:custGeom>
          <a:avLst/>
          <a:gdLst/>
          <a:ahLst/>
          <a:cxnLst/>
          <a:rect l="0" t="0" r="0" b="0"/>
          <a:pathLst>
            <a:path>
              <a:moveTo>
                <a:pt x="1032965" y="0"/>
              </a:moveTo>
              <a:lnTo>
                <a:pt x="1032965" y="444996"/>
              </a:lnTo>
              <a:lnTo>
                <a:pt x="0" y="444996"/>
              </a:lnTo>
              <a:lnTo>
                <a:pt x="0" y="6368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DA456-D7DC-42D2-9F02-D15407A22A46}">
      <dsp:nvSpPr>
        <dsp:cNvPr id="0" name=""/>
        <dsp:cNvSpPr/>
      </dsp:nvSpPr>
      <dsp:spPr>
        <a:xfrm>
          <a:off x="1946745" y="994098"/>
          <a:ext cx="2302309" cy="363815"/>
        </a:xfrm>
        <a:custGeom>
          <a:avLst/>
          <a:gdLst/>
          <a:ahLst/>
          <a:cxnLst/>
          <a:rect l="0" t="0" r="0" b="0"/>
          <a:pathLst>
            <a:path>
              <a:moveTo>
                <a:pt x="2302309" y="0"/>
              </a:moveTo>
              <a:lnTo>
                <a:pt x="2302309" y="171991"/>
              </a:lnTo>
              <a:lnTo>
                <a:pt x="0" y="171991"/>
              </a:lnTo>
              <a:lnTo>
                <a:pt x="0" y="3638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C1884-56B0-4A59-B754-58D6B6FFE7D2}">
      <dsp:nvSpPr>
        <dsp:cNvPr id="0" name=""/>
        <dsp:cNvSpPr/>
      </dsp:nvSpPr>
      <dsp:spPr>
        <a:xfrm>
          <a:off x="2534564" y="0"/>
          <a:ext cx="3428982" cy="9940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smtClean="0">
              <a:ln/>
              <a:effectLst/>
              <a:latin typeface="+mn-lt"/>
            </a:rPr>
            <a:t>Обучение детей правилам дорожного движения</a:t>
          </a:r>
        </a:p>
      </dsp:txBody>
      <dsp:txXfrm>
        <a:off x="2534564" y="0"/>
        <a:ext cx="3428982" cy="994098"/>
      </dsp:txXfrm>
    </dsp:sp>
    <dsp:sp modelId="{F80AAB97-ACA4-48EF-A195-C10446474731}">
      <dsp:nvSpPr>
        <dsp:cNvPr id="0" name=""/>
        <dsp:cNvSpPr/>
      </dsp:nvSpPr>
      <dsp:spPr>
        <a:xfrm>
          <a:off x="618360" y="1357914"/>
          <a:ext cx="2656769" cy="11612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Учебные предметы</a:t>
          </a:r>
        </a:p>
      </dsp:txBody>
      <dsp:txXfrm>
        <a:off x="618360" y="1357914"/>
        <a:ext cx="2656769" cy="1161241"/>
      </dsp:txXfrm>
    </dsp:sp>
    <dsp:sp modelId="{A5641542-DE59-4CA8-968A-E269FE15675F}">
      <dsp:nvSpPr>
        <dsp:cNvPr id="0" name=""/>
        <dsp:cNvSpPr/>
      </dsp:nvSpPr>
      <dsp:spPr>
        <a:xfrm>
          <a:off x="329" y="3155977"/>
          <a:ext cx="1826900" cy="1595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1-4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Окружающий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Мир</a:t>
          </a:r>
        </a:p>
      </dsp:txBody>
      <dsp:txXfrm>
        <a:off x="329" y="3155977"/>
        <a:ext cx="1826900" cy="1595760"/>
      </dsp:txXfrm>
    </dsp:sp>
    <dsp:sp modelId="{82C9190F-E35A-474A-8B1C-3EF838946F5E}">
      <dsp:nvSpPr>
        <dsp:cNvPr id="0" name=""/>
        <dsp:cNvSpPr/>
      </dsp:nvSpPr>
      <dsp:spPr>
        <a:xfrm>
          <a:off x="2210878" y="3155977"/>
          <a:ext cx="1826900" cy="15957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5-11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ОБЖ</a:t>
          </a:r>
        </a:p>
      </dsp:txBody>
      <dsp:txXfrm>
        <a:off x="2210878" y="3155977"/>
        <a:ext cx="1826900" cy="1595760"/>
      </dsp:txXfrm>
    </dsp:sp>
    <dsp:sp modelId="{0011E803-B619-478E-9A24-339FB646200B}">
      <dsp:nvSpPr>
        <dsp:cNvPr id="0" name=""/>
        <dsp:cNvSpPr/>
      </dsp:nvSpPr>
      <dsp:spPr>
        <a:xfrm>
          <a:off x="5292146" y="1357914"/>
          <a:ext cx="2656751" cy="11612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/>
              <a:effectLst/>
              <a:latin typeface="+mn-lt"/>
            </a:rPr>
            <a:t>Внеурочная деятельность</a:t>
          </a:r>
        </a:p>
      </dsp:txBody>
      <dsp:txXfrm>
        <a:off x="5292146" y="1357914"/>
        <a:ext cx="2656751" cy="1161241"/>
      </dsp:txXfrm>
    </dsp:sp>
    <dsp:sp modelId="{D8386C66-61CF-4596-879F-37290A2A5B43}">
      <dsp:nvSpPr>
        <dsp:cNvPr id="0" name=""/>
        <dsp:cNvSpPr/>
      </dsp:nvSpPr>
      <dsp:spPr>
        <a:xfrm>
          <a:off x="4421939" y="3219964"/>
          <a:ext cx="2184168" cy="17816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1-4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Программа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формирования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 экологической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культуры,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здорового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безопасного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образа жизни </a:t>
          </a:r>
        </a:p>
      </dsp:txBody>
      <dsp:txXfrm>
        <a:off x="4421939" y="3219964"/>
        <a:ext cx="2184168" cy="1781666"/>
      </dsp:txXfrm>
    </dsp:sp>
    <dsp:sp modelId="{6522BBBD-ED30-4639-9ACC-9FA4F803F499}">
      <dsp:nvSpPr>
        <dsp:cNvPr id="0" name=""/>
        <dsp:cNvSpPr/>
      </dsp:nvSpPr>
      <dsp:spPr>
        <a:xfrm>
          <a:off x="6963376" y="3210181"/>
          <a:ext cx="1826900" cy="1457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5-9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Программа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воспитания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</a:rPr>
            <a:t>социализации</a:t>
          </a:r>
        </a:p>
      </dsp:txBody>
      <dsp:txXfrm>
        <a:off x="6963376" y="3210181"/>
        <a:ext cx="1826900" cy="1457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16A24-54B6-451F-862C-B4F5587C0138}">
      <dsp:nvSpPr>
        <dsp:cNvPr id="0" name=""/>
        <dsp:cNvSpPr/>
      </dsp:nvSpPr>
      <dsp:spPr>
        <a:xfrm>
          <a:off x="2448528" y="213162"/>
          <a:ext cx="1531414" cy="15314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кадровые</a:t>
          </a:r>
          <a:r>
            <a:rPr kumimoji="0" lang="ru-RU" altLang="ru-RU" sz="11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 </a:t>
          </a:r>
        </a:p>
      </dsp:txBody>
      <dsp:txXfrm>
        <a:off x="2652717" y="481160"/>
        <a:ext cx="1123037" cy="689136"/>
      </dsp:txXfrm>
    </dsp:sp>
    <dsp:sp modelId="{01B26076-9016-4E74-A865-B2FFAF473CCC}">
      <dsp:nvSpPr>
        <dsp:cNvPr id="0" name=""/>
        <dsp:cNvSpPr/>
      </dsp:nvSpPr>
      <dsp:spPr>
        <a:xfrm>
          <a:off x="3138512" y="1105171"/>
          <a:ext cx="1531414" cy="1531414"/>
        </a:xfrm>
        <a:prstGeom prst="ellipse">
          <a:avLst/>
        </a:prstGeom>
        <a:solidFill>
          <a:schemeClr val="accent2">
            <a:alpha val="50000"/>
            <a:hueOff val="17677"/>
            <a:satOff val="-17244"/>
            <a:lumOff val="-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материально-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1" i="0" u="none" strike="noStrike" kern="1200" cap="none" normalizeH="0" baseline="0" dirty="0" err="1" smtClean="0">
              <a:ln/>
              <a:effectLst/>
              <a:latin typeface="Times New Roman" panose="02020603050405020304" pitchFamily="18" charset="0"/>
            </a:rPr>
            <a:t>техничнские</a:t>
          </a:r>
          <a:endParaRPr kumimoji="0" lang="ru-RU" altLang="ru-RU" sz="1200" b="1" i="0" u="none" strike="noStrike" kern="1200" cap="none" normalizeH="0" baseline="0" dirty="0" smtClean="0">
            <a:ln/>
            <a:effectLst/>
            <a:latin typeface="Times New Roman" panose="02020603050405020304" pitchFamily="18" charset="0"/>
          </a:endParaRPr>
        </a:p>
      </dsp:txBody>
      <dsp:txXfrm>
        <a:off x="3606870" y="1500786"/>
        <a:ext cx="918848" cy="842278"/>
      </dsp:txXfrm>
    </dsp:sp>
    <dsp:sp modelId="{84C1D8D3-0916-4E57-A89C-8A8BBC77B6DC}">
      <dsp:nvSpPr>
        <dsp:cNvPr id="0" name=""/>
        <dsp:cNvSpPr/>
      </dsp:nvSpPr>
      <dsp:spPr>
        <a:xfrm>
          <a:off x="1816937" y="1105171"/>
          <a:ext cx="1531414" cy="1531414"/>
        </a:xfrm>
        <a:prstGeom prst="ellipse">
          <a:avLst/>
        </a:prstGeom>
        <a:solidFill>
          <a:schemeClr val="accent2">
            <a:alpha val="50000"/>
            <a:hueOff val="35353"/>
            <a:satOff val="-34487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учебно-методические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 и информационные</a:t>
          </a:r>
          <a:r>
            <a:rPr kumimoji="0" lang="ru-RU" altLang="ru-RU" sz="1100" b="0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</a:rPr>
            <a:t>  </a:t>
          </a:r>
        </a:p>
      </dsp:txBody>
      <dsp:txXfrm>
        <a:off x="1961145" y="1500786"/>
        <a:ext cx="918848" cy="842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E341-12D6-4604-9EA0-74380505EE4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D16A-55E8-462C-A055-D35196BD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44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616F-5FE4-45F5-A9DA-D7213E887408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AD52-C6E1-49E2-9266-14FC1E8B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4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2058-ADBE-41DF-94D3-74F40DF98FD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4CDD-E97C-4307-8B17-84DB6B3FD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5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3DFF-7009-458E-9E5C-BCFB02F22F64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948D-069A-49FC-8826-986579427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2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D7EF-E1FD-4807-8559-6F32CDD0B066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F76D-37C4-42CD-9A0F-5BB7D908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8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5840-7A60-4D9F-9BD4-8D18F2B7D55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CF3D-B38D-4437-8ED5-38EFF4DF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4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7EFE-89B7-4B57-8EC0-414274C76A5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291B-0AC0-4456-A678-53C7DDCA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A028-F4A7-49D3-B693-825A0E93946F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D929-4BCB-4AA5-9067-7507DF3B9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5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8904-123E-4EC2-85BC-E35E8BC8171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D73E-5DE7-4455-B503-6E87ECF0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30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7D28-1A1E-4A5A-82D9-B21D6169009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A913-5F6D-465E-9744-909700B79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3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3DC2-29D4-4351-B9DF-AC0099403374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FBD6-2E65-47DD-B65C-E665E87D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61CCB-A39B-41D8-9929-C365B9588763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AD2BC-63E9-4B55-B0E3-27B7FFD63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n.org/ru/documents/ods.asp?m=A/RES/44/25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gusts.minsk.by/upload/resize_cache/iblock/d99/200_200_0/d990e64b7b888ba0866f11039444031f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2420938"/>
            <a:ext cx="85359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034" y="1785926"/>
            <a:ext cx="8072494" cy="2847987"/>
          </a:xfrm>
        </p:spPr>
        <p:txBody>
          <a:bodyPr anchor="t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Организация непрерывного обучения детей безопасному поведению на дорогах, целостность, системность и взаимосвязь всех задействованных активностей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endParaRPr lang="ru-RU" altLang="ru-RU" sz="3600" i="1" dirty="0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08013" y="750888"/>
            <a:ext cx="828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484438" y="5445125"/>
            <a:ext cx="6408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5888"/>
            <a:ext cx="9036050" cy="792162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FF0000"/>
                </a:solidFill>
              </a:rPr>
              <a:t>К О Н Ц Е П Ц И Я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федеральной целевой программы "Повышение безопасности дорожного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движения в 2013-2020 годах"</a:t>
            </a:r>
            <a:endParaRPr lang="ru-RU" altLang="ru-RU" sz="20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569325" cy="5949950"/>
          </a:xfrm>
        </p:spPr>
        <p:txBody>
          <a:bodyPr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latin typeface="+mj-lt"/>
              </a:rPr>
              <a:t>Направление: </a:t>
            </a:r>
            <a:r>
              <a:rPr lang="ru-RU" u="sng" dirty="0" smtClean="0">
                <a:latin typeface="+mj-lt"/>
              </a:rPr>
              <a:t>развитие </a:t>
            </a:r>
            <a:r>
              <a:rPr lang="ru-RU" u="sng" dirty="0">
                <a:latin typeface="+mj-lt"/>
              </a:rPr>
              <a:t>системы предупреждения опасного поведения участников </a:t>
            </a:r>
            <a:r>
              <a:rPr lang="ru-RU" u="sng" dirty="0" smtClean="0">
                <a:latin typeface="+mj-lt"/>
              </a:rPr>
              <a:t>дорожного движения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+mj-lt"/>
              </a:rPr>
              <a:t>Мероприятия: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развитие системы </a:t>
            </a:r>
            <a:r>
              <a:rPr lang="ru-RU" i="1" u="sng" dirty="0">
                <a:latin typeface="+mj-lt"/>
              </a:rPr>
              <a:t>информационного воздействия </a:t>
            </a:r>
            <a:r>
              <a:rPr lang="ru-RU" dirty="0">
                <a:latin typeface="+mj-lt"/>
              </a:rPr>
              <a:t>на население в целях формирования </a:t>
            </a:r>
            <a:r>
              <a:rPr lang="ru-RU" dirty="0" smtClean="0">
                <a:latin typeface="+mj-lt"/>
              </a:rPr>
              <a:t>негативного отношения </a:t>
            </a:r>
            <a:r>
              <a:rPr lang="ru-RU" dirty="0">
                <a:latin typeface="+mj-lt"/>
              </a:rPr>
              <a:t>к правонарушениям в сфере дорожного движения;</a:t>
            </a:r>
          </a:p>
          <a:p>
            <a:pPr>
              <a:defRPr/>
            </a:pPr>
            <a:r>
              <a:rPr lang="ru-RU" dirty="0">
                <a:latin typeface="+mj-lt"/>
              </a:rPr>
              <a:t>проведение </a:t>
            </a:r>
            <a:r>
              <a:rPr lang="ru-RU" i="1" u="sng" dirty="0">
                <a:latin typeface="+mj-lt"/>
              </a:rPr>
              <a:t>пропагандистских кампаний</a:t>
            </a:r>
            <a:r>
              <a:rPr lang="ru-RU" dirty="0">
                <a:latin typeface="+mj-lt"/>
              </a:rPr>
              <a:t>, направленных на формирование у участников дорожного </a:t>
            </a:r>
            <a:r>
              <a:rPr lang="ru-RU" dirty="0" smtClean="0">
                <a:latin typeface="+mj-lt"/>
              </a:rPr>
              <a:t>движения стереотипов </a:t>
            </a:r>
            <a:r>
              <a:rPr lang="ru-RU" dirty="0">
                <a:latin typeface="+mj-lt"/>
              </a:rPr>
              <a:t>законопослушного поведения и понимания неотвратимости наказания;</a:t>
            </a:r>
          </a:p>
          <a:p>
            <a:pPr>
              <a:defRPr/>
            </a:pPr>
            <a:r>
              <a:rPr lang="ru-RU" dirty="0">
                <a:latin typeface="+mj-lt"/>
              </a:rPr>
              <a:t>продолжение создания тематических телепередач </a:t>
            </a:r>
            <a:r>
              <a:rPr lang="ru-RU" i="1" u="sng" dirty="0">
                <a:latin typeface="+mj-lt"/>
              </a:rPr>
              <a:t>по пропаганде культуры поведения участников </a:t>
            </a:r>
            <a:r>
              <a:rPr lang="ru-RU" i="1" u="sng" dirty="0" smtClean="0">
                <a:latin typeface="+mj-lt"/>
              </a:rPr>
              <a:t>дорожного движения</a:t>
            </a:r>
            <a:r>
              <a:rPr lang="ru-RU" dirty="0">
                <a:latin typeface="+mj-lt"/>
              </a:rPr>
              <a:t>;</a:t>
            </a:r>
          </a:p>
          <a:p>
            <a:pPr>
              <a:defRPr/>
            </a:pPr>
            <a:r>
              <a:rPr lang="ru-RU" i="1" u="sng" dirty="0">
                <a:latin typeface="+mj-lt"/>
              </a:rPr>
              <a:t>вовлечение</a:t>
            </a:r>
            <a:r>
              <a:rPr lang="ru-RU" dirty="0">
                <a:latin typeface="+mj-lt"/>
              </a:rPr>
              <a:t> в информационную и профилактическую деятельность автотранспортных </a:t>
            </a:r>
            <a:r>
              <a:rPr lang="ru-RU" dirty="0" smtClean="0">
                <a:latin typeface="+mj-lt"/>
              </a:rPr>
              <a:t>предприятий, страховых </a:t>
            </a:r>
            <a:r>
              <a:rPr lang="ru-RU" dirty="0">
                <a:latin typeface="+mj-lt"/>
              </a:rPr>
              <a:t>организаций, автошкол, общественных и профессиональных объединений;</a:t>
            </a:r>
          </a:p>
          <a:p>
            <a:pPr>
              <a:defRPr/>
            </a:pPr>
            <a:r>
              <a:rPr lang="ru-RU" dirty="0" smtClean="0">
                <a:latin typeface="+mj-lt"/>
              </a:rPr>
              <a:t>улучшение </a:t>
            </a:r>
            <a:r>
              <a:rPr lang="ru-RU" dirty="0">
                <a:latin typeface="+mj-lt"/>
              </a:rPr>
              <a:t>качества контроля за соблюдением водителями и пешеходами требований </a:t>
            </a:r>
            <a:r>
              <a:rPr lang="ru-RU" dirty="0" smtClean="0">
                <a:latin typeface="+mj-lt"/>
              </a:rPr>
              <a:t>безопасности дорожного </a:t>
            </a:r>
            <a:r>
              <a:rPr lang="ru-RU" dirty="0">
                <a:latin typeface="+mj-lt"/>
              </a:rPr>
              <a:t>движения, а также </a:t>
            </a:r>
            <a:r>
              <a:rPr lang="ru-RU" i="1" u="sng" dirty="0">
                <a:latin typeface="+mj-lt"/>
              </a:rPr>
              <a:t>повышение ответственности водителей и пешеходов </a:t>
            </a:r>
            <a:r>
              <a:rPr lang="ru-RU" dirty="0">
                <a:latin typeface="+mj-lt"/>
              </a:rPr>
              <a:t>за нарушение </a:t>
            </a:r>
            <a:r>
              <a:rPr lang="ru-RU" dirty="0" smtClean="0">
                <a:latin typeface="+mj-lt"/>
              </a:rPr>
              <a:t>требований безопасности </a:t>
            </a:r>
            <a:r>
              <a:rPr lang="ru-RU" dirty="0">
                <a:latin typeface="+mj-lt"/>
              </a:rPr>
              <a:t>дорожного движения.</a:t>
            </a:r>
            <a:endParaRPr lang="ru-RU" altLang="ru-RU" sz="1400" dirty="0" smtClean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5888"/>
            <a:ext cx="9036050" cy="792162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FF0000"/>
                </a:solidFill>
              </a:rPr>
              <a:t>К О Н Ц Е П Ц И Я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федеральной целевой программы "Повышение безопасности дорожного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движения в 2013-2020 годах"</a:t>
            </a:r>
            <a:endParaRPr lang="ru-RU" altLang="ru-RU" sz="20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569325" cy="5949950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Направление: </a:t>
            </a:r>
            <a:r>
              <a:rPr lang="ru-RU" dirty="0"/>
              <a:t> </a:t>
            </a:r>
            <a:r>
              <a:rPr lang="ru-RU" dirty="0" smtClean="0">
                <a:latin typeface="+mj-lt"/>
              </a:rPr>
              <a:t>Обеспечение </a:t>
            </a:r>
            <a:r>
              <a:rPr lang="ru-RU" dirty="0">
                <a:latin typeface="+mj-lt"/>
              </a:rPr>
              <a:t>безопасного участия детей в дорожном движении </a:t>
            </a:r>
            <a:endParaRPr lang="ru-RU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latin typeface="+mj-lt"/>
              </a:rPr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обучение детей </a:t>
            </a:r>
            <a:r>
              <a:rPr lang="ru-RU" dirty="0">
                <a:latin typeface="+mj-lt"/>
              </a:rPr>
              <a:t>и подростков Правилам дорожного движения, </a:t>
            </a:r>
            <a:endParaRPr lang="ru-RU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формирование </a:t>
            </a:r>
            <a:r>
              <a:rPr lang="ru-RU" dirty="0">
                <a:latin typeface="+mj-lt"/>
              </a:rPr>
              <a:t>у детей навыков безопасного поведения </a:t>
            </a:r>
            <a:r>
              <a:rPr lang="ru-RU" dirty="0" smtClean="0">
                <a:latin typeface="+mj-lt"/>
              </a:rPr>
              <a:t>на дорогах</a:t>
            </a:r>
            <a:r>
              <a:rPr lang="ru-RU" dirty="0">
                <a:latin typeface="+mj-lt"/>
              </a:rPr>
              <a:t>, </a:t>
            </a:r>
            <a:endParaRPr lang="ru-RU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укрепление </a:t>
            </a:r>
            <a:r>
              <a:rPr lang="ru-RU" dirty="0">
                <a:latin typeface="+mj-lt"/>
              </a:rPr>
              <a:t>и контроль дисциплины участия детей в дорожном движении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создание условий безопасного </a:t>
            </a:r>
            <a:r>
              <a:rPr lang="ru-RU" dirty="0">
                <a:latin typeface="+mj-lt"/>
              </a:rPr>
              <a:t>участия детей в дорожном движении</a:t>
            </a:r>
            <a:endParaRPr lang="ru-RU" b="1" u="sng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Мероприятия: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развитие </a:t>
            </a:r>
            <a:r>
              <a:rPr lang="ru-RU" dirty="0" smtClean="0">
                <a:latin typeface="+mj-lt"/>
              </a:rPr>
              <a:t>сети </a:t>
            </a:r>
            <a:r>
              <a:rPr lang="ru-RU" dirty="0">
                <a:latin typeface="+mj-lt"/>
              </a:rPr>
              <a:t>базовых, муниципальных и мобильных </a:t>
            </a:r>
            <a:r>
              <a:rPr lang="ru-RU" dirty="0" smtClean="0">
                <a:latin typeface="+mj-lt"/>
              </a:rPr>
              <a:t>детских </a:t>
            </a:r>
            <a:r>
              <a:rPr lang="ru-RU" dirty="0" err="1" smtClean="0">
                <a:latin typeface="+mj-lt"/>
              </a:rPr>
              <a:t>автогородков</a:t>
            </a:r>
            <a:r>
              <a:rPr lang="ru-RU" dirty="0">
                <a:latin typeface="+mj-lt"/>
              </a:rPr>
              <a:t>, учебных площадок и учебно-методических центров сопровождения деятельности </a:t>
            </a:r>
            <a:r>
              <a:rPr lang="ru-RU" dirty="0" smtClean="0">
                <a:latin typeface="+mj-lt"/>
              </a:rPr>
              <a:t>по профилактике </a:t>
            </a:r>
            <a:r>
              <a:rPr lang="ru-RU" dirty="0">
                <a:latin typeface="+mj-lt"/>
              </a:rPr>
              <a:t>детского дорожно-транспортного травматизма и оснащение их техническими средствами </a:t>
            </a:r>
            <a:r>
              <a:rPr lang="ru-RU" dirty="0" smtClean="0">
                <a:latin typeface="+mj-lt"/>
              </a:rPr>
              <a:t>и научно-методическими </a:t>
            </a:r>
            <a:r>
              <a:rPr lang="ru-RU" dirty="0">
                <a:latin typeface="+mj-lt"/>
              </a:rPr>
              <a:t>материалами;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проведение широкомасштабных акций "Внимание - дети!", "Внимание - пешеход!", "Вежливый водитель</a:t>
            </a:r>
            <a:r>
              <a:rPr lang="ru-RU" dirty="0" smtClean="0">
                <a:latin typeface="+mj-lt"/>
              </a:rPr>
              <a:t>", "</a:t>
            </a:r>
            <a:r>
              <a:rPr lang="ru-RU" dirty="0">
                <a:latin typeface="+mj-lt"/>
              </a:rPr>
              <a:t>Зебра" и др.;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продолжение организации работы по профилактике детского дорожно-транспортного травматизма </a:t>
            </a:r>
            <a:r>
              <a:rPr lang="ru-RU" dirty="0" smtClean="0">
                <a:latin typeface="+mj-lt"/>
              </a:rPr>
              <a:t>в детских </a:t>
            </a:r>
            <a:r>
              <a:rPr lang="ru-RU" dirty="0">
                <a:latin typeface="+mj-lt"/>
              </a:rPr>
              <a:t>дошкольных учреждениях и школах (создание уголков и кабинетов безопасности </a:t>
            </a:r>
            <a:r>
              <a:rPr lang="ru-RU" dirty="0" smtClean="0">
                <a:latin typeface="+mj-lt"/>
              </a:rPr>
              <a:t>дорожного движения</a:t>
            </a:r>
            <a:r>
              <a:rPr lang="ru-RU" dirty="0">
                <a:latin typeface="+mj-lt"/>
              </a:rPr>
              <a:t>, подготовка учебных программ и методических материалов для проведения занятий с детьми </a:t>
            </a:r>
            <a:r>
              <a:rPr lang="ru-RU" dirty="0" smtClean="0">
                <a:latin typeface="+mj-lt"/>
              </a:rPr>
              <a:t>по безопасному </a:t>
            </a:r>
            <a:r>
              <a:rPr lang="ru-RU" dirty="0">
                <a:latin typeface="+mj-lt"/>
              </a:rPr>
              <a:t>участию в дорожном движении, подготовка и повышение квалификации </a:t>
            </a:r>
            <a:r>
              <a:rPr lang="ru-RU" dirty="0" smtClean="0">
                <a:latin typeface="+mj-lt"/>
              </a:rPr>
              <a:t>преподавателей, организация </a:t>
            </a:r>
            <a:r>
              <a:rPr lang="ru-RU" dirty="0">
                <a:latin typeface="+mj-lt"/>
              </a:rPr>
              <a:t>внеклассной работы и др.);</a:t>
            </a:r>
          </a:p>
          <a:p>
            <a:pPr>
              <a:defRPr/>
            </a:pPr>
            <a:r>
              <a:rPr lang="ru-RU" dirty="0">
                <a:latin typeface="+mj-lt"/>
              </a:rPr>
              <a:t>организация и стандартизация перевозок детей специализированными транспортными </a:t>
            </a:r>
            <a:r>
              <a:rPr lang="ru-RU" dirty="0" smtClean="0">
                <a:latin typeface="+mj-lt"/>
              </a:rPr>
              <a:t>средствами ("</a:t>
            </a:r>
            <a:r>
              <a:rPr lang="ru-RU" dirty="0">
                <a:latin typeface="+mj-lt"/>
              </a:rPr>
              <a:t>школьный автобус").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749935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Проблемы:</a:t>
            </a:r>
            <a:b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496300" cy="5665788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Формальность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выполнения профилактической, воспитательной, обучающей работы по соблюдению Правил дорожного движения или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игнорирование ее проведения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в отведенные часы, замена другими видами занятий.</a:t>
            </a: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Отсутствие единой системы воспитания и обучения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безопасному поведению на дорогах с учетом возрастных возможностей здоровья.</a:t>
            </a: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Недостаток качественного методического материала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с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учетом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 индивидуальных особенностей поведения детей и подростков.</a:t>
            </a: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27013" y="1125538"/>
            <a:ext cx="8640762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Проблема экспертизы и апробирования новых печатных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и электронных учебных и методических пособий по обучению детей и подростков безопасному участию в дорожном движении.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Проблема подготовки, переподготовки и повышения квалификации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специалистов (педагогов), осуществляющих обучение несовершеннолетних правилам безопасного поведения на дорогах.</a:t>
            </a:r>
          </a:p>
          <a:p>
            <a:pPr marL="0" indent="0" algn="just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Стандартный подход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к детям любого возраста.</a:t>
            </a:r>
            <a:endParaRPr lang="ru-RU" altLang="ru-RU" sz="2400" dirty="0" smtClean="0"/>
          </a:p>
          <a:p>
            <a:pPr marL="0" indent="447675" algn="just" eaLnBrk="1" hangingPunct="1">
              <a:buFont typeface="Wingdings 2" panose="05020102010507070707" pitchFamily="18" charset="2"/>
              <a:buChar char=""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</p:txBody>
      </p:sp>
      <p:sp>
        <p:nvSpPr>
          <p:cNvPr id="1433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2270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b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65941" y="4509120"/>
            <a:ext cx="3552355" cy="218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39700"/>
            <a:ext cx="9144000" cy="792163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29.12.2012 № 273-ФЗ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«Об образовании в Российской Федерации»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5088" y="1484313"/>
            <a:ext cx="4968876" cy="1223962"/>
          </a:xfrm>
          <a:extLst/>
        </p:spPr>
        <p:txBody>
          <a:bodyPr rtlCol="0">
            <a:normAutofit fontScale="92500"/>
          </a:bodyPr>
          <a:lstStyle/>
          <a:p>
            <a:pPr marL="182563" indent="-1588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Статья 28: </a:t>
            </a:r>
            <a:r>
              <a:rPr lang="ru-RU" altLang="ru-RU" sz="2400" b="1" dirty="0" smtClean="0"/>
              <a:t>Компетенция, права, обязанности и ответственность образовательной организации</a:t>
            </a:r>
            <a:endParaRPr lang="ru-RU" altLang="ru-RU" sz="2400" dirty="0" smtClean="0"/>
          </a:p>
          <a:p>
            <a:pPr marL="182563" indent="-1588" eaLnBrk="1" hangingPunct="1"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4763" y="2703513"/>
            <a:ext cx="516096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latin typeface="+mn-lt"/>
              </a:rPr>
              <a:t>Пункт 6. Образовательная организация обязана осуществлять свою деятельность в соответствии с законодательством об образовании, в том числе: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ru-RU" altLang="ru-RU" b="1" i="1" dirty="0" smtClean="0">
              <a:latin typeface="+mn-lt"/>
            </a:endParaRPr>
          </a:p>
          <a:p>
            <a:pPr marL="180975" indent="26670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altLang="ru-RU" dirty="0" smtClean="0">
                <a:latin typeface="+mn-lt"/>
              </a:rPr>
              <a:t>создавать безопасные условия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организации;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7" descr="seguridad-de-los-ni%C3%B1os-en-casa_origin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80" y="1041922"/>
            <a:ext cx="2623578" cy="1661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1384689420_ki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470" y="1576232"/>
            <a:ext cx="1979613" cy="148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rebenokSrosetko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166" y="2553575"/>
            <a:ext cx="2807914" cy="175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02a44ba05da255a2_lar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740407" y="3705708"/>
            <a:ext cx="2384343" cy="212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3716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3600" b="1" smtClean="0">
                <a:solidFill>
                  <a:srgbClr val="FF0000"/>
                </a:solidFill>
              </a:rPr>
              <a:t>Федеральные государственные образовательные стандарты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341438"/>
            <a:ext cx="8820150" cy="5184775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от 17.10.2013 г. № 1155 «Об утверждении ФГОС дошкольного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1400" i="1" smtClean="0"/>
              <a:t>Социально-коммуникативное развитие (формирование основ безопасного поведения)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от 06.10.2009 №373 «Об утверждении ФГОС начального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«Об утверждении ФГОС основного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«Об утверждении ФГОС среднего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3716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3600" b="1" smtClean="0">
                <a:solidFill>
                  <a:srgbClr val="FF0000"/>
                </a:solidFill>
              </a:rPr>
              <a:t>Федеральные государственные образовательные стандарты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341438"/>
            <a:ext cx="8820150" cy="5184775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u="sng" dirty="0">
                <a:latin typeface="+mj-lt"/>
              </a:rPr>
              <a:t>У</a:t>
            </a:r>
            <a:r>
              <a:rPr lang="ru-RU" altLang="ru-RU" sz="2400" b="1" u="sng" dirty="0" smtClean="0">
                <a:latin typeface="+mj-lt"/>
              </a:rPr>
              <a:t>ниверсальные учебные действия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latin typeface="+mj-lt"/>
              </a:rPr>
              <a:t>ЧЕМУ УЧИТЬ?                     Обновленное содержание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b="1" dirty="0">
              <a:latin typeface="+mj-lt"/>
            </a:endParaRP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800" b="1" u="sng" dirty="0" smtClean="0">
                <a:latin typeface="+mj-lt"/>
              </a:rPr>
              <a:t>РАДИ ЧЕГО УЧИТЬ?</a:t>
            </a:r>
            <a:r>
              <a:rPr lang="ru-RU" altLang="ru-RU" sz="2800" b="1" dirty="0" smtClean="0">
                <a:latin typeface="+mj-lt"/>
              </a:rPr>
              <a:t>           Ценности образования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b="1" dirty="0" smtClean="0">
              <a:latin typeface="+mj-lt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latin typeface="+mj-lt"/>
              </a:rPr>
              <a:t>КАК УЧИТЬ?                          Обновление средств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b="1" dirty="0" smtClean="0">
                <a:latin typeface="+mj-lt"/>
              </a:rPr>
              <a:t>                                                              обучения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altLang="ru-RU" sz="2800" b="1" dirty="0">
              <a:latin typeface="+mj-lt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800" b="1" u="sng" dirty="0" smtClean="0">
                <a:latin typeface="+mj-lt"/>
              </a:rPr>
              <a:t>Результат:</a:t>
            </a:r>
            <a:r>
              <a:rPr lang="ru-RU" altLang="ru-RU" sz="2800" b="1" dirty="0" smtClean="0">
                <a:latin typeface="+mj-lt"/>
              </a:rPr>
              <a:t> развитие личности ребенка на основе универсальных учебных действий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b="1" dirty="0" smtClean="0">
              <a:latin typeface="+mj-lt"/>
            </a:endParaRP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dirty="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dirty="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Перспективные задачи педагогического коллектива образовательной организации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820150" cy="5184775"/>
          </a:xfrm>
          <a:extLst/>
        </p:spPr>
        <p:txBody>
          <a:bodyPr rtlCol="0">
            <a:normAutofit fontScale="85000" lnSpcReduction="10000"/>
          </a:bodyPr>
          <a:lstStyle/>
          <a:p>
            <a:pPr marL="0" indent="354013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3200" dirty="0" smtClean="0"/>
          </a:p>
          <a:p>
            <a:pPr marL="0" indent="354013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3200" dirty="0" smtClean="0"/>
              <a:t>Проектирование и создание социально безопасной и </a:t>
            </a:r>
            <a:r>
              <a:rPr lang="ru-RU" altLang="ru-RU" sz="3200" dirty="0" err="1" smtClean="0"/>
              <a:t>здоровьесберегающей</a:t>
            </a:r>
            <a:r>
              <a:rPr lang="ru-RU" altLang="ru-RU" sz="3200" dirty="0" smtClean="0"/>
              <a:t> среды, обеспечивающей безопасные условия пребывания детей, способствующей сохранению и укреплению их здоровья, </a:t>
            </a:r>
            <a:r>
              <a:rPr lang="ru-RU" altLang="ru-RU" sz="3200" i="1" u="sng" dirty="0" smtClean="0"/>
              <a:t>формированию культуры безопасного поведения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и </a:t>
            </a:r>
            <a:r>
              <a:rPr lang="ru-RU" altLang="ru-RU" sz="3200" dirty="0" err="1" smtClean="0"/>
              <a:t>здоровьесбережения</a:t>
            </a:r>
            <a:r>
              <a:rPr lang="ru-RU" altLang="ru-RU" sz="3200" dirty="0" smtClean="0"/>
              <a:t> </a:t>
            </a:r>
            <a:r>
              <a:rPr lang="ru-RU" altLang="ru-RU" sz="3200" u="sng" dirty="0" smtClean="0"/>
              <a:t>через предметное содержание обучения, интеграцию содержания образования и вопросов безопасности, внеурочную (внеклассную) деятельность и межведомственное взаимодействие</a:t>
            </a:r>
            <a:endParaRPr lang="ru-RU" altLang="ru-RU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153988"/>
            <a:ext cx="8229600" cy="49371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Уровень образовательной организации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80400" cy="5400675"/>
          </a:xfrm>
        </p:spPr>
        <p:txBody>
          <a:bodyPr/>
          <a:lstStyle/>
          <a:p>
            <a:pPr marL="182563" indent="-1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  <a:p>
            <a:pPr marL="182563" indent="-1588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763588"/>
            <a:ext cx="90281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292725" y="6426200"/>
            <a:ext cx="12239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latin typeface="+mn-lt"/>
              </a:rPr>
              <a:t>ФГОС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 rot="-5400000">
            <a:off x="5580063" y="3070225"/>
            <a:ext cx="647700" cy="5832475"/>
          </a:xfrm>
          <a:prstGeom prst="leftBrace">
            <a:avLst>
              <a:gd name="adj1" fmla="val 195815"/>
              <a:gd name="adj2" fmla="val 4967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1069975"/>
            <a:ext cx="8229600" cy="45085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Требования к организации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1520862"/>
          <a:ext cx="8816475" cy="5170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Rectangle 18"/>
          <p:cNvSpPr>
            <a:spLocks noChangeArrowheads="1"/>
          </p:cNvSpPr>
          <p:nvPr/>
        </p:nvSpPr>
        <p:spPr bwMode="auto">
          <a:xfrm>
            <a:off x="179388" y="176213"/>
            <a:ext cx="87852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Обучение детей правилам дорожного движения 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</a:rPr>
              <a:t>и безопасному поведению на дорогах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9"/>
          <p:cNvSpPr>
            <a:spLocks noChangeArrowheads="1"/>
          </p:cNvSpPr>
          <p:nvPr/>
        </p:nvSpPr>
        <p:spPr bwMode="auto">
          <a:xfrm>
            <a:off x="468313" y="260350"/>
            <a:ext cx="8229600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Смертность детей от внешних причин</a:t>
            </a:r>
            <a:endParaRPr lang="ru-RU" altLang="ru-RU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1423988" y="4271963"/>
            <a:ext cx="727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alt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Росстат</a:t>
            </a:r>
          </a:p>
        </p:txBody>
      </p:sp>
      <p:pic>
        <p:nvPicPr>
          <p:cNvPr id="5124" name="Picture 682" descr="&amp;Rcy;&amp;ocy;&amp;scy;&amp;scy;&amp;tcy;&amp;acy;&amp;tcy;: &amp;gcy;&amp;lcy;&amp;acy;&amp;vcy;&amp;ncy;&amp;ycy;&amp;iecy; &amp;pcy;&amp;rcy;&amp;icy;&amp;chcy;&amp;icy;&amp;ncy;&amp;ycy; &amp;dcy;&amp;iecy;&amp;tcy;&amp;scy;&amp;kcy;&amp;ocy;&amp;jcy; &amp;scy;&amp;mcy;&amp;iecy;&amp;rcy;&amp;tcy;&amp;ncy;&amp;ocy;&amp;scy;&amp;tcy;&amp;icy; — &amp;Dcy;&amp;Tcy;&amp;Pcy; &amp;icy; &amp;scy;&amp;ucy;&amp;icy;&amp;tscy;&amp;icy;&amp;d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505" y="4580675"/>
            <a:ext cx="3672408" cy="206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739775"/>
          <a:ext cx="8374064" cy="336867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77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85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85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85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06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3476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Смертность детей от внешних причин в возрасте 0 - 17 лет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9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число умерших соответствующего возраста от указанных причин на 100000 человек соответствующего возраста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2016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10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Смертность детей от внешних причин смерти в возрасте 0 - 17 лет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1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всего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24,1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23,2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21,1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1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из них: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1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в возрасте 0 - 14 лет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19,3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18,7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17,1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16,8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16,8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1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     в возрасте 15 - 17 лет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48,4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47,7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45,2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46,8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46,8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1" marB="0" anchor="b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79" name="Прямоугольник 44"/>
          <p:cNvSpPr>
            <a:spLocks noChangeArrowheads="1"/>
          </p:cNvSpPr>
          <p:nvPr/>
        </p:nvSpPr>
        <p:spPr bwMode="auto">
          <a:xfrm>
            <a:off x="468313" y="4637088"/>
            <a:ext cx="4176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800" dirty="0" smtClean="0">
                <a:latin typeface="+mn-lt"/>
                <a:cs typeface="Times New Roman" panose="02020603050405020304" pitchFamily="18" charset="0"/>
              </a:rPr>
              <a:t>I</a:t>
            </a: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 место смертность от дорожно-транспортных происшествий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488" y="160338"/>
            <a:ext cx="9036050" cy="739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Обучение детей правилам дорожного движения и безопасному поведению на дорогах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1163431" y="1782950"/>
          <a:ext cx="6172450" cy="263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659563" y="3429000"/>
            <a:ext cx="21605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</a:rPr>
              <a:t> </a:t>
            </a:r>
            <a:endParaRPr lang="ru-RU" altLang="ru-RU" sz="1600">
              <a:latin typeface="Times New Roman" panose="02020603050405020304" pitchFamily="18" charset="0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7308850" y="2781300"/>
            <a:ext cx="1511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1600">
              <a:latin typeface="Times New Roman" panose="02020603050405020304" pitchFamily="18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346200" y="801688"/>
            <a:ext cx="6264275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anose="02020603050405020304" pitchFamily="18" charset="0"/>
              </a:rPr>
              <a:t>Требования к условиям</a:t>
            </a:r>
          </a:p>
        </p:txBody>
      </p:sp>
      <p:pic>
        <p:nvPicPr>
          <p:cNvPr id="21511" name="Picture 6" descr="Pasport-dorozhnoy-bezopasnos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4333875"/>
            <a:ext cx="24479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Школа ДД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964">
            <a:off x="2898775" y="4610100"/>
            <a:ext cx="109696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8" descr="Пешеходные переходы будут оборудованы по-новом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979" y="4370990"/>
            <a:ext cx="3778404" cy="226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 descr="C:\Users\User\Desktop\Омск\aa5a07e07688000fa0c5ce5bdf50172b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45434">
            <a:off x="2114550" y="5091113"/>
            <a:ext cx="10414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ewergw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64" y="1477243"/>
            <a:ext cx="2592065" cy="173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Bvip5aM8Ja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7780" y="1898540"/>
            <a:ext cx="3112370" cy="158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u="sng" dirty="0" smtClean="0">
                <a:latin typeface="+mj-lt"/>
                <a:cs typeface="Times New Roman" panose="02020603050405020304" pitchFamily="18" charset="0"/>
              </a:rPr>
              <a:t>Непрерывное образование 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– непрекращающееся целенаправленное освоение человеком социокультурного опыта с использованием всех звеньев имеющейся образовательной системы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u="sng" dirty="0" smtClean="0">
                <a:latin typeface="+mj-lt"/>
                <a:cs typeface="Times New Roman" panose="02020603050405020304" pitchFamily="18" charset="0"/>
              </a:rPr>
              <a:t>Механизм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: разработка непрерывного «сквозного» планирования и реализации обучающих программ по БДД в системе «детский сад-школа-УДО-СПО»  </a:t>
            </a:r>
          </a:p>
        </p:txBody>
      </p:sp>
      <p:sp>
        <p:nvSpPr>
          <p:cNvPr id="22531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2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5" name="Заголовок 1"/>
          <p:cNvSpPr txBox="1">
            <a:spLocks/>
          </p:cNvSpPr>
          <p:nvPr/>
        </p:nvSpPr>
        <p:spPr bwMode="auto">
          <a:xfrm>
            <a:off x="820738" y="3000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Создание непрерывной системы </a:t>
            </a:r>
            <a:r>
              <a:rPr lang="ru-RU" altLang="ru-RU" sz="36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обучения детей БДД: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7499350" cy="1143000"/>
          </a:xfrm>
        </p:spPr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Целевые ориентиры </a:t>
            </a:r>
            <a:b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непрерывного обучения детей БДД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177925"/>
            <a:ext cx="8496300" cy="5665788"/>
          </a:xfrm>
          <a:extLst/>
        </p:spPr>
        <p:txBody>
          <a:bodyPr rtlCol="0">
            <a:no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800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Обучение детей правилам дорожного движения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Формирование у детей культуры безопасного поведения на дороге 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Обучение детей безопасному участию в дорожном движении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Профилактика детского дорожно-транспортного травматизма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Пропаганда культуры поведения участников дорожного движения, формирования законопослушного поведения участников дорожного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 fontScale="325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44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Комплексный подход в обучении – это установление связей и зависимостей между различными сторонами воспитательной и учебной деятельности, их объединение единой целевой направленностью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u="sng" dirty="0" smtClean="0">
                <a:latin typeface="+mj-lt"/>
                <a:cs typeface="Times New Roman" panose="02020603050405020304" pitchFamily="18" charset="0"/>
              </a:rPr>
              <a:t>Обучение БДД</a:t>
            </a: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РОДИТЕЛИ – ОБУЧАЮЩИЕСЯ – ПЕДАГОГИ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u="sng" dirty="0" smtClean="0">
                <a:latin typeface="+mj-lt"/>
                <a:cs typeface="Times New Roman" panose="02020603050405020304" pitchFamily="18" charset="0"/>
              </a:rPr>
              <a:t>Социальные роли в обучении детей БДД: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ПЕШЕХОД - ПАССАЖИР – ВОДИТЕЛЬ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70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u="sng" dirty="0" smtClean="0">
                <a:latin typeface="+mj-lt"/>
                <a:cs typeface="Times New Roman" panose="02020603050405020304" pitchFamily="18" charset="0"/>
              </a:rPr>
              <a:t>Условия транспортной безопасности</a:t>
            </a: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7000" b="1" dirty="0" smtClean="0">
                <a:latin typeface="+mj-lt"/>
                <a:cs typeface="Times New Roman" panose="02020603050405020304" pitchFamily="18" charset="0"/>
              </a:rPr>
              <a:t>УДС – ШКОЛЬНЫЙ АВТОБУС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9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Реализация комплексного подхода в обучении детей БДД</a:t>
            </a:r>
            <a:endParaRPr lang="ru-RU" altLang="ru-RU" sz="33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u="sng" dirty="0" smtClean="0">
                <a:latin typeface="+mj-lt"/>
                <a:cs typeface="Times New Roman" panose="02020603050405020304" pitchFamily="18" charset="0"/>
              </a:rPr>
              <a:t>Системный подход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– это совокупность хорошо структурированных и тесно взаимосвязанных между собой элементов образовательного процесса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u="sng" dirty="0" smtClean="0">
                <a:latin typeface="+mj-lt"/>
                <a:cs typeface="Times New Roman" panose="02020603050405020304" pitchFamily="18" charset="0"/>
              </a:rPr>
              <a:t>Программно-целевой подход в управлении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603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4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6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Реализация системного 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подхода</a:t>
            </a:r>
            <a:r>
              <a:rPr lang="ru-RU" altLang="ru-RU" sz="36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6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обучении 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детей БДД</a:t>
            </a:r>
            <a:endParaRPr lang="ru-RU" altLang="ru-RU" sz="3600" b="1" u="sng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Интеграция </a:t>
            </a:r>
            <a:r>
              <a:rPr lang="ru-RU" altLang="ru-RU" sz="1600" b="1" dirty="0" smtClean="0">
                <a:latin typeface="+mj-lt"/>
                <a:cs typeface="Times New Roman" panose="02020603050405020304" pitchFamily="18" charset="0"/>
              </a:rPr>
              <a:t>(восстановление, взаимопроникновение (англ.) 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– качественное преобразование внутри каждого элемента, входящего в систему обучения и воспитания, связь между системами, объединение в целое ранее разрозненных частей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u="sng" dirty="0" smtClean="0">
                <a:latin typeface="+mj-lt"/>
                <a:cs typeface="Times New Roman" panose="02020603050405020304" pitchFamily="18" charset="0"/>
              </a:rPr>
              <a:t>Безопасность жизнедеятельности </a:t>
            </a:r>
          </a:p>
          <a:p>
            <a:pPr marL="0"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как интегрированный учебный предмет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627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Интеграция </a:t>
            </a:r>
            <a:r>
              <a:rPr lang="ru-RU" altLang="ru-RU" sz="36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обучении детей БДД: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 fontScale="925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err="1" smtClean="0">
                <a:latin typeface="+mj-lt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подход в обучении – это направление «всех педагогических мер на организацию интенсивной, постоянно усложняющейся деятельности, ибо только через собственную деятельность человек усваивает науку и культуру, способы познания и преобразования мира»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«Я слышу – я забываю, я вижу – я понимаю,   </a:t>
            </a:r>
            <a:r>
              <a:rPr lang="ru-RU" altLang="ru-RU" sz="3200" b="1" u="sng" dirty="0" smtClean="0">
                <a:latin typeface="+mj-lt"/>
                <a:cs typeface="Times New Roman" panose="02020603050405020304" pitchFamily="18" charset="0"/>
              </a:rPr>
              <a:t>я делаю – я усваиваю</a:t>
            </a: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»  </a:t>
            </a:r>
            <a:r>
              <a:rPr lang="ru-RU" altLang="ru-RU" sz="1900" b="1" dirty="0" smtClean="0">
                <a:latin typeface="+mj-lt"/>
                <a:cs typeface="Times New Roman" panose="02020603050405020304" pitchFamily="18" charset="0"/>
              </a:rPr>
              <a:t>(китайская мудрость)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19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000" b="1" dirty="0" smtClean="0">
                <a:latin typeface="+mj-lt"/>
                <a:cs typeface="Times New Roman" panose="02020603050405020304" pitchFamily="18" charset="0"/>
              </a:rPr>
              <a:t>Опора на субъективный (личный) опыт обучающихся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1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2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Заголовок 1"/>
          <p:cNvSpPr txBox="1">
            <a:spLocks/>
          </p:cNvSpPr>
          <p:nvPr/>
        </p:nvSpPr>
        <p:spPr bwMode="auto">
          <a:xfrm>
            <a:off x="971550" y="666750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b="1" u="sng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подход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обучении детей БДД: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360363" y="1354138"/>
            <a:ext cx="8640762" cy="5649912"/>
          </a:xfrm>
          <a:extLst/>
        </p:spPr>
        <p:txBody>
          <a:bodyPr rtlCol="0">
            <a:normAutofit fontScale="250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1200" b="1" dirty="0" smtClean="0">
                <a:latin typeface="+mj-lt"/>
                <a:cs typeface="Times New Roman" panose="02020603050405020304" pitchFamily="18" charset="0"/>
              </a:rPr>
              <a:t>Социальное партнерство – это организация взаимодействия и сотрудничества всех заинтересованных организаций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112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9600" b="1" dirty="0" smtClean="0">
                <a:latin typeface="+mj-lt"/>
                <a:cs typeface="Times New Roman" panose="02020603050405020304" pitchFamily="18" charset="0"/>
              </a:rPr>
              <a:t>ГИБДД </a:t>
            </a: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9600" b="1" dirty="0" smtClean="0">
                <a:latin typeface="+mj-lt"/>
                <a:cs typeface="Times New Roman" panose="02020603050405020304" pitchFamily="18" charset="0"/>
              </a:rPr>
              <a:t>здравоохранение </a:t>
            </a: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9600" b="1" dirty="0" smtClean="0">
                <a:latin typeface="+mj-lt"/>
                <a:cs typeface="Times New Roman" panose="02020603050405020304" pitchFamily="18" charset="0"/>
              </a:rPr>
              <a:t>молодежная политика </a:t>
            </a: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9600" b="1" dirty="0" smtClean="0">
                <a:latin typeface="+mj-lt"/>
                <a:cs typeface="Times New Roman" panose="02020603050405020304" pitchFamily="18" charset="0"/>
              </a:rPr>
              <a:t>общественные организации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5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8676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5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47675" algn="ctr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2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Социальное партнерство </a:t>
            </a:r>
            <a:r>
              <a:rPr lang="ru-RU" altLang="ru-RU" sz="3200" b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обучении БДД: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 fontScale="250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800" b="1" u="sng" dirty="0" smtClean="0">
                <a:latin typeface="+mj-lt"/>
                <a:cs typeface="Times New Roman" panose="02020603050405020304" pitchFamily="18" charset="0"/>
              </a:rPr>
              <a:t>Принцип сезонности </a:t>
            </a:r>
            <a:r>
              <a:rPr lang="ru-RU" altLang="ru-RU" sz="8800" b="1" dirty="0" smtClean="0">
                <a:latin typeface="+mj-lt"/>
                <a:cs typeface="Times New Roman" panose="02020603050405020304" pitchFamily="18" charset="0"/>
              </a:rPr>
              <a:t>– это учет особенностей дорожного движения в различное время года, суток</a:t>
            </a:r>
            <a:endParaRPr lang="ru-RU" altLang="ru-RU" sz="8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успешности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– создание условий для мотивации достижения успеха в деятельности</a:t>
            </a: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событийности 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- наличие ярких запоминающихся событий, творцами и участн</a:t>
            </a:r>
            <a:r>
              <a:rPr lang="ru-RU" altLang="ru-RU" sz="8600" b="1" dirty="0">
                <a:latin typeface="+mj-lt"/>
                <a:cs typeface="Times New Roman" panose="02020603050405020304" pitchFamily="18" charset="0"/>
              </a:rPr>
              <a:t>и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ками которых являются дети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</a:t>
            </a:r>
            <a:r>
              <a:rPr lang="ru-RU" altLang="ru-RU" sz="8600" b="1" u="sng" dirty="0">
                <a:latin typeface="+mj-lt"/>
                <a:cs typeface="Times New Roman" panose="02020603050405020304" pitchFamily="18" charset="0"/>
              </a:rPr>
              <a:t>дифференцированного </a:t>
            </a: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подхода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– создание условий для обучения оптимальным для каждого ребенка способом, в определенном темпе и объеме</a:t>
            </a: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>
              <a:latin typeface="+mj-lt"/>
              <a:cs typeface="Times New Roman" panose="02020603050405020304" pitchFamily="18" charset="0"/>
            </a:endParaRPr>
          </a:p>
          <a:p>
            <a:pPr marL="0" indent="447675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8600" b="1" u="sng" dirty="0">
                <a:latin typeface="+mj-lt"/>
                <a:cs typeface="Times New Roman" panose="02020603050405020304" pitchFamily="18" charset="0"/>
              </a:rPr>
              <a:t>Принцип учета возрастных и индивидуальных особенностей детей в обучении БДД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45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обучения детей основам БДД</a:t>
            </a:r>
            <a:b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Сенситивный период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психического развития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Ведущий вид деятельности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игра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Ведущая модальность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кинестетическая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Значимое лицо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- родители</a:t>
            </a:r>
            <a:endParaRPr lang="ru-RU" altLang="ru-RU" sz="3200" dirty="0" smtClean="0">
              <a:latin typeface="+mj-lt"/>
            </a:endParaRPr>
          </a:p>
        </p:txBody>
      </p:sp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79512" y="332656"/>
          <a:ext cx="8568952" cy="633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2" descr="События Земляки Pag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840" y="3028858"/>
            <a:ext cx="2808312" cy="201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Количество дтп с детьми в россии устрашает - на бэби.ру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24" y="3068960"/>
            <a:ext cx="2863298" cy="193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Попавший в ДТП автобус с детьми следовал в Пятигорск без сопровождения ГИБДД Великая Эпох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368" y="332656"/>
            <a:ext cx="2736304" cy="239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Ведущий вид деятельности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обучение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Ведущая модальность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аудиальная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Значимое лицо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 педагог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200" b="1" dirty="0" smtClean="0"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Наиболее </a:t>
            </a:r>
            <a:r>
              <a:rPr lang="ru-RU" altLang="ru-RU" sz="3200" b="1" dirty="0">
                <a:latin typeface="+mj-lt"/>
                <a:cs typeface="Times New Roman" panose="02020603050405020304" pitchFamily="18" charset="0"/>
              </a:rPr>
              <a:t>благоприятный период обучения БДД</a:t>
            </a: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 smtClean="0">
              <a:latin typeface="+mj-lt"/>
            </a:endParaRPr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школьный  возраст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Ведущий вид деятельности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общение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Ведущая модальность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визуальная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Значимое лицо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сверстники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Возраст самоопределения</a:t>
            </a:r>
            <a:endParaRPr lang="ru-RU" altLang="ru-RU" sz="3200" b="1" dirty="0" smtClean="0">
              <a:latin typeface="+mj-lt"/>
            </a:endParaRP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88913"/>
            <a:ext cx="8929687" cy="7905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Организационно-методические рекомендации педагогам:</a:t>
            </a:r>
            <a:endParaRPr lang="ru-RU" altLang="ru-RU" sz="2800" smtClean="0">
              <a:solidFill>
                <a:srgbClr val="FF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642350" cy="5399087"/>
          </a:xfrm>
        </p:spPr>
        <p:txBody>
          <a:bodyPr/>
          <a:lstStyle/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1. Начинать работу с </a:t>
            </a:r>
            <a:r>
              <a:rPr lang="ru-RU" altLang="ru-RU" b="1" smtClean="0">
                <a:cs typeface="Times New Roman" panose="02020603050405020304" pitchFamily="18" charset="0"/>
              </a:rPr>
              <a:t>анализа</a:t>
            </a:r>
            <a:r>
              <a:rPr lang="ru-RU" altLang="ru-RU" b="1" i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cs typeface="Times New Roman" panose="02020603050405020304" pitchFamily="18" charset="0"/>
              </a:rPr>
              <a:t>динамики аварийности и факторного анализа причин и условий ДТП </a:t>
            </a:r>
            <a:r>
              <a:rPr lang="ru-RU" altLang="ru-RU" smtClean="0">
                <a:cs typeface="Times New Roman" panose="02020603050405020304" pitchFamily="18" charset="0"/>
              </a:rPr>
              <a:t>с участием детей и подростков,  учитывая: </a:t>
            </a:r>
          </a:p>
          <a:p>
            <a:pPr marL="365125" indent="-282575" algn="ctr" eaLnBrk="1" hangingPunct="1">
              <a:buFont typeface="Wingdings 2" panose="05020102010507070707" pitchFamily="18" charset="2"/>
              <a:buChar char=""/>
            </a:pPr>
            <a:r>
              <a:rPr lang="ru-RU" altLang="ru-RU" b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solidFill>
                  <a:schemeClr val="tx2"/>
                </a:solidFill>
                <a:cs typeface="Times New Roman" panose="02020603050405020304" pitchFamily="18" charset="0"/>
              </a:rPr>
              <a:t>место происшествия</a:t>
            </a:r>
            <a:endParaRPr lang="ru-RU" altLang="ru-RU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65125" indent="-282575" algn="ctr" eaLnBrk="1" hangingPunct="1">
              <a:buFont typeface="Wingdings 2" panose="05020102010507070707" pitchFamily="18" charset="2"/>
              <a:buChar char=""/>
            </a:pPr>
            <a:r>
              <a:rPr lang="ru-RU" altLang="ru-RU" b="1" smtClean="0">
                <a:solidFill>
                  <a:schemeClr val="tx2"/>
                </a:solidFill>
                <a:cs typeface="Times New Roman" panose="02020603050405020304" pitchFamily="18" charset="0"/>
              </a:rPr>
              <a:t>характер ДТП</a:t>
            </a:r>
            <a:r>
              <a:rPr lang="ru-RU" altLang="ru-RU" smtClean="0">
                <a:solidFill>
                  <a:schemeClr val="tx2"/>
                </a:solidFill>
                <a:cs typeface="Times New Roman" panose="02020603050405020304" pitchFamily="18" charset="0"/>
              </a:rPr>
              <a:t>. </a:t>
            </a:r>
            <a:endParaRPr lang="ru-RU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2. Формулировать Правила дорожного движения в</a:t>
            </a:r>
            <a:r>
              <a:rPr lang="ru-RU" altLang="ru-RU" i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cs typeface="Times New Roman" panose="02020603050405020304" pitchFamily="18" charset="0"/>
              </a:rPr>
              <a:t>утвердительной форме  − как руководство к действию</a:t>
            </a:r>
            <a:r>
              <a:rPr lang="ru-RU" altLang="ru-RU" smtClean="0">
                <a:cs typeface="Times New Roman" panose="02020603050405020304" pitchFamily="18" charset="0"/>
              </a:rPr>
              <a:t>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en-US" altLang="ru-RU" b="1" smtClean="0">
                <a:cs typeface="Times New Roman" panose="02020603050405020304" pitchFamily="18" charset="0"/>
              </a:rPr>
              <a:t>3. </a:t>
            </a:r>
            <a:r>
              <a:rPr lang="ru-RU" altLang="ru-RU" b="1" smtClean="0">
                <a:cs typeface="Times New Roman" panose="02020603050405020304" pitchFamily="18" charset="0"/>
              </a:rPr>
              <a:t>Исключить из употребления фразу</a:t>
            </a:r>
            <a:r>
              <a:rPr lang="ru-RU" altLang="ru-RU" smtClean="0">
                <a:cs typeface="Times New Roman" panose="02020603050405020304" pitchFamily="18" charset="0"/>
              </a:rPr>
              <a:t>: «В вашем возрасте я делал (ла) так же», чтобы не терять уважение.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4. </a:t>
            </a:r>
            <a:r>
              <a:rPr lang="ru-RU" altLang="ru-RU" b="1" smtClean="0">
                <a:cs typeface="Times New Roman" panose="02020603050405020304" pitchFamily="18" charset="0"/>
              </a:rPr>
              <a:t>Многократно повторять </a:t>
            </a:r>
            <a:r>
              <a:rPr lang="ru-RU" altLang="ru-RU" smtClean="0">
                <a:cs typeface="Times New Roman" panose="02020603050405020304" pitchFamily="18" charset="0"/>
              </a:rPr>
              <a:t>в различных формах пройденный материал.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5. </a:t>
            </a:r>
            <a:r>
              <a:rPr lang="ru-RU" altLang="ru-RU" b="1" smtClean="0">
                <a:cs typeface="Times New Roman" panose="02020603050405020304" pitchFamily="18" charset="0"/>
              </a:rPr>
              <a:t>Использовать примеры из практики </a:t>
            </a:r>
            <a:r>
              <a:rPr lang="ru-RU" altLang="ru-RU" smtClean="0">
                <a:cs typeface="Times New Roman" panose="02020603050405020304" pitchFamily="18" charset="0"/>
              </a:rPr>
              <a:t>и </a:t>
            </a:r>
            <a:r>
              <a:rPr lang="ru-RU" altLang="ru-RU" b="1" smtClean="0">
                <a:cs typeface="Times New Roman" panose="02020603050405020304" pitchFamily="18" charset="0"/>
              </a:rPr>
              <a:t>наглядные пособия.</a:t>
            </a:r>
            <a:endParaRPr lang="ru-RU" altLang="ru-RU" smtClean="0"/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6. </a:t>
            </a:r>
            <a:r>
              <a:rPr lang="ru-RU" altLang="ru-RU" b="1" dirty="0" smtClean="0">
                <a:cs typeface="Times New Roman" panose="02020603050405020304" pitchFamily="18" charset="0"/>
              </a:rPr>
              <a:t>Исключать  демонстрацию снимков ДТП</a:t>
            </a:r>
            <a:r>
              <a:rPr lang="ru-RU" altLang="ru-RU" dirty="0" smtClean="0">
                <a:cs typeface="Times New Roman" panose="02020603050405020304" pitchFamily="18" charset="0"/>
              </a:rPr>
              <a:t> с пострадавшими людьми.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7. </a:t>
            </a:r>
            <a:r>
              <a:rPr lang="ru-RU" altLang="ru-RU" b="1" dirty="0" smtClean="0">
                <a:cs typeface="Times New Roman" panose="02020603050405020304" pitchFamily="18" charset="0"/>
              </a:rPr>
              <a:t>Гибко реагировать </a:t>
            </a:r>
            <a:r>
              <a:rPr lang="ru-RU" altLang="ru-RU" dirty="0" smtClean="0">
                <a:cs typeface="Times New Roman" panose="02020603050405020304" pitchFamily="18" charset="0"/>
              </a:rPr>
              <a:t>на высказывания учащихся.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eriod" startAt="8"/>
              <a:defRPr/>
            </a:pPr>
            <a:r>
              <a:rPr lang="ru-RU" altLang="ru-RU" b="1" dirty="0" smtClean="0">
                <a:cs typeface="Times New Roman" panose="02020603050405020304" pitchFamily="18" charset="0"/>
              </a:rPr>
              <a:t>Анализировать причины ошибок </a:t>
            </a:r>
            <a:r>
              <a:rPr lang="ru-RU" altLang="ru-RU" dirty="0" smtClean="0">
                <a:cs typeface="Times New Roman" panose="02020603050405020304" pitchFamily="18" charset="0"/>
              </a:rPr>
              <a:t>и организовывать </a:t>
            </a:r>
            <a:r>
              <a:rPr lang="ru-RU" altLang="ru-RU" b="1" dirty="0" smtClean="0">
                <a:cs typeface="Times New Roman" panose="02020603050405020304" pitchFamily="18" charset="0"/>
              </a:rPr>
              <a:t>индивидуальную работу</a:t>
            </a:r>
            <a:r>
              <a:rPr lang="ru-RU" altLang="ru-RU" dirty="0" smtClean="0">
                <a:cs typeface="Times New Roman" panose="02020603050405020304" pitchFamily="18" charset="0"/>
              </a:rPr>
              <a:t> по устранению выявленных пробелов в знаниях учащихся.</a:t>
            </a:r>
            <a:endParaRPr lang="en-US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9. Использовать </a:t>
            </a:r>
            <a:r>
              <a:rPr lang="ru-RU" altLang="ru-RU" b="1" dirty="0" smtClean="0">
                <a:cs typeface="Times New Roman" panose="02020603050405020304" pitchFamily="18" charset="0"/>
              </a:rPr>
              <a:t>интерактивные методы обучения.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10. </a:t>
            </a:r>
            <a:r>
              <a:rPr lang="ru-RU" altLang="ru-RU" b="1" dirty="0" smtClean="0">
                <a:cs typeface="Times New Roman" panose="02020603050405020304" pitchFamily="18" charset="0"/>
              </a:rPr>
              <a:t>Осуществлять совместный анализ </a:t>
            </a:r>
            <a:r>
              <a:rPr lang="ru-RU" altLang="ru-RU" dirty="0" smtClean="0">
                <a:cs typeface="Times New Roman" panose="02020603050405020304" pitchFamily="18" charset="0"/>
              </a:rPr>
              <a:t>занятия  по схеме: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какие возникли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чувства, переживания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(интерес, радость, сочувствие, страх, тревога, удивление);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какой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запомнился материал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(содержание правила, название знака);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где применить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полученные знания.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eriod" startAt="8"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рекомендации педагогам: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Рекомендации по использованию учебно-методической литературы: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85225" cy="57610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1. Подготовку к занятию следует </a:t>
            </a:r>
            <a:r>
              <a:rPr lang="ru-RU" b="1" dirty="0" smtClean="0">
                <a:latin typeface="+mj-lt"/>
                <a:cs typeface="Times New Roman" pitchFamily="18" charset="0"/>
              </a:rPr>
              <a:t>начинать со сверки материала с текстом действующих Правил дорожного движения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2. Перед использованием учебного и методического материала в образовательном процессе надо </a:t>
            </a:r>
            <a:r>
              <a:rPr lang="ru-RU" b="1" dirty="0" smtClean="0">
                <a:latin typeface="+mj-lt"/>
                <a:cs typeface="Times New Roman" pitchFamily="18" charset="0"/>
              </a:rPr>
              <a:t>получить отзыв</a:t>
            </a:r>
            <a:r>
              <a:rPr lang="ru-RU" b="1" i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опытного педагога или сотрудника ГИБДД</a:t>
            </a:r>
            <a:r>
              <a:rPr lang="ru-RU" dirty="0" smtClean="0">
                <a:latin typeface="+mj-lt"/>
                <a:cs typeface="Times New Roman" pitchFamily="18" charset="0"/>
              </a:rPr>
              <a:t> о его качестве.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+mj-lt"/>
                <a:cs typeface="Times New Roman" pitchFamily="18" charset="0"/>
              </a:rPr>
              <a:t>3</a:t>
            </a:r>
            <a:r>
              <a:rPr lang="ru-RU" b="1" dirty="0">
                <a:latin typeface="+mj-lt"/>
                <a:cs typeface="Times New Roman" pitchFamily="18" charset="0"/>
              </a:rPr>
              <a:t>. Критически относиться и обращать </a:t>
            </a:r>
            <a:r>
              <a:rPr lang="ru-RU" b="1" dirty="0" smtClean="0">
                <a:latin typeface="+mj-lt"/>
                <a:cs typeface="Times New Roman" pitchFamily="18" charset="0"/>
              </a:rPr>
              <a:t>внимание </a:t>
            </a:r>
            <a:r>
              <a:rPr lang="ru-RU" dirty="0">
                <a:latin typeface="+mj-lt"/>
                <a:cs typeface="Times New Roman" pitchFamily="18" charset="0"/>
              </a:rPr>
              <a:t>на: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обложки, иллюстрации учебных  пособий;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содержание методического материала;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сопутствующие атрибуты, используемые в играх, конкурсах;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на дидактические цели и задачи при выборе настольных игр;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плакаты по Правилам дорожного </a:t>
            </a:r>
            <a:r>
              <a:rPr lang="ru-RU" dirty="0" smtClean="0">
                <a:latin typeface="+mj-lt"/>
                <a:cs typeface="Times New Roman" pitchFamily="18" charset="0"/>
              </a:rPr>
              <a:t>движения.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4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Адаптировать содержание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материала по ПДД к возрасту детей,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не перегружать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занятие техническими понятиями (</a:t>
            </a:r>
            <a:r>
              <a:rPr lang="ru-RU" altLang="ru-RU" dirty="0">
                <a:cs typeface="Times New Roman" panose="02020603050405020304" pitchFamily="18" charset="0"/>
              </a:rPr>
              <a:t>для дошкольника два-три понятия, младшего школьника – четыре-пять, подростков – шесть-семь</a:t>
            </a:r>
            <a:r>
              <a:rPr lang="ru-RU" altLang="ru-RU" dirty="0" smtClean="0"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8928100" cy="828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Требования  к организации обучения подростков безопасному поведению на дорогах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85225" cy="5948362"/>
          </a:xfrm>
          <a:extLst/>
        </p:spPr>
        <p:txBody>
          <a:bodyPr rtlCol="0">
            <a:normAutofit lnSpcReduction="10000"/>
          </a:bodyPr>
          <a:lstStyle/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 обучении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учитывать психологические особенности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возраста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b="1" dirty="0" smtClean="0">
                <a:cs typeface="Times New Roman" panose="02020603050405020304" pitchFamily="18" charset="0"/>
              </a:rPr>
              <a:t>Опираться на активную жизненную и личностную позицию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подростка, не осуществлять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профилактику  возникновения поведенческих рисков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через демонстрацию негативных последствий рискованного поведения.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Включать детей в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общественно значимые виды деятельности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: общественную, культурную, спортивную и др. с целью  вызывать стремление к самоутверждению в них.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 работе с подростками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использовать интерактивные методы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обучения, основанные на </a:t>
            </a:r>
            <a:r>
              <a:rPr lang="ru-RU" altLang="ru-RU" sz="2200" b="1" dirty="0" err="1" smtClean="0">
                <a:cs typeface="Times New Roman" panose="02020603050405020304" pitchFamily="18" charset="0"/>
              </a:rPr>
              <a:t>партнерской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 позиции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и установлении причинно-следственных связей в действиях участников дорожного движения и их последствиях на дороге. </a:t>
            </a:r>
            <a:endParaRPr lang="ru-RU" alt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713788" cy="5400675"/>
          </a:xfrm>
          <a:extLst/>
        </p:spPr>
        <p:txBody>
          <a:bodyPr rtlCol="0">
            <a:normAutofit lnSpcReduction="10000"/>
          </a:bodyPr>
          <a:lstStyle/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развивающему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– формирование практических умений и навыков безопасного поведения, представлений о том, что дорога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несет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потенциальную опасность и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ребенок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должен быть бдительным и сосредоточенным;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воспитывающему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– становление школьников как субъектов дорожного движения, формирование мотивации ответственного и сознательного поведения на дорогах;   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методическому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– методическое обеспечение деятельности;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контрольно-оценочному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– оценка эффективности обучения Правилам дорожного движения.</a:t>
            </a:r>
            <a:endParaRPr lang="ru-RU" altLang="ru-RU" dirty="0" smtClean="0">
              <a:cs typeface="Times New Roman" panose="02020603050405020304" pitchFamily="18" charset="0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0" y="82550"/>
            <a:ext cx="89646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педагогической системы обучения несовершеннолетних Правилам дорожного движения целесообразно осуществлять по следующим направлениям:</a:t>
            </a: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85225" cy="8794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«Дорога в школу и частота ДТП в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зависимости    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от времени их совершения»</a:t>
            </a:r>
          </a:p>
        </p:txBody>
      </p:sp>
      <p:pic>
        <p:nvPicPr>
          <p:cNvPr id="38915" name="Рисунок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E6DC"/>
              </a:clrFrom>
              <a:clrTo>
                <a:srgbClr val="FEE6D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92646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07950" y="258763"/>
            <a:ext cx="8856663" cy="6699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Видимость пешехода в темное время суток</a:t>
            </a:r>
          </a:p>
        </p:txBody>
      </p:sp>
      <p:pic>
        <p:nvPicPr>
          <p:cNvPr id="39939" name="Picture 2" descr="&amp;Scy;&amp;vcy;&amp;iecy;&amp;tcy;&amp;ocy;&amp;ocy;&amp;tcy;&amp;rcy;&amp;acy;&amp;zhcy;&amp;acy;&amp;yucy;&amp;shchcy;&amp;icy;&amp;iecy; &amp;ecy;&amp;lcy;&amp;iecy;&amp;mcy;&amp;iecy;&amp;ncy;&amp;tcy;&amp;ycy; &amp;dcy;&amp;lcy;&amp;yacy; &amp;dcy;&amp;iecy;&amp;tcy;&amp;iecy;&amp;j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04888"/>
            <a:ext cx="3455988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&amp;Zcy;&amp;ncy;&amp;acy;&amp;kcy;&amp;ocy;&amp;mcy;&amp;icy;&amp;mcy;&amp;scy;&amp;yacy; &amp;scy; &amp;Fcy;&amp;lcy;&amp;acy;&amp;jcy;&amp;tcy;&amp;iecy;&amp;rcy;&amp;ocy;&amp;mcy; :: &amp;Pcy;&amp;acy;&amp;rcy;&amp;acy;&amp;mcy;&amp;iecy;&amp;tcy;&amp;rcy;&amp;ycy; &amp;vcy;&amp;icy;&amp;dcy;&amp;icy;&amp;m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004888"/>
            <a:ext cx="54006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http://bskltd.ru/intnews/pictures/201211/driveratnight_infogr_up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03600"/>
            <a:ext cx="76327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64" name="Picture 2" descr="http://www.mordovmedia.ru/media/news/98/39498/36eb6fa734a8abd60f9fb75a5a5c3ea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65125"/>
            <a:ext cx="7921625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476250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038" y="768350"/>
            <a:ext cx="87915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charset="0"/>
              </a:rPr>
              <a:t>      Принята </a:t>
            </a:r>
            <a:r>
              <a:rPr lang="ru-RU" sz="1400" dirty="0">
                <a:latin typeface="Arial" charset="0"/>
                <a:hlinkClick r:id="rId2"/>
              </a:rPr>
              <a:t>резолюцией 44/25</a:t>
            </a:r>
            <a:r>
              <a:rPr lang="ru-RU" sz="1400" dirty="0">
                <a:latin typeface="Arial" charset="0"/>
              </a:rPr>
              <a:t> Генеральной Ассамблеи от 20 ноября 1989 года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charset="0"/>
              </a:rPr>
              <a:t>         </a:t>
            </a:r>
            <a:r>
              <a:rPr lang="ru-RU" sz="1400" b="1" dirty="0">
                <a:latin typeface="Arial" charset="0"/>
              </a:rPr>
              <a:t>Статья 3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Во всех действиях в отношении детей, независимо от того, предпринимаются они государственными или частными учреждениями, занимающимися вопросами социального обеспечения, судами, административными или законодательными органами</a:t>
            </a:r>
            <a:r>
              <a:rPr lang="ru-RU" sz="1400" b="1" dirty="0">
                <a:latin typeface="Arial" charset="0"/>
              </a:rPr>
              <a:t>, первоочередное внимание уделяется наилучшему обеспечению интересов ребенка</a:t>
            </a:r>
            <a:r>
              <a:rPr lang="ru-RU" sz="1400" dirty="0">
                <a:latin typeface="Arial" charset="0"/>
              </a:rPr>
              <a:t>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Государства-участники обязуются обеспечить ребенку такую защиту и заботу, которые необходимы для его благополучия, принимая во внимание права и обязанности его родителей, опекунов или других лиц, несущих за него ответственность по закону, и с этой целью принимают все соответствующие законодательные и административные меры.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1400" dirty="0">
              <a:latin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400" dirty="0">
                <a:latin typeface="Arial" charset="0"/>
              </a:rPr>
              <a:t> Государства-участники обеспечивают, чтобы учреждения, службы и органы, ответственные за заботу о детях или их защиту, отвечали нормам, установленным компетентными органами, в частности, в области безопасности и здравоохранения и с точки зрения численности и пригодности их персонала, а также компетентного надзора. 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73038" y="214313"/>
            <a:ext cx="8863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</p:txBody>
      </p:sp>
      <p:sp>
        <p:nvSpPr>
          <p:cNvPr id="6149" name="Прямоугольник 64"/>
          <p:cNvSpPr>
            <a:spLocks noChangeArrowheads="1"/>
          </p:cNvSpPr>
          <p:nvPr/>
        </p:nvSpPr>
        <p:spPr bwMode="auto">
          <a:xfrm>
            <a:off x="3779838" y="4298950"/>
            <a:ext cx="51847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 b="1" dirty="0" smtClean="0">
                <a:latin typeface="Arial" panose="020B0604020202020204" pitchFamily="34" charset="0"/>
              </a:rPr>
              <a:t>Меры защиты </a:t>
            </a:r>
            <a:r>
              <a:rPr lang="ru-RU" altLang="ru-RU" sz="1600" b="1" dirty="0" err="1" smtClean="0">
                <a:latin typeface="Arial" panose="020B0604020202020204" pitchFamily="34" charset="0"/>
              </a:rPr>
              <a:t>ребенка</a:t>
            </a:r>
            <a:r>
              <a:rPr lang="ru-RU" altLang="ru-RU" sz="1600" b="1" dirty="0" smtClean="0">
                <a:latin typeface="Arial" panose="020B0604020202020204" pitchFamily="34" charset="0"/>
              </a:rPr>
              <a:t> (ст. 4, 19 и 33):</a:t>
            </a:r>
          </a:p>
          <a:p>
            <a:pPr algn="just" eaLnBrk="1" hangingPunct="1">
              <a:defRPr/>
            </a:pPr>
            <a:endParaRPr lang="ru-RU" altLang="ru-RU" sz="1600" dirty="0" smtClean="0">
              <a:latin typeface="Arial" panose="020B0604020202020204" pitchFamily="34" charset="0"/>
            </a:endParaRPr>
          </a:p>
          <a:p>
            <a:pPr indent="354013" algn="just" eaLnBrk="1" hangingPunct="1"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Разработка социальных программ с целью предоставления необходимой поддержки </a:t>
            </a:r>
            <a:r>
              <a:rPr lang="ru-RU" altLang="ru-RU" sz="1600" dirty="0" err="1" smtClean="0">
                <a:latin typeface="Arial" panose="020B0604020202020204" pitchFamily="34" charset="0"/>
              </a:rPr>
              <a:t>ребенку</a:t>
            </a:r>
            <a:r>
              <a:rPr lang="ru-RU" altLang="ru-RU" sz="1600" dirty="0" smtClean="0">
                <a:latin typeface="Arial" panose="020B0604020202020204" pitchFamily="34" charset="0"/>
              </a:rPr>
              <a:t> и лицам, которые о нем заботятся;</a:t>
            </a:r>
          </a:p>
          <a:p>
            <a:pPr indent="354013" algn="just" eaLnBrk="1" hangingPunct="1"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Другие формы предупреждения и выявления нарушения прав </a:t>
            </a:r>
            <a:r>
              <a:rPr lang="ru-RU" altLang="ru-RU" sz="1600" dirty="0" err="1" smtClean="0">
                <a:latin typeface="Arial" panose="020B0604020202020204" pitchFamily="34" charset="0"/>
              </a:rPr>
              <a:t>ребенка</a:t>
            </a:r>
            <a:r>
              <a:rPr lang="ru-RU" altLang="ru-RU" sz="1600" dirty="0" smtClean="0">
                <a:latin typeface="Arial" panose="020B0604020202020204" pitchFamily="34" charset="0"/>
              </a:rPr>
              <a:t>;</a:t>
            </a:r>
          </a:p>
          <a:p>
            <a:pPr indent="354013" algn="just" eaLnBrk="1" hangingPunct="1">
              <a:defRPr/>
            </a:pPr>
            <a:r>
              <a:rPr lang="ru-RU" altLang="ru-RU" sz="1600" dirty="0" smtClean="0">
                <a:latin typeface="Arial" panose="020B0604020202020204" pitchFamily="34" charset="0"/>
              </a:rPr>
              <a:t>Законодательные, административные, просветительные и иные меры.</a:t>
            </a:r>
          </a:p>
          <a:p>
            <a:pPr algn="just" eaLnBrk="1" hangingPunct="1">
              <a:defRPr/>
            </a:pPr>
            <a:endParaRPr lang="ru-RU" altLang="ru-RU" sz="1200" dirty="0" smtClean="0">
              <a:latin typeface="Arial" panose="020B0604020202020204" pitchFamily="34" charset="0"/>
            </a:endParaRPr>
          </a:p>
        </p:txBody>
      </p:sp>
      <p:pic>
        <p:nvPicPr>
          <p:cNvPr id="6150" name="Picture 2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23545"/>
            <a:ext cx="3456384" cy="219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pb_auto: Зависимость тормозного пути от различных услови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28775"/>
            <a:ext cx="3421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-107950" y="260350"/>
            <a:ext cx="9359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Тормозной путь автомобиля в различных условиях</a:t>
            </a:r>
          </a:p>
        </p:txBody>
      </p:sp>
      <p:pic>
        <p:nvPicPr>
          <p:cNvPr id="41988" name="Picture 5" descr="http://psv.at.ua/Im/2011/1/autobezop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0263"/>
            <a:ext cx="5211763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http://900igr.net/datas/okruzhajuschij-mir/Opasnye-situatsii-na-dorogakh/0004-004-Plokhie-pogodnye-uslovi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00" t="6300" r="22826" b="31750"/>
          <a:stretch>
            <a:fillRect/>
          </a:stretch>
        </p:blipFill>
        <p:spPr bwMode="auto">
          <a:xfrm>
            <a:off x="5651500" y="3789363"/>
            <a:ext cx="28813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34450" cy="1058862"/>
          </a:xfrm>
        </p:spPr>
        <p:txBody>
          <a:bodyPr/>
          <a:lstStyle/>
          <a:p>
            <a:pPr algn="ctr" eaLnBrk="1" hangingPunct="1"/>
            <a:r>
              <a:rPr lang="ru-RU" altLang="ru-RU" sz="27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Что готовы сделать родители, чтобы  обеспечить безопасность детей по дороге в школу и обратно?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513" y="1412875"/>
            <a:ext cx="8569325" cy="45640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50" dirty="0">
                <a:cs typeface="Times New Roman" panose="02020603050405020304" pitchFamily="18" charset="0"/>
              </a:rPr>
              <a:t>школьные </a:t>
            </a:r>
            <a:r>
              <a:rPr lang="ru-RU" sz="3450" dirty="0" smtClean="0">
                <a:cs typeface="Times New Roman" panose="02020603050405020304" pitchFamily="18" charset="0"/>
              </a:rPr>
              <a:t>планы;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ru-RU" sz="3450" dirty="0" smtClean="0"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50" dirty="0">
                <a:cs typeface="Times New Roman" panose="02020603050405020304" pitchFamily="18" charset="0"/>
              </a:rPr>
              <a:t>школьный ранец, соответствующий </a:t>
            </a:r>
            <a:r>
              <a:rPr lang="ru-RU" sz="3450" dirty="0" smtClean="0">
                <a:cs typeface="Times New Roman" panose="02020603050405020304" pitchFamily="18" charset="0"/>
              </a:rPr>
              <a:t>требованиям безопасности;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ru-RU" sz="3450" dirty="0" smtClean="0"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50" dirty="0">
                <a:cs typeface="Times New Roman" panose="02020603050405020304" pitchFamily="18" charset="0"/>
              </a:rPr>
              <a:t>«школьные лоцманы</a:t>
            </a:r>
            <a:r>
              <a:rPr lang="ru-RU" sz="3450" dirty="0" smtClean="0">
                <a:cs typeface="Times New Roman" panose="02020603050405020304" pitchFamily="18" charset="0"/>
              </a:rPr>
              <a:t>»;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ru-RU" sz="3450" dirty="0" smtClean="0"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450" dirty="0" smtClean="0">
                <a:cs typeface="Times New Roman" panose="02020603050405020304" pitchFamily="18" charset="0"/>
              </a:rPr>
              <a:t>личный пример;</a:t>
            </a:r>
          </a:p>
        </p:txBody>
      </p:sp>
      <p:pic>
        <p:nvPicPr>
          <p:cNvPr id="30725" name="Picture 5" descr="http://mosreg.ru/upload/iblock/961/elemen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677" y="2991669"/>
            <a:ext cx="2037020" cy="167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http://sotsproekt-ryazan.ru/sites/default/files/articles/ark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818" y="4668391"/>
            <a:ext cx="3669879" cy="206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25425" y="188913"/>
            <a:ext cx="8693150" cy="18002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Девиз: </a:t>
            </a:r>
            <a:b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4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наикратчайшее расстояние не всегда  самое безопасное»</a:t>
            </a:r>
            <a:endParaRPr lang="ru-RU" altLang="ru-RU" sz="4800" b="1" smtClean="0">
              <a:solidFill>
                <a:srgbClr val="FF0000"/>
              </a:solidFill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06388" y="2506663"/>
            <a:ext cx="8837612" cy="4351337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запланировать достаточно времени;</a:t>
            </a:r>
          </a:p>
          <a:p>
            <a:pPr eaLnBrk="1" hangingPunct="1">
              <a:lnSpc>
                <a:spcPct val="100000"/>
              </a:lnSpc>
              <a:defRPr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соответствующая времени года;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ролей.</a:t>
            </a:r>
          </a:p>
        </p:txBody>
      </p:sp>
      <p:pic>
        <p:nvPicPr>
          <p:cNvPr id="44036" name="Picture 5" descr="http://ant-news.ru/uploads/posts/2012-03/1331550065271childre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4018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47638" y="333375"/>
            <a:ext cx="8996362" cy="11652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Программа «Воспитание участников дорожного движения и мобильности» 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163513" y="1844675"/>
            <a:ext cx="8959850" cy="446405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В процессе занятий ученики должны </a:t>
            </a:r>
            <a:r>
              <a:rPr lang="ru-RU" altLang="ru-RU" u="sng" smtClean="0">
                <a:cs typeface="Times New Roman" panose="02020603050405020304" pitchFamily="18" charset="0"/>
              </a:rPr>
              <a:t>получить базовые знания</a:t>
            </a:r>
            <a:r>
              <a:rPr lang="ru-RU" altLang="ru-RU" smtClean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- о восприятии погоды;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- улучшении видимости в темное время года;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- о пользе рефлекторов;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- о ситуации, в которой находятся другие участники дорожного движения при плохой видимости;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- о пользовании велосипедом при неблагоприятных метеоусловиях, о необходимых приспособлениях для обеспечения безопасности велосипеда и велосипедиста в темное время суток, при дожде и снеге.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540000" y="260350"/>
            <a:ext cx="4033838" cy="10382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Показ мод</a:t>
            </a:r>
          </a:p>
        </p:txBody>
      </p:sp>
      <p:pic>
        <p:nvPicPr>
          <p:cNvPr id="4608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68300"/>
            <a:ext cx="196056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73463"/>
            <a:ext cx="45847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http://www.annapolly.ru/uploads/catalog/addimages_preview/littlelife-ziletka-zel-2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96244" y="980728"/>
            <a:ext cx="3583667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13637" cy="896937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Светящиеся дети</a:t>
            </a:r>
          </a:p>
        </p:txBody>
      </p:sp>
      <p:pic>
        <p:nvPicPr>
          <p:cNvPr id="4710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28733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348038" y="1628775"/>
            <a:ext cx="5545137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Что можно увидеть без дополнительного освещения?</a:t>
            </a:r>
            <a:endParaRPr lang="en-US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ru-RU" sz="2400" dirty="0" smtClean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«Видимый-невидимый»</a:t>
            </a:r>
            <a:endParaRPr lang="ru-RU" altLang="ru-RU" sz="2400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7109" name="Picture 6" descr="https://b-a.d-cd.net/2b3c9fas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4005263"/>
            <a:ext cx="387508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3421065"/>
          </a:xfrm>
        </p:spPr>
        <p:txBody>
          <a:bodyPr/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3" descr="http://www.lingerie-magazin.ru/data/Image/znak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3689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8313" y="271463"/>
            <a:ext cx="8229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Конституция Российской Федерации</a:t>
            </a:r>
            <a:endParaRPr lang="ru-RU" altLang="ru-RU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4294967295"/>
          </p:nvPr>
        </p:nvSpPr>
        <p:spPr>
          <a:xfrm>
            <a:off x="3862388" y="3875088"/>
            <a:ext cx="5281612" cy="28527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i="1" smtClean="0">
                <a:cs typeface="Times New Roman" panose="02020603050405020304" pitchFamily="18" charset="0"/>
              </a:rPr>
              <a:t>задача государства</a:t>
            </a:r>
            <a:r>
              <a:rPr lang="ru-RU" altLang="ru-RU" sz="2800" smtClean="0">
                <a:cs typeface="Times New Roman" panose="02020603050405020304" pitchFamily="18" charset="0"/>
              </a:rPr>
              <a:t>: разработка законодательных мер, имеющих целью обеспечение безопасности каждого ребёнка</a:t>
            </a:r>
            <a:endParaRPr lang="ru-RU" altLang="ru-RU" sz="2800" smtClean="0"/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50825" y="658813"/>
            <a:ext cx="54006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Государство должно в приоритетном порядке гарантировать детям защиту достоинства личности, права на жизнь, права на свободу и личную неприкосновенность </a:t>
            </a:r>
          </a:p>
        </p:txBody>
      </p:sp>
      <p:pic>
        <p:nvPicPr>
          <p:cNvPr id="7173" name="Picture 26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949" r="6843"/>
          <a:stretch/>
        </p:blipFill>
        <p:spPr bwMode="auto">
          <a:xfrm>
            <a:off x="5553229" y="733209"/>
            <a:ext cx="3312368" cy="303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71" descr="http://nvinder.ru/sites/default/files/gazeta/2015/08/foto_s_sayta_ds182.ucoz_.ru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03217"/>
            <a:ext cx="3774565" cy="2515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Объект 2"/>
          <p:cNvSpPr txBox="1">
            <a:spLocks/>
          </p:cNvSpPr>
          <p:nvPr/>
        </p:nvSpPr>
        <p:spPr bwMode="auto">
          <a:xfrm>
            <a:off x="7019925" y="5675313"/>
            <a:ext cx="182721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206375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09.02.2007 № 16-ФЗ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«О транспортной безопасности»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030288"/>
            <a:ext cx="5543550" cy="2286000"/>
          </a:xfrm>
        </p:spPr>
        <p:txBody>
          <a:bodyPr/>
          <a:lstStyle/>
          <a:p>
            <a:pPr marL="182563" indent="-1588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smtClean="0">
                <a:cs typeface="Times New Roman" panose="02020603050405020304" pitchFamily="18" charset="0"/>
              </a:rPr>
              <a:t>Транспортная безопасность </a:t>
            </a:r>
            <a:r>
              <a:rPr lang="ru-RU" altLang="ru-RU" sz="2400" smtClean="0">
                <a:cs typeface="Times New Roman" panose="02020603050405020304" pitchFamily="18" charset="0"/>
              </a:rPr>
              <a:t>- состояние защищённости объектов транспортной инфраструктуры и транспортных средств</a:t>
            </a:r>
          </a:p>
          <a:p>
            <a:pPr marL="182563" indent="-1588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от актов незаконного вмешательства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71975" y="3500438"/>
            <a:ext cx="4514850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b="1" kern="0" dirty="0" smtClean="0">
                <a:cs typeface="Times New Roman" panose="02020603050405020304" pitchFamily="18" charset="0"/>
              </a:rPr>
              <a:t>Задача обеспечения транспортной безопасности</a:t>
            </a:r>
            <a:r>
              <a:rPr lang="ru-RU" altLang="ru-RU" sz="2800" kern="0" dirty="0" smtClean="0">
                <a:cs typeface="Times New Roman" panose="02020603050405020304" pitchFamily="18" charset="0"/>
              </a:rPr>
              <a:t>: предотвращение аварийных ситуаций на дорогах, в том числе путем реализации профилактических мер</a:t>
            </a:r>
          </a:p>
        </p:txBody>
      </p:sp>
      <p:pic>
        <p:nvPicPr>
          <p:cNvPr id="8197" name="Picture 5" descr="http://www.sai.gov.ua/uploads/filemanager/image/mikola_v_uda_prof_laktika_06_07_12_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94946" cy="3145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http://preview.photoxpress.ru/preview/photoxpress_ru/news_info/3218017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230" y="1011132"/>
            <a:ext cx="3391855" cy="225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188913"/>
            <a:ext cx="9037637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10.12.1995 № 196-ФЗ (ред. от 28.12.2013 «О безопасности дорожного движения»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057275"/>
            <a:ext cx="5091113" cy="3354388"/>
          </a:xfrm>
        </p:spPr>
        <p:txBody>
          <a:bodyPr/>
          <a:lstStyle/>
          <a:p>
            <a:pPr marL="0" indent="4476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b="1" smtClean="0">
                <a:cs typeface="Times New Roman" panose="02020603050405020304" pitchFamily="18" charset="0"/>
              </a:rPr>
              <a:t>Дорожное движение </a:t>
            </a:r>
            <a:r>
              <a:rPr lang="ru-RU" altLang="ru-RU" sz="2200" smtClean="0">
                <a:cs typeface="Times New Roman" panose="02020603050405020304" pitchFamily="18" charset="0"/>
              </a:rPr>
              <a:t>– совокупность общественных отношений, возникающих в процессе перемещения людей и грузов с помощью транспортных средств или без таковых в пределах дорог, а его безопасность это такое состояние, которое отражает степень защищенности его участников от дорожно-транспортных происшествий и их последствий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9525" y="4437063"/>
            <a:ext cx="5373688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kern="0" dirty="0" smtClean="0">
                <a:cs typeface="Times New Roman" panose="02020603050405020304" pitchFamily="18" charset="0"/>
              </a:rPr>
              <a:t>Обеспечением безопасности дорожного движения</a:t>
            </a:r>
            <a:r>
              <a:rPr lang="ru-RU" altLang="ru-RU" sz="2200" kern="0" dirty="0" smtClean="0">
                <a:cs typeface="Times New Roman" panose="02020603050405020304" pitchFamily="18" charset="0"/>
              </a:rPr>
              <a:t> называется деятельность, направленная на предупреждение причин возникновения дорожно-транспортных происшествий и снижение тяжести их последствий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64163" y="1031875"/>
            <a:ext cx="3779837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kern="0" dirty="0" smtClean="0">
                <a:cs typeface="Times New Roman" panose="02020603050405020304" pitchFamily="18" charset="0"/>
              </a:rPr>
              <a:t>Принципы обеспечения безопасности дорожного движения</a:t>
            </a:r>
            <a:r>
              <a:rPr lang="ru-RU" altLang="ru-RU" sz="2200" kern="0" dirty="0" smtClean="0">
                <a:cs typeface="Times New Roman" panose="02020603050405020304" pitchFamily="18" charset="0"/>
              </a:rPr>
              <a:t>: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 жизни и здоровья граждан;</a:t>
            </a:r>
          </a:p>
          <a:p>
            <a:pPr marL="0" indent="180975" eaLnBrk="1" hangingPunct="1">
              <a:defRPr/>
            </a:pPr>
            <a:r>
              <a:rPr lang="ru-RU" altLang="ru-RU" sz="2000" u="sng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 ответственности государства </a:t>
            </a: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 обеспечение безопасности дорожного движения </a:t>
            </a:r>
            <a:r>
              <a:rPr lang="ru-RU" altLang="ru-RU" sz="2000" u="sng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над ответственностью граждан</a:t>
            </a: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Соблюдение интересов граждан, общества и государства;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Программно-целевой подход к деятельности по обеспечению безопасности дорожного движения</a:t>
            </a:r>
          </a:p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5888"/>
            <a:ext cx="9036050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10.12.1995 № 196-ФЗ (ред. от 28.12.2013) «О безопасности дорожного движения»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569325" cy="59499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900" kern="0" dirty="0" smtClean="0"/>
              <a:t>Статья 6. </a:t>
            </a:r>
            <a:r>
              <a:rPr lang="ru-RU" altLang="ru-RU" sz="1900" b="1" kern="0" dirty="0" smtClean="0"/>
              <a:t>Полномочия Российской Федерации, субъектов Российской Федерации и органов местного самоуправления в области обеспечения безопасности дорожного движения</a:t>
            </a:r>
            <a:r>
              <a:rPr lang="ru-RU" altLang="ru-RU" sz="1900" kern="0" dirty="0" smtClean="0"/>
              <a:t/>
            </a:r>
            <a:br>
              <a:rPr lang="ru-RU" altLang="ru-RU" sz="1900" kern="0" dirty="0" smtClean="0"/>
            </a:br>
            <a:endParaRPr lang="ru-RU" altLang="ru-RU" sz="1900" kern="0" dirty="0" smtClean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900" kern="0" dirty="0"/>
              <a:t>	</a:t>
            </a:r>
            <a:r>
              <a:rPr lang="ru-RU" altLang="ru-RU" sz="1600" kern="0" dirty="0" smtClean="0"/>
              <a:t>3. К полномочиям </a:t>
            </a:r>
            <a:r>
              <a:rPr lang="ru-RU" altLang="ru-RU" sz="1600" b="1" kern="0" dirty="0" smtClean="0"/>
              <a:t>органов исполнительной власти субъектов Российской Федерации </a:t>
            </a:r>
            <a:r>
              <a:rPr lang="ru-RU" altLang="ru-RU" sz="1600" kern="0" dirty="0" smtClean="0"/>
              <a:t>в области обеспечения безопасности дорожного движения относится осуществление мероприятий по обеспечению безопасности дорожного движения на автомобильных дорогах регионального или межмуниципального значения при осуществлении дорожной деятельности, включая: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осуществление мероприятий по предупреждению детского дорожно-транспортного травматизма;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участие в организации подготовки и переподготовки водителей транспортных средств;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информирование граждан о правилах и требованиях в области обеспечения безопасности дорожного движения.</a:t>
            </a:r>
          </a:p>
          <a:p>
            <a:pPr marL="0" indent="447675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kern="0" dirty="0" smtClean="0"/>
              <a:t>4. К полномочиям </a:t>
            </a:r>
            <a:r>
              <a:rPr lang="ru-RU" altLang="ru-RU" sz="1600" b="1" kern="0" dirty="0" smtClean="0"/>
              <a:t>органов местного самоуправления поселения, муниципального района, городского округа </a:t>
            </a:r>
            <a:r>
              <a:rPr lang="ru-RU" altLang="ru-RU" sz="1600" kern="0" dirty="0" smtClean="0"/>
              <a:t>в области обеспечения безопасности дорожного движения относится осуществление мероприятий по обеспечению безопасности дорожного движения на автомобильных дорогах местного значения, в том числе на объектах улично-дорожной сети, в границах </a:t>
            </a:r>
            <a:r>
              <a:rPr lang="ru-RU" altLang="ru-RU" sz="1600" kern="0" dirty="0" err="1" smtClean="0"/>
              <a:t>населенных</a:t>
            </a:r>
            <a:r>
              <a:rPr lang="ru-RU" altLang="ru-RU" sz="1600" kern="0" dirty="0" smtClean="0"/>
              <a:t> пунктов поселения при осуществлении дорожной деятельности, включая :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принятие решений о временных ограничении или прекращении движения транспортных средств на автомобильных дорогах местного значения в границах городского округа в целях обеспечения безопасности дорожного движения;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участие в осуществлении мероприятий по предупреждению детского дорожно-транспортного травматизма на территории городского округа.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266700"/>
            <a:ext cx="6696075" cy="1143000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</a:rPr>
              <a:t>Что? </a:t>
            </a:r>
            <a:r>
              <a:rPr lang="ru-RU" altLang="ru-RU" sz="6000" b="1" smtClean="0">
                <a:solidFill>
                  <a:srgbClr val="FF0000"/>
                </a:solidFill>
              </a:rPr>
              <a:t>Кто?</a:t>
            </a:r>
            <a:r>
              <a:rPr lang="ru-RU" altLang="ru-RU" b="1" smtClean="0">
                <a:solidFill>
                  <a:srgbClr val="FF0000"/>
                </a:solidFill>
              </a:rPr>
              <a:t> </a:t>
            </a:r>
            <a:r>
              <a:rPr lang="ru-RU" altLang="ru-RU" sz="7200" b="1" smtClean="0">
                <a:solidFill>
                  <a:srgbClr val="FF0000"/>
                </a:solidFill>
              </a:rPr>
              <a:t>И Как?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3284538"/>
            <a:ext cx="3933825" cy="1536700"/>
          </a:xfrm>
        </p:spPr>
        <p:txBody>
          <a:bodyPr/>
          <a:lstStyle/>
          <a:p>
            <a:pPr marL="1588" indent="12700" algn="ctr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Профилактика </a:t>
            </a:r>
          </a:p>
          <a:p>
            <a:pPr marL="1588" indent="12700" algn="ctr"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дорожно-транспортного травматизма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00563" y="1916113"/>
            <a:ext cx="289083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3200">
              <a:latin typeface="Arial" panose="020B060402020202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24300" y="1612900"/>
            <a:ext cx="51117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588" indent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sz="3200" dirty="0" smtClean="0">
                <a:latin typeface="+mn-lt"/>
              </a:rPr>
              <a:t>Исполнительные органы государственной власти </a:t>
            </a:r>
            <a:r>
              <a:rPr lang="ru-RU" altLang="ru-RU" sz="1600" i="1" dirty="0" smtClean="0">
                <a:latin typeface="+mn-lt"/>
              </a:rPr>
              <a:t>(через осуществление мероприятий)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11638" y="3284538"/>
            <a:ext cx="4535487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588" indent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sz="3200" dirty="0" smtClean="0">
                <a:latin typeface="+mn-lt"/>
              </a:rPr>
              <a:t>Органы местного самоуправления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sz="1600" i="1" dirty="0" smtClean="0">
                <a:latin typeface="+mn-lt"/>
              </a:rPr>
              <a:t>(через участие в мероприятиях)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211638" y="5157788"/>
            <a:ext cx="45354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588" indent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2325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031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sz="3200" dirty="0" smtClean="0">
                <a:latin typeface="+mn-lt"/>
              </a:rPr>
              <a:t>Образовательные организации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sz="1600" i="1" dirty="0" smtClean="0">
                <a:latin typeface="+mn-lt"/>
              </a:rPr>
              <a:t>(через участие в мероприятиях)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ru-RU" altLang="ru-RU" sz="32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2361</Words>
  <Application>Microsoft Office PowerPoint</Application>
  <PresentationFormat>Экран (4:3)</PresentationFormat>
  <Paragraphs>389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Организация непрерывного обучения детей безопасному поведению на дорогах, целостность, системность и взаимосвязь всех задействованных активностей  </vt:lpstr>
      <vt:lpstr>Слайд 2</vt:lpstr>
      <vt:lpstr>Слайд 3</vt:lpstr>
      <vt:lpstr>Слайд 4</vt:lpstr>
      <vt:lpstr>Слайд 5</vt:lpstr>
      <vt:lpstr>Федеральный закон от 09.02.2007 № 16-ФЗ  «О транспортной безопасности»</vt:lpstr>
      <vt:lpstr>Федеральный закон от 10.12.1995 № 196-ФЗ (ред. от 28.12.2013 «О безопасности дорожного движения»</vt:lpstr>
      <vt:lpstr>Федеральный закон от 10.12.1995 № 196-ФЗ (ред. от 28.12.2013) «О безопасности дорожного движения»</vt:lpstr>
      <vt:lpstr>Что? Кто? И Как?</vt:lpstr>
      <vt:lpstr>К О Н Ц Е П Ц И Я федеральной целевой программы "Повышение безопасности дорожного движения в 2013-2020 годах"</vt:lpstr>
      <vt:lpstr>К О Н Ц Е П Ц И Я федеральной целевой программы "Повышение безопасности дорожного движения в 2013-2020 годах"</vt:lpstr>
      <vt:lpstr>Проблемы: </vt:lpstr>
      <vt:lpstr>Слайд 13</vt:lpstr>
      <vt:lpstr>Федеральный закон от 29.12.2012 № 273-ФЗ  «Об образовании в Российской Федерации»</vt:lpstr>
      <vt:lpstr>Федеральные государственные образовательные стандарты</vt:lpstr>
      <vt:lpstr>Федеральные государственные образовательные стандарты</vt:lpstr>
      <vt:lpstr>Перспективные задачи педагогического коллектива образовательной организации</vt:lpstr>
      <vt:lpstr>Уровень образовательной организации</vt:lpstr>
      <vt:lpstr>Требования к организации</vt:lpstr>
      <vt:lpstr>Обучение детей правилам дорожного движения и безопасному поведению на дорогах</vt:lpstr>
      <vt:lpstr>Слайд 21</vt:lpstr>
      <vt:lpstr>Целевые ориентиры  непрерывного обучения детей БДД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Организационно-методические рекомендации педагогам:</vt:lpstr>
      <vt:lpstr>Слайд 33</vt:lpstr>
      <vt:lpstr>Рекомендации по использованию учебно-методической литературы:</vt:lpstr>
      <vt:lpstr> Требования  к организации обучения подростков безопасному поведению на дорогах </vt:lpstr>
      <vt:lpstr>Слайд 36</vt:lpstr>
      <vt:lpstr>«Дорога в школу и частота ДТП в зависимости    от времени их совершения»</vt:lpstr>
      <vt:lpstr>Видимость пешехода в темное время суток</vt:lpstr>
      <vt:lpstr>Слайд 39</vt:lpstr>
      <vt:lpstr>Слайд 40</vt:lpstr>
      <vt:lpstr>Что готовы сделать родители, чтобы  обеспечить безопасность детей по дороге в школу и обратно?</vt:lpstr>
      <vt:lpstr>Девиз:  «наикратчайшее расстояние не всегда  самое безопасное»</vt:lpstr>
      <vt:lpstr>Программа «Воспитание участников дорожного движения и мобильности» </vt:lpstr>
      <vt:lpstr>Показ мод</vt:lpstr>
      <vt:lpstr>Светящиеся дети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деятельности по формированию культуры безопасного поведения  на дороге: психолого-педагогический аспект</dc:title>
  <dc:creator>User</dc:creator>
  <cp:lastModifiedBy>СОШ1</cp:lastModifiedBy>
  <cp:revision>129</cp:revision>
  <dcterms:created xsi:type="dcterms:W3CDTF">2014-10-27T13:53:36Z</dcterms:created>
  <dcterms:modified xsi:type="dcterms:W3CDTF">2021-10-28T14:44:51Z</dcterms:modified>
</cp:coreProperties>
</file>