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79" r:id="rId2"/>
    <p:sldId id="340" r:id="rId3"/>
    <p:sldId id="282" r:id="rId4"/>
    <p:sldId id="283" r:id="rId5"/>
    <p:sldId id="284" r:id="rId6"/>
    <p:sldId id="285" r:id="rId7"/>
    <p:sldId id="327" r:id="rId8"/>
    <p:sldId id="355" r:id="rId9"/>
    <p:sldId id="356" r:id="rId10"/>
    <p:sldId id="287" r:id="rId11"/>
    <p:sldId id="348" r:id="rId12"/>
    <p:sldId id="321" r:id="rId13"/>
    <p:sldId id="354" r:id="rId14"/>
    <p:sldId id="334" r:id="rId15"/>
    <p:sldId id="339" r:id="rId16"/>
    <p:sldId id="344" r:id="rId17"/>
    <p:sldId id="342" r:id="rId18"/>
    <p:sldId id="300" r:id="rId19"/>
    <p:sldId id="302" r:id="rId20"/>
    <p:sldId id="304" r:id="rId21"/>
    <p:sldId id="307" r:id="rId22"/>
    <p:sldId id="309" r:id="rId23"/>
    <p:sldId id="357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A3DB55-721F-419B-9D5F-7B47B0CBFB6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4B86F4-D818-4218-BF14-28992195D4C4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Дорожно-транспортные происшествия                     с участием детей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9F0C1-B8F2-4AF0-B3C1-8E15E6529EA4}" type="parTrans" cxnId="{4083E1AE-3E12-443B-BA35-C1617919DADF}">
      <dgm:prSet/>
      <dgm:spPr/>
      <dgm:t>
        <a:bodyPr/>
        <a:lstStyle/>
        <a:p>
          <a:endParaRPr lang="ru-RU" sz="2000"/>
        </a:p>
      </dgm:t>
    </dgm:pt>
    <dgm:pt modelId="{89462035-2A97-4B39-BF59-D14570B70602}" type="sibTrans" cxnId="{4083E1AE-3E12-443B-BA35-C1617919DADF}">
      <dgm:prSet/>
      <dgm:spPr/>
      <dgm:t>
        <a:bodyPr/>
        <a:lstStyle/>
        <a:p>
          <a:endParaRPr lang="ru-RU" sz="2000"/>
        </a:p>
      </dgm:t>
    </dgm:pt>
    <dgm:pt modelId="{69AEC798-E723-4EEE-9830-52A57AFDDD0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пассажиры 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36 %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C2494F-1F07-446C-8596-AE4F8F67A689}" type="parTrans" cxnId="{C2E239BB-1C63-4A04-A9FE-0683364A318D}">
      <dgm:prSet/>
      <dgm:spPr/>
      <dgm:t>
        <a:bodyPr/>
        <a:lstStyle/>
        <a:p>
          <a:endParaRPr lang="ru-RU" sz="2000"/>
        </a:p>
      </dgm:t>
    </dgm:pt>
    <dgm:pt modelId="{5628CBC3-348F-4C34-AE86-65644CD18784}" type="sibTrans" cxnId="{C2E239BB-1C63-4A04-A9FE-0683364A318D}">
      <dgm:prSet/>
      <dgm:spPr/>
      <dgm:t>
        <a:bodyPr/>
        <a:lstStyle/>
        <a:p>
          <a:endParaRPr lang="ru-RU" sz="2000"/>
        </a:p>
      </dgm:t>
    </dgm:pt>
    <dgm:pt modelId="{E25B1FDC-71F0-4D95-8520-0404AE9E569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пешеходы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30 %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07C479-BE5E-4911-AAB9-9CB1959E25B3}" type="parTrans" cxnId="{FFF9FE17-4D27-47E0-8C58-B44531A8EC50}">
      <dgm:prSet/>
      <dgm:spPr/>
      <dgm:t>
        <a:bodyPr/>
        <a:lstStyle/>
        <a:p>
          <a:endParaRPr lang="ru-RU" sz="2000"/>
        </a:p>
      </dgm:t>
    </dgm:pt>
    <dgm:pt modelId="{DCD3A968-FA61-485B-83FD-674733B572A9}" type="sibTrans" cxnId="{FFF9FE17-4D27-47E0-8C58-B44531A8EC50}">
      <dgm:prSet/>
      <dgm:spPr/>
      <dgm:t>
        <a:bodyPr/>
        <a:lstStyle/>
        <a:p>
          <a:endParaRPr lang="ru-RU" sz="2000"/>
        </a:p>
      </dgm:t>
    </dgm:pt>
    <dgm:pt modelId="{904CEE6F-5008-415C-A621-7372D3303778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велосипедисты</a:t>
          </a:r>
        </a:p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34 %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3F79A8-1A5E-4347-9796-B27D75F0C8CD}" type="parTrans" cxnId="{B837C9F1-D9F2-47E9-A3EC-E7015FC78C63}">
      <dgm:prSet/>
      <dgm:spPr/>
      <dgm:t>
        <a:bodyPr/>
        <a:lstStyle/>
        <a:p>
          <a:endParaRPr lang="ru-RU" sz="2000"/>
        </a:p>
      </dgm:t>
    </dgm:pt>
    <dgm:pt modelId="{9BE75CCB-A05B-4EAA-A8C4-E9978B3DD99D}" type="sibTrans" cxnId="{B837C9F1-D9F2-47E9-A3EC-E7015FC78C63}">
      <dgm:prSet/>
      <dgm:spPr/>
      <dgm:t>
        <a:bodyPr/>
        <a:lstStyle/>
        <a:p>
          <a:endParaRPr lang="ru-RU" sz="2000"/>
        </a:p>
      </dgm:t>
    </dgm:pt>
    <dgm:pt modelId="{7D39F0AB-2F10-4D7F-B217-E52C9690294A}" type="pres">
      <dgm:prSet presAssocID="{30A3DB55-721F-419B-9D5F-7B47B0CBFB6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E239F2B-E260-4971-AF5C-04929D3CAF46}" type="pres">
      <dgm:prSet presAssocID="{7D4B86F4-D818-4218-BF14-28992195D4C4}" presName="singleCycle" presStyleCnt="0"/>
      <dgm:spPr/>
    </dgm:pt>
    <dgm:pt modelId="{6BD59858-A447-4B83-A303-6619F20AE0CE}" type="pres">
      <dgm:prSet presAssocID="{7D4B86F4-D818-4218-BF14-28992195D4C4}" presName="singleCenter" presStyleLbl="node1" presStyleIdx="0" presStyleCnt="4" custScaleX="116878" custScaleY="141184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931D836-2A2E-46FA-85D0-26825BB6904F}" type="pres">
      <dgm:prSet presAssocID="{A4C2494F-1F07-446C-8596-AE4F8F67A689}" presName="Name56" presStyleLbl="parChTrans1D2" presStyleIdx="0" presStyleCnt="3"/>
      <dgm:spPr/>
      <dgm:t>
        <a:bodyPr/>
        <a:lstStyle/>
        <a:p>
          <a:endParaRPr lang="ru-RU"/>
        </a:p>
      </dgm:t>
    </dgm:pt>
    <dgm:pt modelId="{559C8A78-FBD9-430A-8914-F632BC6F529F}" type="pres">
      <dgm:prSet presAssocID="{69AEC798-E723-4EEE-9830-52A57AFDDD03}" presName="text0" presStyleLbl="node1" presStyleIdx="1" presStyleCnt="4" custScaleX="130893" custRadScaleRad="120505" custRadScaleInc="-60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9BA11-A082-4FBA-8D47-EFD052B645F4}" type="pres">
      <dgm:prSet presAssocID="{3807C479-BE5E-4911-AAB9-9CB1959E25B3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0B44D6B-050C-4F1D-B97C-194CFEC1A979}" type="pres">
      <dgm:prSet presAssocID="{E25B1FDC-71F0-4D95-8520-0404AE9E5697}" presName="text0" presStyleLbl="node1" presStyleIdx="2" presStyleCnt="4" custScaleX="131295" custRadScaleRad="118097" custRadScaleInc="-50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F7745-8CB2-45E8-8957-BDDC50E5BFCF}" type="pres">
      <dgm:prSet presAssocID="{8B3F79A8-1A5E-4347-9796-B27D75F0C8CD}" presName="Name56" presStyleLbl="parChTrans1D2" presStyleIdx="2" presStyleCnt="3"/>
      <dgm:spPr/>
      <dgm:t>
        <a:bodyPr/>
        <a:lstStyle/>
        <a:p>
          <a:endParaRPr lang="ru-RU"/>
        </a:p>
      </dgm:t>
    </dgm:pt>
    <dgm:pt modelId="{2CC19C89-B364-4B64-9105-0E8AABCF948D}" type="pres">
      <dgm:prSet presAssocID="{904CEE6F-5008-415C-A621-7372D3303778}" presName="text0" presStyleLbl="node1" presStyleIdx="3" presStyleCnt="4" custScaleX="132925" custRadScaleRad="116149" custRadScaleInc="4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6627A8-D065-4369-A267-6C0698543B27}" type="presOf" srcId="{69AEC798-E723-4EEE-9830-52A57AFDDD03}" destId="{559C8A78-FBD9-430A-8914-F632BC6F529F}" srcOrd="0" destOrd="0" presId="urn:microsoft.com/office/officeart/2008/layout/RadialCluster"/>
    <dgm:cxn modelId="{B837C9F1-D9F2-47E9-A3EC-E7015FC78C63}" srcId="{7D4B86F4-D818-4218-BF14-28992195D4C4}" destId="{904CEE6F-5008-415C-A621-7372D3303778}" srcOrd="2" destOrd="0" parTransId="{8B3F79A8-1A5E-4347-9796-B27D75F0C8CD}" sibTransId="{9BE75CCB-A05B-4EAA-A8C4-E9978B3DD99D}"/>
    <dgm:cxn modelId="{4083E1AE-3E12-443B-BA35-C1617919DADF}" srcId="{30A3DB55-721F-419B-9D5F-7B47B0CBFB62}" destId="{7D4B86F4-D818-4218-BF14-28992195D4C4}" srcOrd="0" destOrd="0" parTransId="{5949F0C1-B8F2-4AF0-B3C1-8E15E6529EA4}" sibTransId="{89462035-2A97-4B39-BF59-D14570B70602}"/>
    <dgm:cxn modelId="{9D0EBE28-B7DA-47AC-9AF3-D599FEDC6441}" type="presOf" srcId="{904CEE6F-5008-415C-A621-7372D3303778}" destId="{2CC19C89-B364-4B64-9105-0E8AABCF948D}" srcOrd="0" destOrd="0" presId="urn:microsoft.com/office/officeart/2008/layout/RadialCluster"/>
    <dgm:cxn modelId="{E90BAFF5-D8D6-4457-B701-CA74619BC9CF}" type="presOf" srcId="{30A3DB55-721F-419B-9D5F-7B47B0CBFB62}" destId="{7D39F0AB-2F10-4D7F-B217-E52C9690294A}" srcOrd="0" destOrd="0" presId="urn:microsoft.com/office/officeart/2008/layout/RadialCluster"/>
    <dgm:cxn modelId="{AF9C6330-1A41-4323-A7DB-F1E45D66AF6B}" type="presOf" srcId="{3807C479-BE5E-4911-AAB9-9CB1959E25B3}" destId="{E099BA11-A082-4FBA-8D47-EFD052B645F4}" srcOrd="0" destOrd="0" presId="urn:microsoft.com/office/officeart/2008/layout/RadialCluster"/>
    <dgm:cxn modelId="{8E9CE00D-64F5-465A-B13C-AF772126346E}" type="presOf" srcId="{E25B1FDC-71F0-4D95-8520-0404AE9E5697}" destId="{A0B44D6B-050C-4F1D-B97C-194CFEC1A979}" srcOrd="0" destOrd="0" presId="urn:microsoft.com/office/officeart/2008/layout/RadialCluster"/>
    <dgm:cxn modelId="{67408255-4E60-4DB4-A3CF-7D57268FFE4D}" type="presOf" srcId="{7D4B86F4-D818-4218-BF14-28992195D4C4}" destId="{6BD59858-A447-4B83-A303-6619F20AE0CE}" srcOrd="0" destOrd="0" presId="urn:microsoft.com/office/officeart/2008/layout/RadialCluster"/>
    <dgm:cxn modelId="{F7AB819F-7B16-4ADC-BB6E-30FD48904DC7}" type="presOf" srcId="{A4C2494F-1F07-446C-8596-AE4F8F67A689}" destId="{2931D836-2A2E-46FA-85D0-26825BB6904F}" srcOrd="0" destOrd="0" presId="urn:microsoft.com/office/officeart/2008/layout/RadialCluster"/>
    <dgm:cxn modelId="{C2E239BB-1C63-4A04-A9FE-0683364A318D}" srcId="{7D4B86F4-D818-4218-BF14-28992195D4C4}" destId="{69AEC798-E723-4EEE-9830-52A57AFDDD03}" srcOrd="0" destOrd="0" parTransId="{A4C2494F-1F07-446C-8596-AE4F8F67A689}" sibTransId="{5628CBC3-348F-4C34-AE86-65644CD18784}"/>
    <dgm:cxn modelId="{280BE7C3-CA76-4253-9253-3E461652F7DF}" type="presOf" srcId="{8B3F79A8-1A5E-4347-9796-B27D75F0C8CD}" destId="{5FDF7745-8CB2-45E8-8957-BDDC50E5BFCF}" srcOrd="0" destOrd="0" presId="urn:microsoft.com/office/officeart/2008/layout/RadialCluster"/>
    <dgm:cxn modelId="{FFF9FE17-4D27-47E0-8C58-B44531A8EC50}" srcId="{7D4B86F4-D818-4218-BF14-28992195D4C4}" destId="{E25B1FDC-71F0-4D95-8520-0404AE9E5697}" srcOrd="1" destOrd="0" parTransId="{3807C479-BE5E-4911-AAB9-9CB1959E25B3}" sibTransId="{DCD3A968-FA61-485B-83FD-674733B572A9}"/>
    <dgm:cxn modelId="{34E435B4-0E11-4DF9-B709-1FD6524E0BA4}" type="presParOf" srcId="{7D39F0AB-2F10-4D7F-B217-E52C9690294A}" destId="{0E239F2B-E260-4971-AF5C-04929D3CAF46}" srcOrd="0" destOrd="0" presId="urn:microsoft.com/office/officeart/2008/layout/RadialCluster"/>
    <dgm:cxn modelId="{170601D9-78F4-4F0D-B402-66FCBFA76199}" type="presParOf" srcId="{0E239F2B-E260-4971-AF5C-04929D3CAF46}" destId="{6BD59858-A447-4B83-A303-6619F20AE0CE}" srcOrd="0" destOrd="0" presId="urn:microsoft.com/office/officeart/2008/layout/RadialCluster"/>
    <dgm:cxn modelId="{B06CB149-3CF6-4FB7-8E3F-D98324B0B213}" type="presParOf" srcId="{0E239F2B-E260-4971-AF5C-04929D3CAF46}" destId="{2931D836-2A2E-46FA-85D0-26825BB6904F}" srcOrd="1" destOrd="0" presId="urn:microsoft.com/office/officeart/2008/layout/RadialCluster"/>
    <dgm:cxn modelId="{6E51316B-1FB2-47ED-8F31-A7D62D5ED871}" type="presParOf" srcId="{0E239F2B-E260-4971-AF5C-04929D3CAF46}" destId="{559C8A78-FBD9-430A-8914-F632BC6F529F}" srcOrd="2" destOrd="0" presId="urn:microsoft.com/office/officeart/2008/layout/RadialCluster"/>
    <dgm:cxn modelId="{01187C15-6A5E-4F8F-9618-97AFDAD4C55D}" type="presParOf" srcId="{0E239F2B-E260-4971-AF5C-04929D3CAF46}" destId="{E099BA11-A082-4FBA-8D47-EFD052B645F4}" srcOrd="3" destOrd="0" presId="urn:microsoft.com/office/officeart/2008/layout/RadialCluster"/>
    <dgm:cxn modelId="{35E24ECF-1F69-4166-A5EA-8B76209B3F92}" type="presParOf" srcId="{0E239F2B-E260-4971-AF5C-04929D3CAF46}" destId="{A0B44D6B-050C-4F1D-B97C-194CFEC1A979}" srcOrd="4" destOrd="0" presId="urn:microsoft.com/office/officeart/2008/layout/RadialCluster"/>
    <dgm:cxn modelId="{7AC6857B-2C27-45B4-AB58-89CFCBC69371}" type="presParOf" srcId="{0E239F2B-E260-4971-AF5C-04929D3CAF46}" destId="{5FDF7745-8CB2-45E8-8957-BDDC50E5BFCF}" srcOrd="5" destOrd="0" presId="urn:microsoft.com/office/officeart/2008/layout/RadialCluster"/>
    <dgm:cxn modelId="{67EFFF84-35C0-4069-B0A8-7AD27286E10A}" type="presParOf" srcId="{0E239F2B-E260-4971-AF5C-04929D3CAF46}" destId="{2CC19C89-B364-4B64-9105-0E8AABCF948D}" srcOrd="6" destOrd="0" presId="urn:microsoft.com/office/officeart/2008/layout/RadialCluster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D59858-A447-4B83-A303-6619F20AE0CE}">
      <dsp:nvSpPr>
        <dsp:cNvPr id="0" name=""/>
        <dsp:cNvSpPr/>
      </dsp:nvSpPr>
      <dsp:spPr>
        <a:xfrm>
          <a:off x="3178734" y="2556596"/>
          <a:ext cx="2221864" cy="2683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Дорожно-транспортные происшествия                     с участием детей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7196" y="2665058"/>
        <a:ext cx="2004940" cy="2467000"/>
      </dsp:txXfrm>
    </dsp:sp>
    <dsp:sp modelId="{2931D836-2A2E-46FA-85D0-26825BB6904F}">
      <dsp:nvSpPr>
        <dsp:cNvPr id="0" name=""/>
        <dsp:cNvSpPr/>
      </dsp:nvSpPr>
      <dsp:spPr>
        <a:xfrm rot="14010516">
          <a:off x="2453077" y="2131156"/>
          <a:ext cx="10583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5838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9C8A78-FBD9-430A-8914-F632BC6F529F}">
      <dsp:nvSpPr>
        <dsp:cNvPr id="0" name=""/>
        <dsp:cNvSpPr/>
      </dsp:nvSpPr>
      <dsp:spPr>
        <a:xfrm>
          <a:off x="1362891" y="432038"/>
          <a:ext cx="1667154" cy="1273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пассажиры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36 %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25067" y="494214"/>
        <a:ext cx="1542802" cy="1149325"/>
      </dsp:txXfrm>
    </dsp:sp>
    <dsp:sp modelId="{E099BA11-A082-4FBA-8D47-EFD052B645F4}">
      <dsp:nvSpPr>
        <dsp:cNvPr id="0" name=""/>
        <dsp:cNvSpPr/>
      </dsp:nvSpPr>
      <dsp:spPr>
        <a:xfrm rot="1616436">
          <a:off x="5331940" y="4749792"/>
          <a:ext cx="12653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531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44D6B-050C-4F1D-B97C-194CFEC1A979}">
      <dsp:nvSpPr>
        <dsp:cNvPr id="0" name=""/>
        <dsp:cNvSpPr/>
      </dsp:nvSpPr>
      <dsp:spPr>
        <a:xfrm>
          <a:off x="6528594" y="4824530"/>
          <a:ext cx="1672275" cy="1273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пешеходы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30 %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90770" y="4886706"/>
        <a:ext cx="1547923" cy="1149325"/>
      </dsp:txXfrm>
    </dsp:sp>
    <dsp:sp modelId="{5FDF7745-8CB2-45E8-8957-BDDC50E5BFCF}">
      <dsp:nvSpPr>
        <dsp:cNvPr id="0" name=""/>
        <dsp:cNvSpPr/>
      </dsp:nvSpPr>
      <dsp:spPr>
        <a:xfrm rot="9154188">
          <a:off x="2058354" y="4748586"/>
          <a:ext cx="11871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711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C19C89-B364-4B64-9105-0E8AABCF948D}">
      <dsp:nvSpPr>
        <dsp:cNvPr id="0" name=""/>
        <dsp:cNvSpPr/>
      </dsp:nvSpPr>
      <dsp:spPr>
        <a:xfrm>
          <a:off x="432049" y="4824539"/>
          <a:ext cx="1693036" cy="12736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Как велосипедисты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34 %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4225" y="4886715"/>
        <a:ext cx="1568684" cy="1149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E341-12D6-4604-9EA0-74380505EE4D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D16A-55E8-462C-A055-D35196BDF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144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4616F-5FE4-45F5-A9DA-D7213E887408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2AD52-C6E1-49E2-9266-14FC1E8BA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047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02058-ADBE-41DF-94D3-74F40DF98FD5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84CDD-E97C-4307-8B17-84DB6B3FD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959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73DFF-7009-458E-9E5C-BCFB02F22F64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948D-069A-49FC-8826-986579427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4269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D7EF-E1FD-4807-8559-6F32CDD0B066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6F76D-37C4-42CD-9A0F-5BB7D9089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288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35840-7A60-4D9F-9BD4-8D18F2B7D550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5CF3D-B38D-4437-8ED5-38EFF4DFC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143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D7EFE-89B7-4B57-8EC0-414274C76A51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F291B-0AC0-4456-A678-53C7DDCA8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739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BA028-F4A7-49D3-B693-825A0E93946F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DD929-4BCB-4AA5-9067-7507DF3B9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055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28904-123E-4EC2-85BC-E35E8BC8171D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FD73E-5DE7-4455-B503-6E87ECF06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130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97D28-1A1E-4A5A-82D9-B21D61690091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3A913-5F6D-465E-9744-909700B79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432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83DC2-29D4-4351-B9DF-AC0099403374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DFBD6-2E65-47DD-B65C-E665E87DB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4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561CCB-A39B-41D8-9929-C365B9588763}" type="datetimeFigureOut">
              <a:rPr lang="ru-RU"/>
              <a:pPr>
                <a:defRPr/>
              </a:pPr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AAD2BC-63E9-4B55-B0E3-27B7FFD63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85786" y="1928802"/>
            <a:ext cx="7715304" cy="2705111"/>
          </a:xfrm>
        </p:spPr>
        <p:txBody>
          <a:bodyPr anchor="t"/>
          <a:lstStyle/>
          <a:p>
            <a:pPr algn="ctr" eaLnBrk="1" hangingPunct="1"/>
            <a:r>
              <a:rPr lang="ru-RU" altLang="ru-RU" sz="3600" b="1" dirty="0" smtClean="0">
                <a:solidFill>
                  <a:srgbClr val="FF0000"/>
                </a:solidFill>
              </a:rPr>
              <a:t>Организация непрерывного обучения детей безопасному поведению на дорогах, целостность, системность и взаимосвязь всех задействованных активностей</a:t>
            </a:r>
            <a:br>
              <a:rPr lang="ru-RU" altLang="ru-RU" sz="3600" b="1" dirty="0" smtClean="0">
                <a:solidFill>
                  <a:srgbClr val="FF0000"/>
                </a:solidFill>
              </a:rPr>
            </a:br>
            <a:r>
              <a:rPr lang="ru-RU" altLang="ru-RU" sz="3600" b="1" dirty="0" smtClean="0">
                <a:solidFill>
                  <a:srgbClr val="FF0000"/>
                </a:solidFill>
              </a:rPr>
              <a:t/>
            </a:r>
            <a:br>
              <a:rPr lang="ru-RU" altLang="ru-RU" sz="3600" b="1" dirty="0" smtClean="0">
                <a:solidFill>
                  <a:srgbClr val="FF0000"/>
                </a:solidFill>
              </a:rPr>
            </a:br>
            <a:endParaRPr lang="ru-RU" altLang="ru-RU" sz="3600" i="1" dirty="0" smtClean="0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608013" y="750888"/>
            <a:ext cx="8286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24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2484438" y="5445125"/>
            <a:ext cx="6408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ru-RU" altLang="ru-RU" sz="1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13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165941" y="4509120"/>
            <a:ext cx="3552355" cy="2180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139700"/>
            <a:ext cx="9144000" cy="792163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>
                <a:solidFill>
                  <a:srgbClr val="FF0000"/>
                </a:solidFill>
              </a:rPr>
              <a:t>Федеральный закон от 29.12.2012 № 273-ФЗ </a:t>
            </a:r>
            <a:br>
              <a:rPr lang="ru-RU" altLang="ru-RU" sz="2400" b="1" smtClean="0">
                <a:solidFill>
                  <a:srgbClr val="FF0000"/>
                </a:solidFill>
              </a:rPr>
            </a:br>
            <a:r>
              <a:rPr lang="ru-RU" altLang="ru-RU" sz="2400" b="1" smtClean="0">
                <a:solidFill>
                  <a:srgbClr val="FF0000"/>
                </a:solidFill>
              </a:rPr>
              <a:t>«Об образовании в Российской Федерации»</a:t>
            </a:r>
            <a:endParaRPr lang="ru-RU" altLang="ru-RU" sz="2400" smtClean="0">
              <a:solidFill>
                <a:srgbClr val="FF00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65088" y="1484313"/>
            <a:ext cx="4968876" cy="1223962"/>
          </a:xfrm>
          <a:extLst/>
        </p:spPr>
        <p:txBody>
          <a:bodyPr rtlCol="0">
            <a:normAutofit fontScale="92500"/>
          </a:bodyPr>
          <a:lstStyle/>
          <a:p>
            <a:pPr marL="182563" indent="-1588" eaLnBrk="1" hangingPunct="1">
              <a:buFont typeface="Wingdings" panose="05000000000000000000" pitchFamily="2" charset="2"/>
              <a:buNone/>
              <a:defRPr/>
            </a:pPr>
            <a:r>
              <a:rPr lang="ru-RU" altLang="ru-RU" dirty="0" smtClean="0">
                <a:cs typeface="Times New Roman" panose="02020603050405020304" pitchFamily="18" charset="0"/>
              </a:rPr>
              <a:t>Статья 28: </a:t>
            </a:r>
            <a:r>
              <a:rPr lang="ru-RU" altLang="ru-RU" sz="2400" b="1" dirty="0" smtClean="0"/>
              <a:t>Компетенция, права, обязанности и ответственность образовательной организации</a:t>
            </a:r>
            <a:endParaRPr lang="ru-RU" altLang="ru-RU" sz="2400" dirty="0" smtClean="0"/>
          </a:p>
          <a:p>
            <a:pPr marL="182563" indent="-1588" eaLnBrk="1" hangingPunct="1">
              <a:buFont typeface="Wingdings" panose="05000000000000000000" pitchFamily="2" charset="2"/>
              <a:buNone/>
              <a:defRPr/>
            </a:pP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4763" y="2703513"/>
            <a:ext cx="5160962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5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ru-RU" altLang="ru-RU" b="1" dirty="0" smtClean="0">
                <a:latin typeface="+mn-lt"/>
              </a:rPr>
              <a:t>Пункт 6. Образовательная организация обязана осуществлять свою деятельность в соответствии с законодательством об образовании, в том числе: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  <a:defRPr/>
            </a:pPr>
            <a:endParaRPr lang="ru-RU" altLang="ru-RU" b="1" i="1" dirty="0" smtClean="0">
              <a:latin typeface="+mn-lt"/>
            </a:endParaRPr>
          </a:p>
          <a:p>
            <a:pPr marL="180975" indent="266700" eaLnBrk="1" hangingPunct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ru-RU" altLang="ru-RU" dirty="0" smtClean="0">
                <a:latin typeface="+mn-lt"/>
              </a:rPr>
              <a:t>создавать безопасные условия обучения, воспитания обучающихся, присмотра и ухода за обучающимися, их содержания в соответствии с установленными нормами, обеспечивающими жизнь и здоровье обучающихся, работников образовательной организации;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3" name="Picture 7" descr="seguridad-de-los-ni%C3%B1os-en-casa_origina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180" y="1041922"/>
            <a:ext cx="2623578" cy="1661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1384689420_ki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6470" y="1576232"/>
            <a:ext cx="1979613" cy="1484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 descr="rebenokSrosetkoi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166" y="2553575"/>
            <a:ext cx="2807914" cy="1754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5" descr="02a44ba05da255a2_large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740407" y="3705708"/>
            <a:ext cx="2384343" cy="2128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8785225" cy="1371600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</a:pPr>
            <a:r>
              <a:rPr lang="ru-RU" altLang="ru-RU" sz="3600" b="1" smtClean="0">
                <a:solidFill>
                  <a:srgbClr val="FF0000"/>
                </a:solidFill>
              </a:rPr>
              <a:t>Федеральные государственные образовательные стандарты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1925" y="1341438"/>
            <a:ext cx="8820150" cy="5184775"/>
          </a:xfrm>
        </p:spPr>
        <p:txBody>
          <a:bodyPr/>
          <a:lstStyle/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altLang="ru-RU" sz="2400" smtClean="0"/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altLang="ru-RU" sz="2400" smtClean="0"/>
              <a:t>Приказ Минобрнауки РФ от 17.10.2013 г. № 1155 «Об утверждении ФГОС дошкольного образования» </a:t>
            </a:r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altLang="ru-RU" sz="1400" i="1" smtClean="0"/>
              <a:t>Социально-коммуникативное развитие (формирование основ безопасного поведения)</a:t>
            </a:r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altLang="ru-RU" sz="2400" smtClean="0"/>
              <a:t>Приказ Минобрнауки РФ от 06.10.2009 №373 «Об утверждении ФГОС начального общего образования» </a:t>
            </a:r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altLang="ru-RU" sz="2400" smtClean="0"/>
              <a:t>Приказ Минобрнауки РФ «Об утверждении ФГОС основного общего образования» </a:t>
            </a:r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ru-RU" altLang="ru-RU" sz="2400" smtClean="0"/>
              <a:t>Приказ Минобрнауки РФ «Об утверждении ФГОС среднего общего образования» </a:t>
            </a:r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altLang="ru-RU" sz="2400" smtClean="0"/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altLang="ru-RU" sz="2800" smtClean="0"/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altLang="ru-RU" sz="2800" smtClean="0"/>
          </a:p>
          <a:p>
            <a:pPr marL="0" indent="0" algn="just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lang="ru-RU" altLang="ru-RU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8785225" cy="13716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b="1" dirty="0" smtClean="0">
                <a:solidFill>
                  <a:srgbClr val="FF0000"/>
                </a:solidFill>
              </a:rPr>
              <a:t>Перспективные задачи педагогического коллектива образовательной организации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12875"/>
            <a:ext cx="8820150" cy="5184775"/>
          </a:xfrm>
          <a:extLst/>
        </p:spPr>
        <p:txBody>
          <a:bodyPr rtlCol="0">
            <a:normAutofit fontScale="85000" lnSpcReduction="10000"/>
          </a:bodyPr>
          <a:lstStyle/>
          <a:p>
            <a:pPr marL="0" indent="354013" algn="just"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endParaRPr lang="ru-RU" altLang="ru-RU" sz="3200" dirty="0" smtClean="0"/>
          </a:p>
          <a:p>
            <a:pPr marL="0" indent="354013" algn="just"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3200" dirty="0" smtClean="0"/>
              <a:t>Проектирование и создание социально безопасной и </a:t>
            </a:r>
            <a:r>
              <a:rPr lang="ru-RU" altLang="ru-RU" sz="3200" dirty="0" err="1" smtClean="0"/>
              <a:t>здоровьесберегающей</a:t>
            </a:r>
            <a:r>
              <a:rPr lang="ru-RU" altLang="ru-RU" sz="3200" dirty="0" smtClean="0"/>
              <a:t> среды, обеспечивающей безопасные условия пребывания детей, способствующей сохранению и укреплению их здоровья, </a:t>
            </a:r>
            <a:r>
              <a:rPr lang="ru-RU" altLang="ru-RU" sz="3200" i="1" u="sng" dirty="0" smtClean="0"/>
              <a:t>формированию культуры безопасного поведения</a:t>
            </a:r>
            <a:r>
              <a:rPr lang="ru-RU" altLang="ru-RU" sz="3200" i="1" dirty="0" smtClean="0"/>
              <a:t> </a:t>
            </a:r>
            <a:r>
              <a:rPr lang="ru-RU" altLang="ru-RU" sz="3200" dirty="0" smtClean="0"/>
              <a:t>и </a:t>
            </a:r>
            <a:r>
              <a:rPr lang="ru-RU" altLang="ru-RU" sz="3200" dirty="0" err="1" smtClean="0"/>
              <a:t>здоровьесбережения</a:t>
            </a:r>
            <a:r>
              <a:rPr lang="ru-RU" altLang="ru-RU" sz="3200" dirty="0" smtClean="0"/>
              <a:t> </a:t>
            </a:r>
            <a:r>
              <a:rPr lang="ru-RU" altLang="ru-RU" sz="3200" u="sng" dirty="0" smtClean="0"/>
              <a:t>через предметное содержание обучения, интеграцию содержания образования и вопросов безопасности, внеурочную (внеклассную) деятельность и межведомственное взаимодействие</a:t>
            </a:r>
            <a:endParaRPr lang="ru-RU" altLang="ru-RU" sz="28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115888"/>
            <a:ext cx="7499350" cy="1143000"/>
          </a:xfrm>
        </p:spPr>
        <p:txBody>
          <a:bodyPr/>
          <a:lstStyle/>
          <a:p>
            <a:pPr algn="ctr" eaLnBrk="1" hangingPunct="1"/>
            <a:r>
              <a:rPr lang="ru-RU" altLang="ru-RU" b="1" u="sng" smtClean="0">
                <a:solidFill>
                  <a:srgbClr val="FF0000"/>
                </a:solidFill>
                <a:cs typeface="Times New Roman" panose="02020603050405020304" pitchFamily="18" charset="0"/>
              </a:rPr>
              <a:t>Целевые ориентиры </a:t>
            </a:r>
            <a:br>
              <a:rPr lang="ru-RU" altLang="ru-RU" b="1" u="sng" smtClean="0">
                <a:solidFill>
                  <a:srgbClr val="FF0000"/>
                </a:solidFill>
                <a:cs typeface="Times New Roman" panose="02020603050405020304" pitchFamily="18" charset="0"/>
              </a:rPr>
            </a:br>
            <a:r>
              <a:rPr lang="ru-RU" altLang="ru-RU" b="1" u="sng" smtClean="0">
                <a:solidFill>
                  <a:srgbClr val="FF0000"/>
                </a:solidFill>
                <a:cs typeface="Times New Roman" panose="02020603050405020304" pitchFamily="18" charset="0"/>
              </a:rPr>
              <a:t>непрерывного обучения детей БДД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177925"/>
            <a:ext cx="8496300" cy="5665788"/>
          </a:xfrm>
          <a:extLst/>
        </p:spPr>
        <p:txBody>
          <a:bodyPr rtlCol="0">
            <a:noAutofit/>
          </a:bodyPr>
          <a:lstStyle/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ru-RU" altLang="ru-RU" sz="2800" b="1" u="sng" dirty="0" smtClean="0">
              <a:latin typeface="+mj-lt"/>
            </a:endParaRPr>
          </a:p>
          <a:p>
            <a:pPr eaLnBrk="1" hangingPunct="1">
              <a:defRPr/>
            </a:pPr>
            <a:r>
              <a:rPr lang="ru-RU" altLang="ru-RU" sz="2800" b="1" i="1" dirty="0" smtClean="0">
                <a:latin typeface="+mj-lt"/>
              </a:rPr>
              <a:t>Обучение детей правилам дорожного движения</a:t>
            </a:r>
          </a:p>
          <a:p>
            <a:pPr eaLnBrk="1" hangingPunct="1">
              <a:defRPr/>
            </a:pPr>
            <a:r>
              <a:rPr lang="ru-RU" altLang="ru-RU" sz="2800" b="1" i="1" dirty="0" smtClean="0">
                <a:latin typeface="+mj-lt"/>
              </a:rPr>
              <a:t>Формирование у детей культуры безопасного поведения на дороге </a:t>
            </a:r>
          </a:p>
          <a:p>
            <a:pPr eaLnBrk="1" hangingPunct="1">
              <a:defRPr/>
            </a:pPr>
            <a:r>
              <a:rPr lang="ru-RU" altLang="ru-RU" sz="2800" b="1" i="1" dirty="0" smtClean="0">
                <a:latin typeface="+mj-lt"/>
              </a:rPr>
              <a:t>Обучение детей безопасному участию в дорожном движении</a:t>
            </a:r>
          </a:p>
          <a:p>
            <a:pPr eaLnBrk="1" hangingPunct="1">
              <a:defRPr/>
            </a:pPr>
            <a:r>
              <a:rPr lang="ru-RU" altLang="ru-RU" sz="2800" b="1" i="1" dirty="0" smtClean="0">
                <a:latin typeface="+mj-lt"/>
              </a:rPr>
              <a:t>Профилактика детского дорожно-транспортного травматизма</a:t>
            </a:r>
          </a:p>
          <a:p>
            <a:pPr eaLnBrk="1" hangingPunct="1">
              <a:defRPr/>
            </a:pPr>
            <a:r>
              <a:rPr lang="ru-RU" altLang="ru-RU" sz="2800" b="1" i="1" dirty="0" smtClean="0">
                <a:latin typeface="+mj-lt"/>
              </a:rPr>
              <a:t>Пропаганда культуры поведения участников дорожного движения, формирования законопослушного поведения участников дорожного движения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163638"/>
            <a:ext cx="8640763" cy="5649912"/>
          </a:xfrm>
          <a:extLst/>
        </p:spPr>
        <p:txBody>
          <a:bodyPr rtlCol="0">
            <a:normAutofit fontScale="92500" lnSpcReduction="20000"/>
          </a:bodyPr>
          <a:lstStyle/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800" b="1" dirty="0" err="1" smtClean="0">
                <a:latin typeface="+mj-lt"/>
                <a:cs typeface="Times New Roman" panose="02020603050405020304" pitchFamily="18" charset="0"/>
              </a:rPr>
              <a:t>Деятельностный</a:t>
            </a:r>
            <a:r>
              <a:rPr lang="ru-RU" altLang="ru-RU" sz="2800" b="1" dirty="0" smtClean="0">
                <a:latin typeface="+mj-lt"/>
                <a:cs typeface="Times New Roman" panose="02020603050405020304" pitchFamily="18" charset="0"/>
              </a:rPr>
              <a:t> подход в обучении – это направление «всех педагогических мер на организацию интенсивной, постоянно усложняющейся деятельности, ибо только через собственную деятельность человек усваивает науку и культуру, способы познания и преобразования мира»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dirty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3200" b="1" dirty="0" smtClean="0">
                <a:latin typeface="+mj-lt"/>
                <a:cs typeface="Times New Roman" panose="02020603050405020304" pitchFamily="18" charset="0"/>
              </a:rPr>
              <a:t>«Я слышу – я забываю, я вижу – я понимаю,   </a:t>
            </a:r>
            <a:r>
              <a:rPr lang="ru-RU" altLang="ru-RU" sz="3200" b="1" u="sng" dirty="0" smtClean="0">
                <a:latin typeface="+mj-lt"/>
                <a:cs typeface="Times New Roman" panose="02020603050405020304" pitchFamily="18" charset="0"/>
              </a:rPr>
              <a:t>я делаю – я усваиваю</a:t>
            </a:r>
            <a:r>
              <a:rPr lang="ru-RU" altLang="ru-RU" sz="3200" b="1" dirty="0" smtClean="0">
                <a:latin typeface="+mj-lt"/>
                <a:cs typeface="Times New Roman" panose="02020603050405020304" pitchFamily="18" charset="0"/>
              </a:rPr>
              <a:t>»  </a:t>
            </a:r>
            <a:r>
              <a:rPr lang="ru-RU" altLang="ru-RU" sz="1900" b="1" dirty="0" smtClean="0">
                <a:latin typeface="+mj-lt"/>
                <a:cs typeface="Times New Roman" panose="02020603050405020304" pitchFamily="18" charset="0"/>
              </a:rPr>
              <a:t>(китайская мудрость)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1900" b="1" dirty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3000" b="1" dirty="0" smtClean="0">
                <a:latin typeface="+mj-lt"/>
                <a:cs typeface="Times New Roman" panose="02020603050405020304" pitchFamily="18" charset="0"/>
              </a:rPr>
              <a:t>Опора на субъективный (личный) опыт обучающихся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800" b="1" dirty="0" smtClean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651" name="Picture 3" descr="C:\Users\User\Desktop\Омск\aa5a07e07688000fa0c5ce5bdf50172b.jpg"/>
          <p:cNvSpPr>
            <a:spLocks noChangeAspect="1" noChangeArrowheads="1"/>
          </p:cNvSpPr>
          <p:nvPr/>
        </p:nvSpPr>
        <p:spPr bwMode="auto">
          <a:xfrm>
            <a:off x="7000875" y="571500"/>
            <a:ext cx="18049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7652" name="Picture 4" descr="C:\Users\User\Desktop\Омск\0a8_a.jpg"/>
          <p:cNvSpPr>
            <a:spLocks noChangeAspect="1" noChangeArrowheads="1"/>
          </p:cNvSpPr>
          <p:nvPr/>
        </p:nvSpPr>
        <p:spPr bwMode="auto">
          <a:xfrm>
            <a:off x="7000875" y="3571875"/>
            <a:ext cx="2000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4821" name="Заголовок 1"/>
          <p:cNvSpPr txBox="1">
            <a:spLocks/>
          </p:cNvSpPr>
          <p:nvPr/>
        </p:nvSpPr>
        <p:spPr bwMode="auto">
          <a:xfrm>
            <a:off x="971550" y="666750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3600" b="1" u="sng" dirty="0" err="1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Деятельностный</a:t>
            </a:r>
            <a:r>
              <a:rPr lang="ru-RU" altLang="ru-RU" sz="3600" b="1" u="sng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подход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3600" b="1" u="sng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в обучении детей БДД: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163638"/>
            <a:ext cx="8640763" cy="5649912"/>
          </a:xfrm>
          <a:extLst/>
        </p:spPr>
        <p:txBody>
          <a:bodyPr rtlCol="0">
            <a:normAutofit fontScale="25000" lnSpcReduction="20000"/>
          </a:bodyPr>
          <a:lstStyle/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3600" b="1" u="sng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8800" b="1" u="sng" dirty="0" smtClean="0">
                <a:latin typeface="+mj-lt"/>
                <a:cs typeface="Times New Roman" panose="02020603050405020304" pitchFamily="18" charset="0"/>
              </a:rPr>
              <a:t>Принцип сезонности </a:t>
            </a:r>
            <a:r>
              <a:rPr lang="ru-RU" altLang="ru-RU" sz="8800" b="1" dirty="0" smtClean="0">
                <a:latin typeface="+mj-lt"/>
                <a:cs typeface="Times New Roman" panose="02020603050405020304" pitchFamily="18" charset="0"/>
              </a:rPr>
              <a:t>– это учет особенностей дорожного движения в различное время года, суток</a:t>
            </a:r>
            <a:endParaRPr lang="ru-RU" altLang="ru-RU" sz="8800" b="1" dirty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3600" b="1" u="sng" dirty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8600" b="1" u="sng" dirty="0" smtClean="0">
                <a:latin typeface="+mj-lt"/>
                <a:cs typeface="Times New Roman" panose="02020603050405020304" pitchFamily="18" charset="0"/>
              </a:rPr>
              <a:t>Принцип успешности </a:t>
            </a:r>
            <a:r>
              <a:rPr lang="ru-RU" altLang="ru-RU" sz="8600" b="1" dirty="0" smtClean="0">
                <a:latin typeface="+mj-lt"/>
                <a:cs typeface="Times New Roman" panose="02020603050405020304" pitchFamily="18" charset="0"/>
              </a:rPr>
              <a:t>– создание условий для мотивации достижения успеха в деятельности</a:t>
            </a:r>
            <a:endParaRPr lang="ru-RU" altLang="ru-RU" sz="8600" b="1" u="sng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8600" b="1" u="sng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8600" b="1" u="sng" dirty="0" smtClean="0">
                <a:latin typeface="+mj-lt"/>
                <a:cs typeface="Times New Roman" panose="02020603050405020304" pitchFamily="18" charset="0"/>
              </a:rPr>
              <a:t>Принцип событийности  </a:t>
            </a:r>
            <a:r>
              <a:rPr lang="ru-RU" altLang="ru-RU" sz="8600" b="1" dirty="0" smtClean="0">
                <a:latin typeface="+mj-lt"/>
                <a:cs typeface="Times New Roman" panose="02020603050405020304" pitchFamily="18" charset="0"/>
              </a:rPr>
              <a:t>- наличие ярких запоминающихся событий, творцами и участн</a:t>
            </a:r>
            <a:r>
              <a:rPr lang="ru-RU" altLang="ru-RU" sz="8600" b="1" dirty="0">
                <a:latin typeface="+mj-lt"/>
                <a:cs typeface="Times New Roman" panose="02020603050405020304" pitchFamily="18" charset="0"/>
              </a:rPr>
              <a:t>и</a:t>
            </a:r>
            <a:r>
              <a:rPr lang="ru-RU" altLang="ru-RU" sz="8600" b="1" dirty="0" smtClean="0">
                <a:latin typeface="+mj-lt"/>
                <a:cs typeface="Times New Roman" panose="02020603050405020304" pitchFamily="18" charset="0"/>
              </a:rPr>
              <a:t>ками которых являются дети 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8600" b="1" u="sng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8600" b="1" u="sng" dirty="0" smtClean="0">
                <a:latin typeface="+mj-lt"/>
                <a:cs typeface="Times New Roman" panose="02020603050405020304" pitchFamily="18" charset="0"/>
              </a:rPr>
              <a:t>Принцип </a:t>
            </a:r>
            <a:r>
              <a:rPr lang="ru-RU" altLang="ru-RU" sz="8600" b="1" u="sng" dirty="0">
                <a:latin typeface="+mj-lt"/>
                <a:cs typeface="Times New Roman" panose="02020603050405020304" pitchFamily="18" charset="0"/>
              </a:rPr>
              <a:t>дифференцированного </a:t>
            </a:r>
            <a:r>
              <a:rPr lang="ru-RU" altLang="ru-RU" sz="8600" b="1" u="sng" dirty="0" smtClean="0">
                <a:latin typeface="+mj-lt"/>
                <a:cs typeface="Times New Roman" panose="02020603050405020304" pitchFamily="18" charset="0"/>
              </a:rPr>
              <a:t>подхода </a:t>
            </a:r>
            <a:r>
              <a:rPr lang="ru-RU" altLang="ru-RU" sz="8600" b="1" dirty="0" smtClean="0">
                <a:latin typeface="+mj-lt"/>
                <a:cs typeface="Times New Roman" panose="02020603050405020304" pitchFamily="18" charset="0"/>
              </a:rPr>
              <a:t>– создание условий для обучения оптимальным для каждого ребенка способом, в определенном темпе и объеме</a:t>
            </a:r>
            <a:endParaRPr lang="ru-RU" altLang="ru-RU" sz="8600" b="1" u="sng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8600" b="1" u="sng" dirty="0">
              <a:latin typeface="+mj-lt"/>
              <a:cs typeface="Times New Roman" panose="02020603050405020304" pitchFamily="18" charset="0"/>
            </a:endParaRPr>
          </a:p>
          <a:p>
            <a:pPr marL="0" indent="447675" algn="ctr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8600" b="1" u="sng" dirty="0">
                <a:latin typeface="+mj-lt"/>
                <a:cs typeface="Times New Roman" panose="02020603050405020304" pitchFamily="18" charset="0"/>
              </a:rPr>
              <a:t>Принцип учета возрастных и индивидуальных особенностей детей в обучении БДД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8600" b="1" u="sng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3600" b="1" u="sng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45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20000"/>
              </a:lnSpc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altLang="ru-RU" sz="70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20000"/>
              </a:lnSpc>
              <a:spcBef>
                <a:spcPts val="0"/>
              </a:spcBef>
              <a:buFont typeface="Wingdings 2" panose="05020102010507070707" pitchFamily="18" charset="2"/>
              <a:buNone/>
              <a:defRPr/>
            </a:pPr>
            <a:endParaRPr lang="ru-RU" altLang="ru-RU" sz="96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u="sng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800" b="1" dirty="0" smtClean="0">
              <a:latin typeface="+mj-lt"/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r>
              <a:rPr lang="ru-RU" altLang="ru-RU" sz="2800" b="1" dirty="0" smtClean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699" name="Picture 3" descr="C:\Users\User\Desktop\Омск\aa5a07e07688000fa0c5ce5bdf50172b.jpg"/>
          <p:cNvSpPr>
            <a:spLocks noChangeAspect="1" noChangeArrowheads="1"/>
          </p:cNvSpPr>
          <p:nvPr/>
        </p:nvSpPr>
        <p:spPr bwMode="auto">
          <a:xfrm>
            <a:off x="7000875" y="571500"/>
            <a:ext cx="18049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00" name="Picture 4" descr="C:\Users\User\Desktop\Омск\0a8_a.jpg"/>
          <p:cNvSpPr>
            <a:spLocks noChangeAspect="1" noChangeArrowheads="1"/>
          </p:cNvSpPr>
          <p:nvPr/>
        </p:nvSpPr>
        <p:spPr bwMode="auto">
          <a:xfrm>
            <a:off x="7000875" y="3571875"/>
            <a:ext cx="2000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9701" name="Заголовок 1"/>
          <p:cNvSpPr txBox="1">
            <a:spLocks/>
          </p:cNvSpPr>
          <p:nvPr/>
        </p:nvSpPr>
        <p:spPr bwMode="auto">
          <a:xfrm>
            <a:off x="684213" y="115888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организации обучения детей основам БДД</a:t>
            </a:r>
            <a:br>
              <a:rPr lang="ru-RU" altLang="ru-RU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4294967295"/>
          </p:nvPr>
        </p:nvSpPr>
        <p:spPr>
          <a:xfrm>
            <a:off x="323850" y="979488"/>
            <a:ext cx="8569325" cy="58324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 b="1" dirty="0" smtClean="0">
              <a:latin typeface="+mj-lt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 dirty="0">
              <a:latin typeface="+mj-lt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3200" b="1" dirty="0" smtClean="0">
                <a:latin typeface="+mj-lt"/>
                <a:cs typeface="Times New Roman" panose="02020603050405020304" pitchFamily="18" charset="0"/>
              </a:rPr>
              <a:t>Ведущий вид деятельности </a:t>
            </a:r>
            <a:r>
              <a:rPr lang="ru-RU" altLang="ru-RU" sz="3200" dirty="0" smtClean="0">
                <a:latin typeface="+mj-lt"/>
                <a:cs typeface="Times New Roman" panose="02020603050405020304" pitchFamily="18" charset="0"/>
              </a:rPr>
              <a:t>– обучение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 dirty="0">
              <a:latin typeface="+mj-lt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3200" b="1" dirty="0" smtClean="0">
                <a:latin typeface="+mj-lt"/>
                <a:cs typeface="Times New Roman" panose="02020603050405020304" pitchFamily="18" charset="0"/>
              </a:rPr>
              <a:t>Ведущая модальность </a:t>
            </a:r>
            <a:r>
              <a:rPr lang="ru-RU" altLang="ru-RU" sz="3200" dirty="0" smtClean="0">
                <a:latin typeface="+mj-lt"/>
                <a:cs typeface="Times New Roman" panose="02020603050405020304" pitchFamily="18" charset="0"/>
              </a:rPr>
              <a:t>– аудиальная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 b="1" dirty="0">
              <a:latin typeface="+mj-lt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3200" b="1" dirty="0" smtClean="0">
                <a:latin typeface="+mj-lt"/>
                <a:cs typeface="Times New Roman" panose="02020603050405020304" pitchFamily="18" charset="0"/>
              </a:rPr>
              <a:t>Значимое лицо </a:t>
            </a:r>
            <a:r>
              <a:rPr lang="ru-RU" altLang="ru-RU" sz="3200" dirty="0" smtClean="0">
                <a:latin typeface="+mj-lt"/>
                <a:cs typeface="Times New Roman" panose="02020603050405020304" pitchFamily="18" charset="0"/>
              </a:rPr>
              <a:t>–  педагог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3200" b="1" dirty="0" smtClean="0"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200" b="1" dirty="0" smtClean="0">
                <a:latin typeface="+mj-lt"/>
                <a:cs typeface="Times New Roman" panose="02020603050405020304" pitchFamily="18" charset="0"/>
              </a:rPr>
              <a:t>Наиболее </a:t>
            </a:r>
            <a:r>
              <a:rPr lang="ru-RU" altLang="ru-RU" sz="3200" b="1" dirty="0">
                <a:latin typeface="+mj-lt"/>
                <a:cs typeface="Times New Roman" panose="02020603050405020304" pitchFamily="18" charset="0"/>
              </a:rPr>
              <a:t>благоприятный период обучения БДД</a:t>
            </a:r>
            <a:endParaRPr lang="ru-RU" altLang="ru-RU" sz="3200" dirty="0">
              <a:latin typeface="+mj-lt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 dirty="0" smtClean="0">
              <a:latin typeface="+mj-lt"/>
            </a:endParaRPr>
          </a:p>
        </p:txBody>
      </p:sp>
      <p:sp>
        <p:nvSpPr>
          <p:cNvPr id="31747" name="Заголовок 1"/>
          <p:cNvSpPr txBox="1">
            <a:spLocks/>
          </p:cNvSpPr>
          <p:nvPr/>
        </p:nvSpPr>
        <p:spPr bwMode="auto">
          <a:xfrm>
            <a:off x="214313" y="188913"/>
            <a:ext cx="89296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школьный  возраст</a:t>
            </a:r>
            <a:endParaRPr lang="ru-RU" altLang="ru-RU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4294967295"/>
          </p:nvPr>
        </p:nvSpPr>
        <p:spPr>
          <a:xfrm>
            <a:off x="323850" y="979488"/>
            <a:ext cx="8569325" cy="58324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 b="1" dirty="0" smtClean="0">
              <a:latin typeface="+mj-lt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 dirty="0">
              <a:latin typeface="+mj-lt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3200" b="1" dirty="0" smtClean="0">
                <a:latin typeface="+mj-lt"/>
                <a:cs typeface="Times New Roman" panose="02020603050405020304" pitchFamily="18" charset="0"/>
              </a:rPr>
              <a:t>Ведущий вид деятельности </a:t>
            </a:r>
            <a:r>
              <a:rPr lang="ru-RU" altLang="ru-RU" sz="3200" dirty="0" smtClean="0">
                <a:latin typeface="+mj-lt"/>
                <a:cs typeface="Times New Roman" panose="02020603050405020304" pitchFamily="18" charset="0"/>
              </a:rPr>
              <a:t>– общение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 dirty="0">
              <a:latin typeface="+mj-lt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3200" b="1" dirty="0" smtClean="0">
                <a:latin typeface="+mj-lt"/>
                <a:cs typeface="Times New Roman" panose="02020603050405020304" pitchFamily="18" charset="0"/>
              </a:rPr>
              <a:t>Ведущая модальность </a:t>
            </a:r>
            <a:r>
              <a:rPr lang="ru-RU" altLang="ru-RU" sz="3200" dirty="0" smtClean="0">
                <a:latin typeface="+mj-lt"/>
                <a:cs typeface="Times New Roman" panose="02020603050405020304" pitchFamily="18" charset="0"/>
              </a:rPr>
              <a:t>– визуальная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 dirty="0">
              <a:latin typeface="+mj-lt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3200" b="1" dirty="0" smtClean="0">
                <a:latin typeface="+mj-lt"/>
                <a:cs typeface="Times New Roman" panose="02020603050405020304" pitchFamily="18" charset="0"/>
              </a:rPr>
              <a:t>Значимое лицо </a:t>
            </a:r>
            <a:r>
              <a:rPr lang="ru-RU" altLang="ru-RU" sz="3200" dirty="0" smtClean="0">
                <a:latin typeface="+mj-lt"/>
                <a:cs typeface="Times New Roman" panose="02020603050405020304" pitchFamily="18" charset="0"/>
              </a:rPr>
              <a:t>– сверстники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sz="3200" dirty="0">
              <a:latin typeface="+mj-lt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z="3200" b="1" dirty="0" smtClean="0">
                <a:latin typeface="+mj-lt"/>
                <a:cs typeface="Times New Roman" panose="02020603050405020304" pitchFamily="18" charset="0"/>
              </a:rPr>
              <a:t>Возраст самоопределения</a:t>
            </a:r>
            <a:endParaRPr lang="ru-RU" altLang="ru-RU" sz="3200" b="1" dirty="0" smtClean="0">
              <a:latin typeface="+mj-lt"/>
            </a:endParaRPr>
          </a:p>
        </p:txBody>
      </p:sp>
      <p:sp>
        <p:nvSpPr>
          <p:cNvPr id="32771" name="Заголовок 1"/>
          <p:cNvSpPr txBox="1">
            <a:spLocks/>
          </p:cNvSpPr>
          <p:nvPr/>
        </p:nvSpPr>
        <p:spPr bwMode="auto">
          <a:xfrm>
            <a:off x="214313" y="188913"/>
            <a:ext cx="89296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Подростковый возраст</a:t>
            </a:r>
            <a:endParaRPr lang="ru-RU" altLang="ru-RU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188913"/>
            <a:ext cx="8929687" cy="790575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Организационно-методические рекомендации педагогам:</a:t>
            </a:r>
            <a:endParaRPr lang="ru-RU" altLang="ru-RU" sz="2800" smtClean="0">
              <a:solidFill>
                <a:srgbClr val="FF0000"/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125538"/>
            <a:ext cx="8642350" cy="5399087"/>
          </a:xfrm>
        </p:spPr>
        <p:txBody>
          <a:bodyPr/>
          <a:lstStyle/>
          <a:p>
            <a:pPr marL="365125" indent="-282575" algn="just" eaLnBrk="1" hangingPunct="1">
              <a:buFont typeface="Wingdings 2" panose="05020102010507070707" pitchFamily="18" charset="2"/>
              <a:buNone/>
            </a:pPr>
            <a:r>
              <a:rPr lang="ru-RU" altLang="ru-RU" smtClean="0">
                <a:cs typeface="Times New Roman" panose="02020603050405020304" pitchFamily="18" charset="0"/>
              </a:rPr>
              <a:t>1. Начинать работу с </a:t>
            </a:r>
            <a:r>
              <a:rPr lang="ru-RU" altLang="ru-RU" b="1" smtClean="0">
                <a:cs typeface="Times New Roman" panose="02020603050405020304" pitchFamily="18" charset="0"/>
              </a:rPr>
              <a:t>анализа</a:t>
            </a:r>
            <a:r>
              <a:rPr lang="ru-RU" altLang="ru-RU" b="1" i="1" smtClean="0">
                <a:cs typeface="Times New Roman" panose="02020603050405020304" pitchFamily="18" charset="0"/>
              </a:rPr>
              <a:t> </a:t>
            </a:r>
            <a:r>
              <a:rPr lang="ru-RU" altLang="ru-RU" b="1" smtClean="0">
                <a:cs typeface="Times New Roman" panose="02020603050405020304" pitchFamily="18" charset="0"/>
              </a:rPr>
              <a:t>динамики аварийности и факторного анализа причин и условий ДТП </a:t>
            </a:r>
            <a:r>
              <a:rPr lang="ru-RU" altLang="ru-RU" smtClean="0">
                <a:cs typeface="Times New Roman" panose="02020603050405020304" pitchFamily="18" charset="0"/>
              </a:rPr>
              <a:t>с участием детей и подростков,  учитывая: </a:t>
            </a:r>
          </a:p>
          <a:p>
            <a:pPr marL="365125" indent="-282575" algn="ctr" eaLnBrk="1" hangingPunct="1">
              <a:buFont typeface="Wingdings 2" panose="05020102010507070707" pitchFamily="18" charset="2"/>
              <a:buChar char=""/>
            </a:pPr>
            <a:r>
              <a:rPr lang="ru-RU" altLang="ru-RU" b="1" smtClean="0">
                <a:cs typeface="Times New Roman" panose="02020603050405020304" pitchFamily="18" charset="0"/>
              </a:rPr>
              <a:t> </a:t>
            </a:r>
            <a:r>
              <a:rPr lang="ru-RU" altLang="ru-RU" b="1" smtClean="0">
                <a:solidFill>
                  <a:schemeClr val="tx2"/>
                </a:solidFill>
                <a:cs typeface="Times New Roman" panose="02020603050405020304" pitchFamily="18" charset="0"/>
              </a:rPr>
              <a:t>место происшествия</a:t>
            </a:r>
            <a:endParaRPr lang="ru-RU" altLang="ru-RU" smtClean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365125" indent="-282575" algn="ctr" eaLnBrk="1" hangingPunct="1">
              <a:buFont typeface="Wingdings 2" panose="05020102010507070707" pitchFamily="18" charset="2"/>
              <a:buChar char=""/>
            </a:pPr>
            <a:r>
              <a:rPr lang="ru-RU" altLang="ru-RU" b="1" smtClean="0">
                <a:solidFill>
                  <a:schemeClr val="tx2"/>
                </a:solidFill>
                <a:cs typeface="Times New Roman" panose="02020603050405020304" pitchFamily="18" charset="0"/>
              </a:rPr>
              <a:t>характер ДТП</a:t>
            </a:r>
            <a:r>
              <a:rPr lang="ru-RU" altLang="ru-RU" smtClean="0">
                <a:solidFill>
                  <a:schemeClr val="tx2"/>
                </a:solidFill>
                <a:cs typeface="Times New Roman" panose="02020603050405020304" pitchFamily="18" charset="0"/>
              </a:rPr>
              <a:t>. </a:t>
            </a:r>
            <a:endParaRPr lang="ru-RU" altLang="ru-RU" smtClean="0">
              <a:cs typeface="Times New Roman" panose="02020603050405020304" pitchFamily="18" charset="0"/>
            </a:endParaRPr>
          </a:p>
          <a:p>
            <a:pPr marL="365125" indent="-282575" algn="just" eaLnBrk="1" hangingPunct="1">
              <a:buFont typeface="Wingdings 2" panose="05020102010507070707" pitchFamily="18" charset="2"/>
              <a:buNone/>
            </a:pPr>
            <a:r>
              <a:rPr lang="ru-RU" altLang="ru-RU" smtClean="0">
                <a:cs typeface="Times New Roman" panose="02020603050405020304" pitchFamily="18" charset="0"/>
              </a:rPr>
              <a:t>2. Формулировать Правила дорожного движения в</a:t>
            </a:r>
            <a:r>
              <a:rPr lang="ru-RU" altLang="ru-RU" i="1" smtClean="0">
                <a:cs typeface="Times New Roman" panose="02020603050405020304" pitchFamily="18" charset="0"/>
              </a:rPr>
              <a:t> </a:t>
            </a:r>
            <a:r>
              <a:rPr lang="ru-RU" altLang="ru-RU" b="1" smtClean="0">
                <a:cs typeface="Times New Roman" panose="02020603050405020304" pitchFamily="18" charset="0"/>
              </a:rPr>
              <a:t>утвердительной форме  − как руководство к действию</a:t>
            </a:r>
            <a:r>
              <a:rPr lang="ru-RU" altLang="ru-RU" smtClean="0">
                <a:cs typeface="Times New Roman" panose="02020603050405020304" pitchFamily="18" charset="0"/>
              </a:rPr>
              <a:t>.</a:t>
            </a:r>
            <a:endParaRPr lang="en-US" altLang="ru-RU" smtClean="0">
              <a:cs typeface="Times New Roman" panose="02020603050405020304" pitchFamily="18" charset="0"/>
            </a:endParaRPr>
          </a:p>
          <a:p>
            <a:pPr marL="365125" indent="-282575" algn="just" eaLnBrk="1" hangingPunct="1">
              <a:buFont typeface="Wingdings 2" panose="05020102010507070707" pitchFamily="18" charset="2"/>
              <a:buNone/>
            </a:pPr>
            <a:endParaRPr lang="en-US" altLang="ru-RU" smtClean="0">
              <a:cs typeface="Times New Roman" panose="02020603050405020304" pitchFamily="18" charset="0"/>
            </a:endParaRPr>
          </a:p>
          <a:p>
            <a:pPr marL="365125" indent="-282575" algn="just" eaLnBrk="1" hangingPunct="1">
              <a:buFont typeface="Wingdings 2" panose="05020102010507070707" pitchFamily="18" charset="2"/>
              <a:buNone/>
            </a:pPr>
            <a:r>
              <a:rPr lang="en-US" altLang="ru-RU" b="1" smtClean="0">
                <a:cs typeface="Times New Roman" panose="02020603050405020304" pitchFamily="18" charset="0"/>
              </a:rPr>
              <a:t>3. </a:t>
            </a:r>
            <a:r>
              <a:rPr lang="ru-RU" altLang="ru-RU" b="1" smtClean="0">
                <a:cs typeface="Times New Roman" panose="02020603050405020304" pitchFamily="18" charset="0"/>
              </a:rPr>
              <a:t>Исключить из употребления фразу</a:t>
            </a:r>
            <a:r>
              <a:rPr lang="ru-RU" altLang="ru-RU" smtClean="0">
                <a:cs typeface="Times New Roman" panose="02020603050405020304" pitchFamily="18" charset="0"/>
              </a:rPr>
              <a:t>: «В вашем возрасте я делал (ла) так же», чтобы не терять уважение.</a:t>
            </a:r>
            <a:endParaRPr lang="en-US" altLang="ru-RU" smtClean="0">
              <a:cs typeface="Times New Roman" panose="02020603050405020304" pitchFamily="18" charset="0"/>
            </a:endParaRPr>
          </a:p>
          <a:p>
            <a:pPr marL="365125" indent="-282575" algn="just" eaLnBrk="1" hangingPunct="1">
              <a:buFont typeface="Wingdings 2" panose="05020102010507070707" pitchFamily="18" charset="2"/>
              <a:buNone/>
            </a:pPr>
            <a:endParaRPr lang="en-US" altLang="ru-RU" smtClean="0">
              <a:cs typeface="Times New Roman" panose="02020603050405020304" pitchFamily="18" charset="0"/>
            </a:endParaRPr>
          </a:p>
          <a:p>
            <a:pPr marL="365125" indent="-282575" algn="just" eaLnBrk="1" hangingPunct="1">
              <a:buFont typeface="Wingdings 2" panose="05020102010507070707" pitchFamily="18" charset="2"/>
              <a:buNone/>
            </a:pPr>
            <a:r>
              <a:rPr lang="ru-RU" altLang="ru-RU" smtClean="0">
                <a:cs typeface="Times New Roman" panose="02020603050405020304" pitchFamily="18" charset="0"/>
              </a:rPr>
              <a:t>4. </a:t>
            </a:r>
            <a:r>
              <a:rPr lang="ru-RU" altLang="ru-RU" b="1" smtClean="0">
                <a:cs typeface="Times New Roman" panose="02020603050405020304" pitchFamily="18" charset="0"/>
              </a:rPr>
              <a:t>Многократно повторять </a:t>
            </a:r>
            <a:r>
              <a:rPr lang="ru-RU" altLang="ru-RU" smtClean="0">
                <a:cs typeface="Times New Roman" panose="02020603050405020304" pitchFamily="18" charset="0"/>
              </a:rPr>
              <a:t>в различных формах пройденный материал.</a:t>
            </a:r>
            <a:endParaRPr lang="en-US" altLang="ru-RU" smtClean="0">
              <a:cs typeface="Times New Roman" panose="02020603050405020304" pitchFamily="18" charset="0"/>
            </a:endParaRPr>
          </a:p>
          <a:p>
            <a:pPr marL="365125" indent="-282575" algn="just" eaLnBrk="1" hangingPunct="1">
              <a:buFont typeface="Wingdings 2" panose="05020102010507070707" pitchFamily="18" charset="2"/>
              <a:buNone/>
            </a:pPr>
            <a:endParaRPr lang="en-US" altLang="ru-RU" smtClean="0">
              <a:cs typeface="Times New Roman" panose="02020603050405020304" pitchFamily="18" charset="0"/>
            </a:endParaRPr>
          </a:p>
          <a:p>
            <a:pPr marL="365125" indent="-282575" algn="just" eaLnBrk="1" hangingPunct="1">
              <a:buFont typeface="Wingdings 2" panose="05020102010507070707" pitchFamily="18" charset="2"/>
              <a:buNone/>
            </a:pPr>
            <a:r>
              <a:rPr lang="ru-RU" altLang="ru-RU" smtClean="0">
                <a:cs typeface="Times New Roman" panose="02020603050405020304" pitchFamily="18" charset="0"/>
              </a:rPr>
              <a:t>5. </a:t>
            </a:r>
            <a:r>
              <a:rPr lang="ru-RU" altLang="ru-RU" b="1" smtClean="0">
                <a:cs typeface="Times New Roman" panose="02020603050405020304" pitchFamily="18" charset="0"/>
              </a:rPr>
              <a:t>Использовать примеры из практики </a:t>
            </a:r>
            <a:r>
              <a:rPr lang="ru-RU" altLang="ru-RU" smtClean="0">
                <a:cs typeface="Times New Roman" panose="02020603050405020304" pitchFamily="18" charset="0"/>
              </a:rPr>
              <a:t>и </a:t>
            </a:r>
            <a:r>
              <a:rPr lang="ru-RU" altLang="ru-RU" b="1" smtClean="0">
                <a:cs typeface="Times New Roman" panose="02020603050405020304" pitchFamily="18" charset="0"/>
              </a:rPr>
              <a:t>наглядные пособия.</a:t>
            </a:r>
            <a:endParaRPr lang="ru-RU" altLang="ru-RU" smtClean="0"/>
          </a:p>
          <a:p>
            <a:pPr marL="365125" indent="-282575" algn="just" eaLnBrk="1" hangingPunct="1">
              <a:buFont typeface="Wingdings 2" panose="05020102010507070707" pitchFamily="18" charset="2"/>
              <a:buNone/>
            </a:pPr>
            <a:endParaRPr lang="ru-RU" altLang="ru-RU" smtClean="0">
              <a:cs typeface="Times New Roman" panose="02020603050405020304" pitchFamily="18" charset="0"/>
            </a:endParaRPr>
          </a:p>
          <a:p>
            <a:pPr marL="365125" indent="-282575" algn="just" eaLnBrk="1" hangingPunct="1">
              <a:buFont typeface="Wingdings 2" panose="05020102010507070707" pitchFamily="18" charset="2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4294967295"/>
          </p:nvPr>
        </p:nvSpPr>
        <p:spPr>
          <a:xfrm>
            <a:off x="323850" y="979488"/>
            <a:ext cx="8569325" cy="58324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dirty="0" smtClean="0">
                <a:cs typeface="Times New Roman" panose="02020603050405020304" pitchFamily="18" charset="0"/>
              </a:rPr>
              <a:t>6. </a:t>
            </a:r>
            <a:r>
              <a:rPr lang="ru-RU" altLang="ru-RU" b="1" dirty="0" smtClean="0">
                <a:cs typeface="Times New Roman" panose="02020603050405020304" pitchFamily="18" charset="0"/>
              </a:rPr>
              <a:t>Исключать  демонстрацию снимков ДТП</a:t>
            </a:r>
            <a:r>
              <a:rPr lang="ru-RU" altLang="ru-RU" dirty="0" smtClean="0">
                <a:cs typeface="Times New Roman" panose="02020603050405020304" pitchFamily="18" charset="0"/>
              </a:rPr>
              <a:t> с пострадавшими людьми.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dirty="0" smtClean="0"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dirty="0" smtClean="0">
                <a:cs typeface="Times New Roman" panose="02020603050405020304" pitchFamily="18" charset="0"/>
              </a:rPr>
              <a:t>7. </a:t>
            </a:r>
            <a:r>
              <a:rPr lang="ru-RU" altLang="ru-RU" b="1" dirty="0" smtClean="0">
                <a:cs typeface="Times New Roman" panose="02020603050405020304" pitchFamily="18" charset="0"/>
              </a:rPr>
              <a:t>Гибко реагировать </a:t>
            </a:r>
            <a:r>
              <a:rPr lang="ru-RU" altLang="ru-RU" dirty="0" smtClean="0">
                <a:cs typeface="Times New Roman" panose="02020603050405020304" pitchFamily="18" charset="0"/>
              </a:rPr>
              <a:t>на высказывания учащихся.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altLang="ru-RU" dirty="0" smtClean="0"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 2" panose="05020102010507070707" pitchFamily="18" charset="2"/>
              <a:buAutoNum type="arabicPeriod" startAt="8"/>
              <a:defRPr/>
            </a:pPr>
            <a:r>
              <a:rPr lang="ru-RU" altLang="ru-RU" b="1" dirty="0" smtClean="0">
                <a:cs typeface="Times New Roman" panose="02020603050405020304" pitchFamily="18" charset="0"/>
              </a:rPr>
              <a:t>Анализировать причины ошибок </a:t>
            </a:r>
            <a:r>
              <a:rPr lang="ru-RU" altLang="ru-RU" dirty="0" smtClean="0">
                <a:cs typeface="Times New Roman" panose="02020603050405020304" pitchFamily="18" charset="0"/>
              </a:rPr>
              <a:t>и организовывать </a:t>
            </a:r>
            <a:r>
              <a:rPr lang="ru-RU" altLang="ru-RU" b="1" dirty="0" smtClean="0">
                <a:cs typeface="Times New Roman" panose="02020603050405020304" pitchFamily="18" charset="0"/>
              </a:rPr>
              <a:t>индивидуальную работу</a:t>
            </a:r>
            <a:r>
              <a:rPr lang="ru-RU" altLang="ru-RU" dirty="0" smtClean="0">
                <a:cs typeface="Times New Roman" panose="02020603050405020304" pitchFamily="18" charset="0"/>
              </a:rPr>
              <a:t> по устранению выявленных пробелов в знаниях учащихся.</a:t>
            </a:r>
            <a:endParaRPr lang="en-US" altLang="ru-RU" dirty="0" smtClean="0"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cs typeface="Times New Roman" panose="02020603050405020304" pitchFamily="18" charset="0"/>
              </a:rPr>
              <a:t>9. Использовать </a:t>
            </a:r>
            <a:r>
              <a:rPr lang="ru-RU" altLang="ru-RU" b="1" dirty="0" smtClean="0">
                <a:cs typeface="Times New Roman" panose="02020603050405020304" pitchFamily="18" charset="0"/>
              </a:rPr>
              <a:t>интерактивные методы обучения.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 smtClean="0"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dirty="0" smtClean="0">
                <a:cs typeface="Times New Roman" panose="02020603050405020304" pitchFamily="18" charset="0"/>
              </a:rPr>
              <a:t>10. </a:t>
            </a:r>
            <a:r>
              <a:rPr lang="ru-RU" altLang="ru-RU" b="1" dirty="0" smtClean="0">
                <a:cs typeface="Times New Roman" panose="02020603050405020304" pitchFamily="18" charset="0"/>
              </a:rPr>
              <a:t>Осуществлять совместный анализ </a:t>
            </a:r>
            <a:r>
              <a:rPr lang="ru-RU" altLang="ru-RU" dirty="0" smtClean="0">
                <a:cs typeface="Times New Roman" panose="02020603050405020304" pitchFamily="18" charset="0"/>
              </a:rPr>
              <a:t>занятия  по схеме: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>
                <a:cs typeface="Times New Roman" panose="02020603050405020304" pitchFamily="18" charset="0"/>
              </a:rPr>
              <a:t>какие возникли </a:t>
            </a:r>
            <a:r>
              <a:rPr lang="ru-RU" altLang="ru-RU" sz="2400" b="1" dirty="0" smtClean="0">
                <a:cs typeface="Times New Roman" panose="02020603050405020304" pitchFamily="18" charset="0"/>
              </a:rPr>
              <a:t>чувства, переживания 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(интерес, радость, сочувствие, страх, тревога, удивление);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altLang="ru-RU" sz="2400" dirty="0" smtClean="0">
                <a:cs typeface="Times New Roman" panose="02020603050405020304" pitchFamily="18" charset="0"/>
              </a:rPr>
              <a:t>какой </a:t>
            </a:r>
            <a:r>
              <a:rPr lang="ru-RU" altLang="ru-RU" sz="2400" b="1" dirty="0" smtClean="0">
                <a:cs typeface="Times New Roman" panose="02020603050405020304" pitchFamily="18" charset="0"/>
              </a:rPr>
              <a:t>запомнился материал 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(содержание правила, название знака);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где применить 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полученные знания. </a:t>
            </a:r>
          </a:p>
          <a:p>
            <a:pPr marL="457200" indent="-457200" eaLnBrk="1" fontAlgn="auto" hangingPunct="1">
              <a:spcAft>
                <a:spcPts val="0"/>
              </a:spcAft>
              <a:buFont typeface="Wingdings 2" panose="05020102010507070707" pitchFamily="18" charset="2"/>
              <a:buAutoNum type="arabicPeriod" startAt="8"/>
              <a:defRPr/>
            </a:pPr>
            <a:endParaRPr lang="ru-RU" altLang="ru-RU" dirty="0" smtClean="0">
              <a:cs typeface="Times New Roman" panose="02020603050405020304" pitchFamily="18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endParaRPr lang="ru-RU" altLang="ru-RU" dirty="0" smtClean="0"/>
          </a:p>
        </p:txBody>
      </p:sp>
      <p:sp>
        <p:nvSpPr>
          <p:cNvPr id="34819" name="Заголовок 1"/>
          <p:cNvSpPr txBox="1">
            <a:spLocks/>
          </p:cNvSpPr>
          <p:nvPr/>
        </p:nvSpPr>
        <p:spPr bwMode="auto">
          <a:xfrm>
            <a:off x="214313" y="188913"/>
            <a:ext cx="89296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Организационно-методические рекомендации педагогам:</a:t>
            </a:r>
            <a:endParaRPr lang="ru-RU" altLang="ru-RU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/>
        </p:nvGraphicFramePr>
        <p:xfrm>
          <a:off x="179512" y="332656"/>
          <a:ext cx="8568952" cy="6336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7" name="Picture 2" descr="События Земляки Page 4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9840" y="3028858"/>
            <a:ext cx="2808312" cy="20199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8" descr="Количество дтп с детьми в россии устрашает - на бэби.ру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824" y="3068960"/>
            <a:ext cx="2863298" cy="1939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0" descr="Попавший в ДТП автобус с детьми следовал в Пятигорск без сопровождения ГИБДД Великая Эпох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368" y="332656"/>
            <a:ext cx="2736304" cy="2395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576262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Рекомендации по использованию учебно-методической литературы: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388" y="836613"/>
            <a:ext cx="8785225" cy="5761037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+mj-lt"/>
                <a:cs typeface="Times New Roman" pitchFamily="18" charset="0"/>
              </a:rPr>
              <a:t>1. Подготовку к занятию следует </a:t>
            </a:r>
            <a:r>
              <a:rPr lang="ru-RU" b="1" dirty="0" smtClean="0">
                <a:latin typeface="+mj-lt"/>
                <a:cs typeface="Times New Roman" pitchFamily="18" charset="0"/>
              </a:rPr>
              <a:t>начинать со сверки материала с текстом действующих Правил дорожного движения</a:t>
            </a:r>
            <a:r>
              <a:rPr lang="ru-RU" dirty="0" smtClean="0">
                <a:latin typeface="+mj-lt"/>
                <a:cs typeface="Times New Roman" pitchFamily="18" charset="0"/>
              </a:rPr>
              <a:t>.</a:t>
            </a:r>
          </a:p>
          <a:p>
            <a:pPr marL="0" indent="0"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+mj-lt"/>
                <a:cs typeface="Times New Roman" pitchFamily="18" charset="0"/>
              </a:rPr>
              <a:t>2. Перед использованием учебного и методического материала в образовательном процессе надо </a:t>
            </a:r>
            <a:r>
              <a:rPr lang="ru-RU" b="1" dirty="0" smtClean="0">
                <a:latin typeface="+mj-lt"/>
                <a:cs typeface="Times New Roman" pitchFamily="18" charset="0"/>
              </a:rPr>
              <a:t>получить отзыв</a:t>
            </a:r>
            <a:r>
              <a:rPr lang="ru-RU" b="1" i="1" dirty="0" smtClean="0">
                <a:latin typeface="+mj-lt"/>
                <a:cs typeface="Times New Roman" pitchFamily="18" charset="0"/>
              </a:rPr>
              <a:t> </a:t>
            </a:r>
            <a:r>
              <a:rPr lang="ru-RU" b="1" dirty="0" smtClean="0">
                <a:latin typeface="+mj-lt"/>
                <a:cs typeface="Times New Roman" pitchFamily="18" charset="0"/>
              </a:rPr>
              <a:t>опытного педагога или сотрудника ГИБДД</a:t>
            </a:r>
            <a:r>
              <a:rPr lang="ru-RU" dirty="0" smtClean="0">
                <a:latin typeface="+mj-lt"/>
                <a:cs typeface="Times New Roman" pitchFamily="18" charset="0"/>
              </a:rPr>
              <a:t> о его качестве.</a:t>
            </a:r>
          </a:p>
          <a:p>
            <a:pPr marL="0" indent="0"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latin typeface="+mj-lt"/>
                <a:cs typeface="Times New Roman" pitchFamily="18" charset="0"/>
              </a:rPr>
              <a:t>3</a:t>
            </a:r>
            <a:r>
              <a:rPr lang="ru-RU" b="1" dirty="0">
                <a:latin typeface="+mj-lt"/>
                <a:cs typeface="Times New Roman" pitchFamily="18" charset="0"/>
              </a:rPr>
              <a:t>. Критически относиться и обращать </a:t>
            </a:r>
            <a:r>
              <a:rPr lang="ru-RU" b="1" dirty="0" smtClean="0">
                <a:latin typeface="+mj-lt"/>
                <a:cs typeface="Times New Roman" pitchFamily="18" charset="0"/>
              </a:rPr>
              <a:t>внимание </a:t>
            </a:r>
            <a:r>
              <a:rPr lang="ru-RU" dirty="0">
                <a:latin typeface="+mj-lt"/>
                <a:cs typeface="Times New Roman" pitchFamily="18" charset="0"/>
              </a:rPr>
              <a:t>на:</a:t>
            </a:r>
          </a:p>
          <a:p>
            <a:pPr marL="0" indent="354013" algn="just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+mj-lt"/>
                <a:cs typeface="Times New Roman" pitchFamily="18" charset="0"/>
              </a:rPr>
              <a:t>обложки, иллюстрации учебных  пособий;</a:t>
            </a:r>
          </a:p>
          <a:p>
            <a:pPr marL="0" indent="354013" algn="just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+mj-lt"/>
                <a:cs typeface="Times New Roman" pitchFamily="18" charset="0"/>
              </a:rPr>
              <a:t>содержание методического материала;</a:t>
            </a:r>
          </a:p>
          <a:p>
            <a:pPr marL="0" indent="354013" algn="just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+mj-lt"/>
                <a:cs typeface="Times New Roman" pitchFamily="18" charset="0"/>
              </a:rPr>
              <a:t>сопутствующие атрибуты, используемые в играх, конкурсах;</a:t>
            </a:r>
          </a:p>
          <a:p>
            <a:pPr marL="0" indent="354013" algn="just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+mj-lt"/>
                <a:cs typeface="Times New Roman" pitchFamily="18" charset="0"/>
              </a:rPr>
              <a:t>на дидактические цели и задачи при выборе настольных игр;</a:t>
            </a:r>
          </a:p>
          <a:p>
            <a:pPr marL="0" indent="354013" algn="just" eaLnBrk="1" fontAlgn="auto" hangingPunct="1">
              <a:lnSpc>
                <a:spcPct val="10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latin typeface="+mj-lt"/>
                <a:cs typeface="Times New Roman" pitchFamily="18" charset="0"/>
              </a:rPr>
              <a:t>плакаты по Правилам дорожного </a:t>
            </a:r>
            <a:r>
              <a:rPr lang="ru-RU" dirty="0" smtClean="0">
                <a:latin typeface="+mj-lt"/>
                <a:cs typeface="Times New Roman" pitchFamily="18" charset="0"/>
              </a:rPr>
              <a:t>движения.</a:t>
            </a:r>
          </a:p>
          <a:p>
            <a:pPr marL="0" indent="0" algn="just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b="1" dirty="0" smtClean="0">
                <a:latin typeface="+mj-lt"/>
                <a:cs typeface="Times New Roman" panose="02020603050405020304" pitchFamily="18" charset="0"/>
              </a:rPr>
              <a:t>4</a:t>
            </a:r>
            <a:r>
              <a:rPr lang="ru-RU" altLang="ru-RU" b="1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latin typeface="+mj-lt"/>
                <a:cs typeface="Times New Roman" panose="02020603050405020304" pitchFamily="18" charset="0"/>
              </a:rPr>
              <a:t>Адаптировать содержание 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материала по ПДД к возрасту детей, </a:t>
            </a:r>
            <a:r>
              <a:rPr lang="ru-RU" altLang="ru-RU" b="1" dirty="0">
                <a:latin typeface="+mj-lt"/>
                <a:cs typeface="Times New Roman" panose="02020603050405020304" pitchFamily="18" charset="0"/>
              </a:rPr>
              <a:t>не перегружать</a:t>
            </a:r>
            <a:r>
              <a:rPr lang="ru-RU" altLang="ru-RU" dirty="0">
                <a:latin typeface="+mj-lt"/>
                <a:cs typeface="Times New Roman" panose="02020603050405020304" pitchFamily="18" charset="0"/>
              </a:rPr>
              <a:t> занятие техническими понятиями (</a:t>
            </a:r>
            <a:r>
              <a:rPr lang="ru-RU" altLang="ru-RU" dirty="0">
                <a:cs typeface="Times New Roman" panose="02020603050405020304" pitchFamily="18" charset="0"/>
              </a:rPr>
              <a:t>для дошкольника два-три понятия, младшего школьника – четыре-пять, подростков – шесть-семь</a:t>
            </a:r>
            <a:r>
              <a:rPr lang="ru-RU" altLang="ru-RU" dirty="0" smtClean="0"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188913"/>
            <a:ext cx="8928100" cy="8286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2">
                    <a:satMod val="130000"/>
                  </a:schemeClr>
                </a:solidFill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>
                    <a:satMod val="130000"/>
                  </a:schemeClr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Требования  к организации обучения подростков безопасному поведению на дорогах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3555" name="Содержимое 2"/>
          <p:cNvSpPr>
            <a:spLocks noGrp="1"/>
          </p:cNvSpPr>
          <p:nvPr>
            <p:ph idx="4294967295"/>
          </p:nvPr>
        </p:nvSpPr>
        <p:spPr>
          <a:xfrm>
            <a:off x="179388" y="1125538"/>
            <a:ext cx="8785225" cy="5948362"/>
          </a:xfrm>
          <a:extLst/>
        </p:spPr>
        <p:txBody>
          <a:bodyPr rtlCol="0">
            <a:normAutofit lnSpcReduction="10000"/>
          </a:bodyPr>
          <a:lstStyle/>
          <a:p>
            <a:pPr marL="0" indent="354013" algn="just" defTabSz="989013" eaLnBrk="1" hangingPunct="1">
              <a:lnSpc>
                <a:spcPct val="100000"/>
              </a:lnSpc>
              <a:buFont typeface="Wingdings 2" panose="05020102010507070707" pitchFamily="18" charset="2"/>
              <a:buChar char=""/>
              <a:defRPr/>
            </a:pPr>
            <a:r>
              <a:rPr lang="ru-RU" altLang="ru-RU" sz="2200" dirty="0" smtClean="0">
                <a:cs typeface="Times New Roman" panose="02020603050405020304" pitchFamily="18" charset="0"/>
              </a:rPr>
              <a:t>В обучении </a:t>
            </a:r>
            <a:r>
              <a:rPr lang="ru-RU" altLang="ru-RU" sz="2200" b="1" dirty="0" smtClean="0">
                <a:cs typeface="Times New Roman" panose="02020603050405020304" pitchFamily="18" charset="0"/>
              </a:rPr>
              <a:t>учитывать психологические особенности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возраста</a:t>
            </a:r>
          </a:p>
          <a:p>
            <a:pPr marL="0" indent="354013" algn="just" defTabSz="989013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200" dirty="0" smtClean="0">
              <a:cs typeface="Times New Roman" panose="02020603050405020304" pitchFamily="18" charset="0"/>
            </a:endParaRPr>
          </a:p>
          <a:p>
            <a:pPr marL="0" indent="354013" algn="just" defTabSz="989013" eaLnBrk="1" hangingPunct="1">
              <a:lnSpc>
                <a:spcPct val="100000"/>
              </a:lnSpc>
              <a:buFont typeface="Wingdings 2" panose="05020102010507070707" pitchFamily="18" charset="2"/>
              <a:buChar char=""/>
              <a:defRPr/>
            </a:pPr>
            <a:r>
              <a:rPr lang="ru-RU" altLang="ru-RU" sz="2200" b="1" dirty="0" smtClean="0">
                <a:cs typeface="Times New Roman" panose="02020603050405020304" pitchFamily="18" charset="0"/>
              </a:rPr>
              <a:t>Опираться на активную жизненную и личностную позицию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подростка, не осуществлять </a:t>
            </a:r>
            <a:r>
              <a:rPr lang="ru-RU" altLang="ru-RU" sz="2200" b="1" dirty="0" smtClean="0">
                <a:cs typeface="Times New Roman" panose="02020603050405020304" pitchFamily="18" charset="0"/>
              </a:rPr>
              <a:t>профилактику  возникновения поведенческих рисков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через демонстрацию негативных последствий рискованного поведения.</a:t>
            </a:r>
          </a:p>
          <a:p>
            <a:pPr marL="0" indent="354013" algn="just" defTabSz="989013" eaLnBrk="1" hangingPunct="1">
              <a:lnSpc>
                <a:spcPct val="100000"/>
              </a:lnSpc>
              <a:buFont typeface="Wingdings 2" panose="05020102010507070707" pitchFamily="18" charset="2"/>
              <a:buChar char=""/>
              <a:defRPr/>
            </a:pPr>
            <a:endParaRPr lang="ru-RU" altLang="ru-RU" sz="2200" dirty="0" smtClean="0">
              <a:cs typeface="Times New Roman" panose="02020603050405020304" pitchFamily="18" charset="0"/>
            </a:endParaRPr>
          </a:p>
          <a:p>
            <a:pPr marL="0" indent="354013" algn="just" defTabSz="989013" eaLnBrk="1" hangingPunct="1">
              <a:lnSpc>
                <a:spcPct val="100000"/>
              </a:lnSpc>
              <a:buFont typeface="Wingdings 2" panose="05020102010507070707" pitchFamily="18" charset="2"/>
              <a:buChar char=""/>
              <a:defRPr/>
            </a:pPr>
            <a:r>
              <a:rPr lang="ru-RU" altLang="ru-RU" sz="2200" dirty="0" smtClean="0">
                <a:cs typeface="Times New Roman" panose="02020603050405020304" pitchFamily="18" charset="0"/>
              </a:rPr>
              <a:t>Включать детей в </a:t>
            </a:r>
            <a:r>
              <a:rPr lang="ru-RU" altLang="ru-RU" sz="2200" b="1" dirty="0" smtClean="0">
                <a:cs typeface="Times New Roman" panose="02020603050405020304" pitchFamily="18" charset="0"/>
              </a:rPr>
              <a:t>общественно значимые виды деятельности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: общественную, культурную, спортивную и др. с целью  вызывать стремление к самоутверждению в них.</a:t>
            </a:r>
          </a:p>
          <a:p>
            <a:pPr marL="0" indent="354013" algn="just" defTabSz="989013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200" dirty="0" smtClean="0">
              <a:cs typeface="Times New Roman" panose="02020603050405020304" pitchFamily="18" charset="0"/>
            </a:endParaRPr>
          </a:p>
          <a:p>
            <a:pPr marL="0" indent="354013" algn="just" defTabSz="989013" eaLnBrk="1" hangingPunct="1">
              <a:lnSpc>
                <a:spcPct val="100000"/>
              </a:lnSpc>
              <a:buFont typeface="Wingdings 2" panose="05020102010507070707" pitchFamily="18" charset="2"/>
              <a:buChar char=""/>
              <a:defRPr/>
            </a:pPr>
            <a:r>
              <a:rPr lang="ru-RU" altLang="ru-RU" sz="2200" dirty="0" smtClean="0">
                <a:cs typeface="Times New Roman" panose="02020603050405020304" pitchFamily="18" charset="0"/>
              </a:rPr>
              <a:t>В работе с подростками </a:t>
            </a:r>
            <a:r>
              <a:rPr lang="ru-RU" altLang="ru-RU" sz="2200" b="1" dirty="0" smtClean="0">
                <a:cs typeface="Times New Roman" panose="02020603050405020304" pitchFamily="18" charset="0"/>
              </a:rPr>
              <a:t>использовать интерактивные методы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обучения, основанные на </a:t>
            </a:r>
            <a:r>
              <a:rPr lang="ru-RU" altLang="ru-RU" sz="2200" b="1" dirty="0" err="1" smtClean="0">
                <a:cs typeface="Times New Roman" panose="02020603050405020304" pitchFamily="18" charset="0"/>
              </a:rPr>
              <a:t>партнерской</a:t>
            </a:r>
            <a:r>
              <a:rPr lang="ru-RU" altLang="ru-RU" sz="2200" b="1" dirty="0" smtClean="0">
                <a:cs typeface="Times New Roman" panose="02020603050405020304" pitchFamily="18" charset="0"/>
              </a:rPr>
              <a:t> позиции </a:t>
            </a:r>
            <a:r>
              <a:rPr lang="ru-RU" altLang="ru-RU" sz="2200" dirty="0" smtClean="0">
                <a:cs typeface="Times New Roman" panose="02020603050405020304" pitchFamily="18" charset="0"/>
              </a:rPr>
              <a:t>и установлении причинно-следственных связей в действиях участников дорожного движения и их последствиях на дороге. </a:t>
            </a:r>
            <a:endParaRPr lang="ru-RU" alt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50825" y="1268413"/>
            <a:ext cx="8713788" cy="5400675"/>
          </a:xfrm>
          <a:extLst/>
        </p:spPr>
        <p:txBody>
          <a:bodyPr rtlCol="0">
            <a:normAutofit lnSpcReduction="10000"/>
          </a:bodyPr>
          <a:lstStyle/>
          <a:p>
            <a:pPr marL="0" lvl="1" indent="269875" algn="just" eaLnBrk="1" hangingPunct="1">
              <a:lnSpc>
                <a:spcPct val="100000"/>
              </a:lnSpc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развивающему 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– формирование практических умений и навыков безопасного поведения, представлений о том, что дорога </a:t>
            </a:r>
            <a:r>
              <a:rPr lang="ru-RU" altLang="ru-RU" sz="2400" dirty="0" err="1" smtClean="0">
                <a:cs typeface="Times New Roman" panose="02020603050405020304" pitchFamily="18" charset="0"/>
              </a:rPr>
              <a:t>несет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 потенциальную опасность и </a:t>
            </a:r>
            <a:r>
              <a:rPr lang="ru-RU" altLang="ru-RU" sz="2400" dirty="0" err="1" smtClean="0">
                <a:cs typeface="Times New Roman" panose="02020603050405020304" pitchFamily="18" charset="0"/>
              </a:rPr>
              <a:t>ребенок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 должен быть бдительным и сосредоточенным;</a:t>
            </a:r>
          </a:p>
          <a:p>
            <a:pPr marL="0" lvl="1" indent="269875" algn="just" eaLnBrk="1" hangingPunct="1">
              <a:lnSpc>
                <a:spcPct val="100000"/>
              </a:lnSpc>
              <a:defRPr/>
            </a:pPr>
            <a:endParaRPr lang="ru-RU" altLang="ru-RU" sz="2800" dirty="0" smtClean="0">
              <a:cs typeface="Times New Roman" panose="02020603050405020304" pitchFamily="18" charset="0"/>
            </a:endParaRPr>
          </a:p>
          <a:p>
            <a:pPr marL="0" lvl="1" indent="269875" algn="just" eaLnBrk="1" hangingPunct="1">
              <a:lnSpc>
                <a:spcPct val="100000"/>
              </a:lnSpc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воспитывающему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 – становление школьников как субъектов дорожного движения, формирование мотивации ответственного и сознательного поведения на дорогах;   </a:t>
            </a:r>
          </a:p>
          <a:p>
            <a:pPr marL="0" lvl="1" indent="269875" algn="just" eaLnBrk="1" hangingPunct="1">
              <a:lnSpc>
                <a:spcPct val="100000"/>
              </a:lnSpc>
              <a:defRPr/>
            </a:pPr>
            <a:endParaRPr lang="ru-RU" altLang="ru-RU" sz="2800" dirty="0" smtClean="0">
              <a:cs typeface="Times New Roman" panose="02020603050405020304" pitchFamily="18" charset="0"/>
            </a:endParaRPr>
          </a:p>
          <a:p>
            <a:pPr marL="0" lvl="1" indent="269875" algn="just" eaLnBrk="1" hangingPunct="1">
              <a:lnSpc>
                <a:spcPct val="100000"/>
              </a:lnSpc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методическому 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– методическое обеспечение деятельности;</a:t>
            </a:r>
          </a:p>
          <a:p>
            <a:pPr marL="0" lvl="1" indent="269875" algn="just" eaLnBrk="1" hangingPunct="1">
              <a:lnSpc>
                <a:spcPct val="100000"/>
              </a:lnSpc>
              <a:defRPr/>
            </a:pPr>
            <a:endParaRPr lang="ru-RU" altLang="ru-RU" sz="2800" dirty="0" smtClean="0">
              <a:cs typeface="Times New Roman" panose="02020603050405020304" pitchFamily="18" charset="0"/>
            </a:endParaRPr>
          </a:p>
          <a:p>
            <a:pPr marL="0" lvl="1" indent="269875" algn="just" eaLnBrk="1" hangingPunct="1">
              <a:lnSpc>
                <a:spcPct val="100000"/>
              </a:lnSpc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контрольно-оценочному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 – оценка эффективности обучения Правилам дорожного движения.</a:t>
            </a:r>
            <a:endParaRPr lang="ru-RU" altLang="ru-RU" dirty="0" smtClean="0">
              <a:cs typeface="Times New Roman" panose="02020603050405020304" pitchFamily="18" charset="0"/>
            </a:endParaRPr>
          </a:p>
        </p:txBody>
      </p:sp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0" y="82550"/>
            <a:ext cx="896461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25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педагогической системы обучения несовершеннолетних Правилам дорожного движения целесообразно осуществлять по следующим направлениям:</a:t>
            </a:r>
            <a:endParaRPr lang="ru-RU" altLang="ru-RU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57364"/>
            <a:ext cx="7886700" cy="1643074"/>
          </a:xfrm>
        </p:spPr>
        <p:txBody>
          <a:bodyPr/>
          <a:lstStyle/>
          <a:p>
            <a:pPr algn="ctr"/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73" descr="http://www.lingerie-magazin.ru/data/Image/znak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5368925"/>
            <a:ext cx="12255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68313" y="271463"/>
            <a:ext cx="82296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  <a:latin typeface="Arial" panose="020B0604020202020204" pitchFamily="34" charset="0"/>
              </a:rPr>
              <a:t>Конституция Российской Федерации</a:t>
            </a:r>
            <a:endParaRPr lang="ru-RU" altLang="ru-RU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148" name="Объект 2"/>
          <p:cNvSpPr>
            <a:spLocks noGrp="1"/>
          </p:cNvSpPr>
          <p:nvPr>
            <p:ph idx="4294967295"/>
          </p:nvPr>
        </p:nvSpPr>
        <p:spPr>
          <a:xfrm>
            <a:off x="3862388" y="3875088"/>
            <a:ext cx="5281612" cy="2852737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ru-RU" altLang="ru-RU" sz="2800" i="1" smtClean="0">
                <a:cs typeface="Times New Roman" panose="02020603050405020304" pitchFamily="18" charset="0"/>
              </a:rPr>
              <a:t>задача государства</a:t>
            </a:r>
            <a:r>
              <a:rPr lang="ru-RU" altLang="ru-RU" sz="2800" smtClean="0">
                <a:cs typeface="Times New Roman" panose="02020603050405020304" pitchFamily="18" charset="0"/>
              </a:rPr>
              <a:t>: разработка законодательных мер, имеющих целью обеспечение безопасности каждого ребёнка</a:t>
            </a:r>
            <a:endParaRPr lang="ru-RU" altLang="ru-RU" sz="2800" smtClean="0"/>
          </a:p>
        </p:txBody>
      </p:sp>
      <p:sp>
        <p:nvSpPr>
          <p:cNvPr id="7172" name="Прямоугольник 4"/>
          <p:cNvSpPr>
            <a:spLocks noChangeArrowheads="1"/>
          </p:cNvSpPr>
          <p:nvPr/>
        </p:nvSpPr>
        <p:spPr bwMode="auto">
          <a:xfrm>
            <a:off x="250825" y="658813"/>
            <a:ext cx="54006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 dirty="0" smtClean="0">
                <a:latin typeface="+mn-lt"/>
                <a:cs typeface="Times New Roman" panose="02020603050405020304" pitchFamily="18" charset="0"/>
              </a:rPr>
              <a:t>Государство должно в приоритетном порядке гарантировать детям защиту достоинства личности, права на жизнь, права на свободу и личную неприкосновенность </a:t>
            </a:r>
          </a:p>
        </p:txBody>
      </p:sp>
      <p:pic>
        <p:nvPicPr>
          <p:cNvPr id="7173" name="Picture 269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1949" r="6843"/>
          <a:stretch/>
        </p:blipFill>
        <p:spPr bwMode="auto">
          <a:xfrm>
            <a:off x="5553229" y="733209"/>
            <a:ext cx="3312368" cy="3033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71" descr="http://nvinder.ru/sites/default/files/gazeta/2015/08/foto_s_sayta_ds182.ucoz_.ru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903217"/>
            <a:ext cx="3774565" cy="2515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Объект 2"/>
          <p:cNvSpPr txBox="1">
            <a:spLocks/>
          </p:cNvSpPr>
          <p:nvPr/>
        </p:nvSpPr>
        <p:spPr bwMode="auto">
          <a:xfrm>
            <a:off x="7019925" y="5675313"/>
            <a:ext cx="1827213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4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6888" y="206375"/>
            <a:ext cx="8229600" cy="792163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>
                <a:solidFill>
                  <a:srgbClr val="FF0000"/>
                </a:solidFill>
              </a:rPr>
              <a:t>Федеральный закон от 09.02.2007 № 16-ФЗ </a:t>
            </a:r>
            <a:br>
              <a:rPr lang="ru-RU" altLang="ru-RU" sz="2400" b="1" smtClean="0">
                <a:solidFill>
                  <a:srgbClr val="FF0000"/>
                </a:solidFill>
              </a:rPr>
            </a:br>
            <a:r>
              <a:rPr lang="ru-RU" altLang="ru-RU" sz="2400" b="1" smtClean="0">
                <a:solidFill>
                  <a:srgbClr val="FF0000"/>
                </a:solidFill>
              </a:rPr>
              <a:t>«О транспортной безопасности»</a:t>
            </a:r>
            <a:endParaRPr lang="ru-RU" altLang="ru-RU" sz="2400" smtClean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030288"/>
            <a:ext cx="5543550" cy="2286000"/>
          </a:xfrm>
        </p:spPr>
        <p:txBody>
          <a:bodyPr/>
          <a:lstStyle/>
          <a:p>
            <a:pPr marL="182563" indent="-1588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b="1" smtClean="0">
                <a:cs typeface="Times New Roman" panose="02020603050405020304" pitchFamily="18" charset="0"/>
              </a:rPr>
              <a:t>Транспортная безопасность </a:t>
            </a:r>
            <a:r>
              <a:rPr lang="ru-RU" altLang="ru-RU" sz="2400" smtClean="0">
                <a:cs typeface="Times New Roman" panose="02020603050405020304" pitchFamily="18" charset="0"/>
              </a:rPr>
              <a:t>- состояние защищённости объектов транспортной инфраструктуры и транспортных средств</a:t>
            </a:r>
          </a:p>
          <a:p>
            <a:pPr marL="182563" indent="-1588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400" smtClean="0">
                <a:cs typeface="Times New Roman" panose="02020603050405020304" pitchFamily="18" charset="0"/>
              </a:rPr>
              <a:t>от актов незаконного вмешательства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371975" y="3500438"/>
            <a:ext cx="4514850" cy="33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5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800" b="1" kern="0" dirty="0" smtClean="0">
                <a:cs typeface="Times New Roman" panose="02020603050405020304" pitchFamily="18" charset="0"/>
              </a:rPr>
              <a:t>Задача обеспечения транспортной безопасности</a:t>
            </a:r>
            <a:r>
              <a:rPr lang="ru-RU" altLang="ru-RU" sz="2800" kern="0" dirty="0" smtClean="0">
                <a:cs typeface="Times New Roman" panose="02020603050405020304" pitchFamily="18" charset="0"/>
              </a:rPr>
              <a:t>: </a:t>
            </a:r>
            <a:r>
              <a:rPr lang="ru-RU" altLang="ru-RU" sz="2800" u="sng" kern="0" dirty="0" smtClean="0">
                <a:cs typeface="Times New Roman" panose="02020603050405020304" pitchFamily="18" charset="0"/>
              </a:rPr>
              <a:t>предотвращение аварийных ситуаций на дорогах, в том числе путем реализации профилактических мер</a:t>
            </a:r>
          </a:p>
        </p:txBody>
      </p:sp>
      <p:pic>
        <p:nvPicPr>
          <p:cNvPr id="8197" name="Picture 5" descr="http://www.sai.gov.ua/uploads/filemanager/image/mikola_v_uda_prof_laktika_06_07_12_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194946" cy="3145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http://preview.photoxpress.ru/preview/photoxpress_ru/news_info/32180179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5230" y="1011132"/>
            <a:ext cx="3391855" cy="22553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663" y="188913"/>
            <a:ext cx="9037637" cy="792162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>
                <a:solidFill>
                  <a:srgbClr val="FF0000"/>
                </a:solidFill>
              </a:rPr>
              <a:t>Федеральный закон от 10.12.1995 № 196-ФЗ (ред. от 28.12.2013 «О безопасности дорожного движения»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3050" y="1057275"/>
            <a:ext cx="5091113" cy="3354388"/>
          </a:xfrm>
        </p:spPr>
        <p:txBody>
          <a:bodyPr/>
          <a:lstStyle/>
          <a:p>
            <a:pPr marL="0" indent="447675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200" b="1" smtClean="0">
                <a:cs typeface="Times New Roman" panose="02020603050405020304" pitchFamily="18" charset="0"/>
              </a:rPr>
              <a:t>Дорожное движение </a:t>
            </a:r>
            <a:r>
              <a:rPr lang="ru-RU" altLang="ru-RU" sz="2200" smtClean="0">
                <a:cs typeface="Times New Roman" panose="02020603050405020304" pitchFamily="18" charset="0"/>
              </a:rPr>
              <a:t>– совокупность общественных отношений, возникающих в процессе перемещения людей и грузов с помощью транспортных средств или без таковых в пределах дорог, а его безопасность это такое состояние, которое отражает степень защищенности его участников от дорожно-транспортных происшествий и их последствий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9525" y="4437063"/>
            <a:ext cx="5373688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5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200" b="1" kern="0" dirty="0" smtClean="0">
                <a:cs typeface="Times New Roman" panose="02020603050405020304" pitchFamily="18" charset="0"/>
              </a:rPr>
              <a:t>Обеспечением безопасности дорожного движения</a:t>
            </a:r>
            <a:r>
              <a:rPr lang="ru-RU" altLang="ru-RU" sz="2200" kern="0" dirty="0" smtClean="0">
                <a:cs typeface="Times New Roman" panose="02020603050405020304" pitchFamily="18" charset="0"/>
              </a:rPr>
              <a:t> называется деятельность, направленная на предупреждение причин возникновения дорожно-транспортных происшествий и снижение тяжести их последствий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64163" y="1031875"/>
            <a:ext cx="3779837" cy="563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2563" indent="-15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200" b="1" kern="0" dirty="0" smtClean="0">
                <a:cs typeface="Times New Roman" panose="02020603050405020304" pitchFamily="18" charset="0"/>
              </a:rPr>
              <a:t>Принципы обеспечения безопасности дорожного движения</a:t>
            </a:r>
            <a:r>
              <a:rPr lang="ru-RU" altLang="ru-RU" sz="2200" kern="0" dirty="0" smtClean="0">
                <a:cs typeface="Times New Roman" panose="02020603050405020304" pitchFamily="18" charset="0"/>
              </a:rPr>
              <a:t>:</a:t>
            </a:r>
          </a:p>
          <a:p>
            <a:pPr marL="0" indent="180975" eaLnBrk="1" hangingPunct="1">
              <a:defRPr/>
            </a:pPr>
            <a:r>
              <a:rPr lang="ru-RU" altLang="ru-RU" sz="20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Приоритет жизни и здоровья граждан;</a:t>
            </a:r>
          </a:p>
          <a:p>
            <a:pPr marL="0" indent="180975" eaLnBrk="1" hangingPunct="1">
              <a:defRPr/>
            </a:pPr>
            <a:r>
              <a:rPr lang="ru-RU" altLang="ru-RU" sz="20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Приоритет ответственности государства за обеспечение безопасности дорожного движения над ответственностью граждан;</a:t>
            </a:r>
          </a:p>
          <a:p>
            <a:pPr marL="0" indent="180975" eaLnBrk="1" hangingPunct="1">
              <a:defRPr/>
            </a:pPr>
            <a:r>
              <a:rPr lang="ru-RU" altLang="ru-RU" sz="2000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Соблюдение интересов граждан, общества и государства;</a:t>
            </a:r>
          </a:p>
          <a:p>
            <a:pPr marL="0" indent="180975" eaLnBrk="1" hangingPunct="1">
              <a:defRPr/>
            </a:pPr>
            <a:r>
              <a:rPr lang="ru-RU" altLang="ru-RU" sz="2000" u="sng" kern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Программно-целевой подход к деятельности по обеспечению безопасности дорожного движения</a:t>
            </a:r>
          </a:p>
          <a:p>
            <a:pPr marL="182563" indent="-158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200" kern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00" y="115888"/>
            <a:ext cx="9036050" cy="792162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>
                <a:solidFill>
                  <a:srgbClr val="FF0000"/>
                </a:solidFill>
              </a:rPr>
              <a:t>Федеральный закон от 10.12.1995 № 196-ФЗ (ред. от 28.12.2013) «О безопасности дорожного движения»</a:t>
            </a:r>
            <a:endParaRPr lang="ru-RU" altLang="ru-RU" sz="2400" smtClean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08050"/>
            <a:ext cx="8569325" cy="5949950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900" kern="0" dirty="0" smtClean="0"/>
              <a:t>Статья 6. </a:t>
            </a:r>
            <a:r>
              <a:rPr lang="ru-RU" altLang="ru-RU" sz="1900" b="1" kern="0" dirty="0" smtClean="0"/>
              <a:t>Полномочия Российской Федерации, субъектов Российской Федерации и органов местного самоуправления в области обеспечения безопасности дорожного движения</a:t>
            </a:r>
            <a:r>
              <a:rPr lang="ru-RU" altLang="ru-RU" sz="1900" kern="0" dirty="0" smtClean="0"/>
              <a:t/>
            </a:r>
            <a:br>
              <a:rPr lang="ru-RU" altLang="ru-RU" sz="1900" kern="0" dirty="0" smtClean="0"/>
            </a:br>
            <a:endParaRPr lang="ru-RU" altLang="ru-RU" sz="1900" kern="0" dirty="0" smtClean="0"/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1900" kern="0" dirty="0"/>
              <a:t>	</a:t>
            </a:r>
            <a:r>
              <a:rPr lang="ru-RU" altLang="ru-RU" sz="1600" kern="0" dirty="0" smtClean="0"/>
              <a:t>3. К полномочиям </a:t>
            </a:r>
            <a:r>
              <a:rPr lang="ru-RU" altLang="ru-RU" sz="1600" b="1" kern="0" dirty="0" smtClean="0"/>
              <a:t>органов исполнительной власти субъектов Российской Федерации </a:t>
            </a:r>
            <a:r>
              <a:rPr lang="ru-RU" altLang="ru-RU" sz="1600" kern="0" dirty="0" smtClean="0"/>
              <a:t>в области обеспечения безопасности дорожного движения относится осуществление мероприятий по обеспечению безопасности дорожного движения на автомобильных дорогах регионального или межмуниципального значения при осуществлении дорожной деятельности, включая:</a:t>
            </a:r>
          </a:p>
          <a:p>
            <a:pPr marL="0" lvl="1" indent="447675"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altLang="ru-RU" sz="1700" kern="0" dirty="0" smtClean="0">
                <a:solidFill>
                  <a:schemeClr val="accent6">
                    <a:lumMod val="50000"/>
                  </a:schemeClr>
                </a:solidFill>
              </a:rPr>
              <a:t>осуществление мероприятий по предупреждению детского дорожно-транспортного травматизма;</a:t>
            </a:r>
          </a:p>
          <a:p>
            <a:pPr marL="0" lvl="1" indent="447675"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altLang="ru-RU" sz="1700" kern="0" dirty="0" smtClean="0">
                <a:solidFill>
                  <a:schemeClr val="accent6">
                    <a:lumMod val="50000"/>
                  </a:schemeClr>
                </a:solidFill>
              </a:rPr>
              <a:t>участие в организации подготовки и переподготовки водителей транспортных средств;</a:t>
            </a:r>
          </a:p>
          <a:p>
            <a:pPr marL="0" lvl="1" indent="447675"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altLang="ru-RU" sz="1700" kern="0" dirty="0" smtClean="0">
                <a:solidFill>
                  <a:schemeClr val="accent6">
                    <a:lumMod val="50000"/>
                  </a:schemeClr>
                </a:solidFill>
              </a:rPr>
              <a:t>информирование граждан о правилах и требованиях в области обеспечения безопасности дорожного движения.</a:t>
            </a:r>
          </a:p>
          <a:p>
            <a:pPr marL="0" indent="447675"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1600" kern="0" dirty="0" smtClean="0"/>
              <a:t>4. К полномочиям </a:t>
            </a:r>
            <a:r>
              <a:rPr lang="ru-RU" altLang="ru-RU" sz="1600" b="1" kern="0" dirty="0" smtClean="0"/>
              <a:t>органов местного самоуправления поселения, муниципального района, городского округа </a:t>
            </a:r>
            <a:r>
              <a:rPr lang="ru-RU" altLang="ru-RU" sz="1600" kern="0" dirty="0" smtClean="0"/>
              <a:t>в области обеспечения безопасности дорожного движения относится осуществление мероприятий по обеспечению безопасности дорожного движения на автомобильных дорогах местного значения, в том числе на объектах улично-дорожной сети, в границах </a:t>
            </a:r>
            <a:r>
              <a:rPr lang="ru-RU" altLang="ru-RU" sz="1600" kern="0" dirty="0" err="1" smtClean="0"/>
              <a:t>населенных</a:t>
            </a:r>
            <a:r>
              <a:rPr lang="ru-RU" altLang="ru-RU" sz="1600" kern="0" dirty="0" smtClean="0"/>
              <a:t> пунктов поселения при осуществлении дорожной деятельности, включая :</a:t>
            </a:r>
          </a:p>
          <a:p>
            <a:pPr marL="0" lvl="1" indent="447675"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altLang="ru-RU" sz="1700" kern="0" dirty="0" smtClean="0">
                <a:solidFill>
                  <a:schemeClr val="accent6">
                    <a:lumMod val="50000"/>
                  </a:schemeClr>
                </a:solidFill>
              </a:rPr>
              <a:t>принятие решений о временных ограничении или прекращении движения транспортных средств на автомобильных дорогах местного значения в границах городского округа в целях обеспечения безопасности дорожного движения;</a:t>
            </a:r>
          </a:p>
          <a:p>
            <a:pPr marL="0" lvl="1" indent="447675" algn="just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ru-RU" altLang="ru-RU" sz="1700" b="1" u="sng" kern="0" dirty="0" smtClean="0">
                <a:solidFill>
                  <a:schemeClr val="accent6">
                    <a:lumMod val="50000"/>
                  </a:schemeClr>
                </a:solidFill>
              </a:rPr>
              <a:t>участие в осуществлении мероприятий по предупреждению детского дорожно-транспортного травматизма на территории городского округа.</a:t>
            </a:r>
            <a:endParaRPr lang="ru-RU" altLang="ru-RU" sz="1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700" y="115888"/>
            <a:ext cx="9036050" cy="792162"/>
          </a:xfrm>
        </p:spPr>
        <p:txBody>
          <a:bodyPr/>
          <a:lstStyle/>
          <a:p>
            <a:pPr algn="ctr"/>
            <a:r>
              <a:rPr lang="ru-RU" altLang="ru-RU" sz="2000" b="1" smtClean="0">
                <a:solidFill>
                  <a:srgbClr val="FF0000"/>
                </a:solidFill>
              </a:rPr>
              <a:t>К О Н Ц Е П Ц И Я</a:t>
            </a:r>
            <a:br>
              <a:rPr lang="ru-RU" altLang="ru-RU" sz="2000" b="1" smtClean="0">
                <a:solidFill>
                  <a:srgbClr val="FF0000"/>
                </a:solidFill>
              </a:rPr>
            </a:br>
            <a:r>
              <a:rPr lang="ru-RU" altLang="ru-RU" sz="2000" b="1" smtClean="0">
                <a:solidFill>
                  <a:srgbClr val="FF0000"/>
                </a:solidFill>
              </a:rPr>
              <a:t>федеральной целевой программы "Повышение безопасности дорожного</a:t>
            </a:r>
            <a:br>
              <a:rPr lang="ru-RU" altLang="ru-RU" sz="2000" b="1" smtClean="0">
                <a:solidFill>
                  <a:srgbClr val="FF0000"/>
                </a:solidFill>
              </a:rPr>
            </a:br>
            <a:r>
              <a:rPr lang="ru-RU" altLang="ru-RU" sz="2000" b="1" smtClean="0">
                <a:solidFill>
                  <a:srgbClr val="FF0000"/>
                </a:solidFill>
              </a:rPr>
              <a:t>движения в 2013-2020 годах"</a:t>
            </a:r>
            <a:endParaRPr lang="ru-RU" altLang="ru-RU" sz="2000" smtClean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908050"/>
            <a:ext cx="8569325" cy="5949950"/>
          </a:xfrm>
        </p:spPr>
        <p:txBody>
          <a:bodyPr rtlCol="0">
            <a:normAutofit fontScale="92500" lnSpcReduction="20000"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b="1" u="sng" dirty="0" smtClean="0"/>
              <a:t>Направление: </a:t>
            </a:r>
            <a:r>
              <a:rPr lang="ru-RU" dirty="0"/>
              <a:t> </a:t>
            </a:r>
            <a:r>
              <a:rPr lang="ru-RU" dirty="0" smtClean="0">
                <a:latin typeface="+mj-lt"/>
              </a:rPr>
              <a:t>Обеспечение </a:t>
            </a:r>
            <a:r>
              <a:rPr lang="ru-RU" dirty="0">
                <a:latin typeface="+mj-lt"/>
              </a:rPr>
              <a:t>безопасного участия детей в дорожном движении </a:t>
            </a:r>
            <a:endParaRPr lang="ru-RU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b="1" u="sng" dirty="0" smtClean="0">
                <a:latin typeface="+mj-lt"/>
              </a:rPr>
              <a:t>Задачи: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b="1" u="sng" dirty="0" smtClean="0">
                <a:latin typeface="+mj-lt"/>
              </a:rPr>
              <a:t>обучение детей </a:t>
            </a:r>
            <a:r>
              <a:rPr lang="ru-RU" b="1" u="sng" dirty="0">
                <a:latin typeface="+mj-lt"/>
              </a:rPr>
              <a:t>и подростков Правилам дорожного движения, </a:t>
            </a:r>
            <a:endParaRPr lang="ru-RU" b="1" u="sng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b="1" u="sng" dirty="0" smtClean="0">
                <a:latin typeface="+mj-lt"/>
              </a:rPr>
              <a:t>формирование </a:t>
            </a:r>
            <a:r>
              <a:rPr lang="ru-RU" b="1" u="sng" dirty="0">
                <a:latin typeface="+mj-lt"/>
              </a:rPr>
              <a:t>у детей навыков безопасного поведения </a:t>
            </a:r>
            <a:r>
              <a:rPr lang="ru-RU" b="1" u="sng" dirty="0" smtClean="0">
                <a:latin typeface="+mj-lt"/>
              </a:rPr>
              <a:t>на дорогах</a:t>
            </a:r>
            <a:r>
              <a:rPr lang="ru-RU" b="1" u="sng" dirty="0">
                <a:latin typeface="+mj-lt"/>
              </a:rPr>
              <a:t>, </a:t>
            </a:r>
            <a:endParaRPr lang="ru-RU" b="1" u="sng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 smtClean="0">
                <a:latin typeface="+mj-lt"/>
              </a:rPr>
              <a:t>укрепление </a:t>
            </a:r>
            <a:r>
              <a:rPr lang="ru-RU" dirty="0">
                <a:latin typeface="+mj-lt"/>
              </a:rPr>
              <a:t>и контроль дисциплины участия детей в дорожном движении 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 smtClean="0">
                <a:latin typeface="+mj-lt"/>
              </a:rPr>
              <a:t>создание условий безопасного </a:t>
            </a:r>
            <a:r>
              <a:rPr lang="ru-RU" dirty="0">
                <a:latin typeface="+mj-lt"/>
              </a:rPr>
              <a:t>участия детей в дорожном движении</a:t>
            </a:r>
            <a:endParaRPr lang="ru-RU" b="1" u="sng" dirty="0" smtClean="0">
              <a:latin typeface="+mj-lt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Мероприятия:</a:t>
            </a:r>
          </a:p>
          <a:p>
            <a:pPr algn="just">
              <a:defRPr/>
            </a:pPr>
            <a:r>
              <a:rPr lang="ru-RU" dirty="0">
                <a:latin typeface="+mj-lt"/>
              </a:rPr>
              <a:t>развитие </a:t>
            </a:r>
            <a:r>
              <a:rPr lang="ru-RU" dirty="0" smtClean="0">
                <a:latin typeface="+mj-lt"/>
              </a:rPr>
              <a:t>сети </a:t>
            </a:r>
            <a:r>
              <a:rPr lang="ru-RU" dirty="0">
                <a:latin typeface="+mj-lt"/>
              </a:rPr>
              <a:t>базовых, муниципальных и мобильных </a:t>
            </a:r>
            <a:r>
              <a:rPr lang="ru-RU" dirty="0" smtClean="0">
                <a:latin typeface="+mj-lt"/>
              </a:rPr>
              <a:t>детских </a:t>
            </a:r>
            <a:r>
              <a:rPr lang="ru-RU" dirty="0" err="1" smtClean="0">
                <a:latin typeface="+mj-lt"/>
              </a:rPr>
              <a:t>автогородков</a:t>
            </a:r>
            <a:r>
              <a:rPr lang="ru-RU" dirty="0">
                <a:latin typeface="+mj-lt"/>
              </a:rPr>
              <a:t>, учебных площадок и учебно-методических центров сопровождения деятельности </a:t>
            </a:r>
            <a:r>
              <a:rPr lang="ru-RU" dirty="0" smtClean="0">
                <a:latin typeface="+mj-lt"/>
              </a:rPr>
              <a:t>по профилактике </a:t>
            </a:r>
            <a:r>
              <a:rPr lang="ru-RU" dirty="0">
                <a:latin typeface="+mj-lt"/>
              </a:rPr>
              <a:t>детского дорожно-транспортного травматизма и оснащение их техническими средствами </a:t>
            </a:r>
            <a:r>
              <a:rPr lang="ru-RU" dirty="0" smtClean="0">
                <a:latin typeface="+mj-lt"/>
              </a:rPr>
              <a:t>и научно-методическими </a:t>
            </a:r>
            <a:r>
              <a:rPr lang="ru-RU" dirty="0">
                <a:latin typeface="+mj-lt"/>
              </a:rPr>
              <a:t>материалами;</a:t>
            </a:r>
          </a:p>
          <a:p>
            <a:pPr algn="just">
              <a:defRPr/>
            </a:pPr>
            <a:r>
              <a:rPr lang="ru-RU" dirty="0">
                <a:latin typeface="+mj-lt"/>
              </a:rPr>
              <a:t>проведение широкомасштабных акций "Внимание - дети!", "Внимание - пешеход!", "Вежливый водитель</a:t>
            </a:r>
            <a:r>
              <a:rPr lang="ru-RU" dirty="0" smtClean="0">
                <a:latin typeface="+mj-lt"/>
              </a:rPr>
              <a:t>", "</a:t>
            </a:r>
            <a:r>
              <a:rPr lang="ru-RU" dirty="0">
                <a:latin typeface="+mj-lt"/>
              </a:rPr>
              <a:t>Зебра" и др.;</a:t>
            </a:r>
          </a:p>
          <a:p>
            <a:pPr algn="just">
              <a:defRPr/>
            </a:pPr>
            <a:r>
              <a:rPr lang="ru-RU" dirty="0">
                <a:latin typeface="+mj-lt"/>
              </a:rPr>
              <a:t>продолжение организации работы по профилактике детского дорожно-транспортного травматизма </a:t>
            </a:r>
            <a:r>
              <a:rPr lang="ru-RU" dirty="0" smtClean="0">
                <a:latin typeface="+mj-lt"/>
              </a:rPr>
              <a:t>в детских </a:t>
            </a:r>
            <a:r>
              <a:rPr lang="ru-RU" dirty="0">
                <a:latin typeface="+mj-lt"/>
              </a:rPr>
              <a:t>дошкольных учреждениях и школах (создание уголков и кабинетов безопасности </a:t>
            </a:r>
            <a:r>
              <a:rPr lang="ru-RU" dirty="0" smtClean="0">
                <a:latin typeface="+mj-lt"/>
              </a:rPr>
              <a:t>дорожного движения</a:t>
            </a:r>
            <a:r>
              <a:rPr lang="ru-RU" dirty="0">
                <a:latin typeface="+mj-lt"/>
              </a:rPr>
              <a:t>, подготовка учебных программ и методических материалов для проведения занятий с детьми </a:t>
            </a:r>
            <a:r>
              <a:rPr lang="ru-RU" dirty="0" smtClean="0">
                <a:latin typeface="+mj-lt"/>
              </a:rPr>
              <a:t>по безопасному </a:t>
            </a:r>
            <a:r>
              <a:rPr lang="ru-RU" dirty="0">
                <a:latin typeface="+mj-lt"/>
              </a:rPr>
              <a:t>участию в дорожном движении, подготовка и повышение квалификации </a:t>
            </a:r>
            <a:r>
              <a:rPr lang="ru-RU" dirty="0" smtClean="0">
                <a:latin typeface="+mj-lt"/>
              </a:rPr>
              <a:t>преподавателей, организация </a:t>
            </a:r>
            <a:r>
              <a:rPr lang="ru-RU" dirty="0">
                <a:latin typeface="+mj-lt"/>
              </a:rPr>
              <a:t>внеклассной работы и др.);</a:t>
            </a:r>
          </a:p>
          <a:p>
            <a:pPr>
              <a:defRPr/>
            </a:pPr>
            <a:r>
              <a:rPr lang="ru-RU" dirty="0">
                <a:latin typeface="+mj-lt"/>
              </a:rPr>
              <a:t>организация и стандартизация перевозок детей специализированными транспортными </a:t>
            </a:r>
            <a:r>
              <a:rPr lang="ru-RU" dirty="0" smtClean="0">
                <a:latin typeface="+mj-lt"/>
              </a:rPr>
              <a:t>средствами ("</a:t>
            </a:r>
            <a:r>
              <a:rPr lang="ru-RU" dirty="0">
                <a:latin typeface="+mj-lt"/>
              </a:rPr>
              <a:t>школьный автобус").</a:t>
            </a:r>
            <a:endParaRPr lang="ru-RU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115888"/>
            <a:ext cx="7499350" cy="11430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  <a:cs typeface="Times New Roman" panose="02020603050405020304" pitchFamily="18" charset="0"/>
              </a:rPr>
              <a:t>Проблемы:</a:t>
            </a:r>
            <a:br>
              <a:rPr lang="ru-RU" altLang="ru-RU" b="1" smtClean="0">
                <a:solidFill>
                  <a:srgbClr val="FF0000"/>
                </a:solidFill>
                <a:cs typeface="Times New Roman" panose="02020603050405020304" pitchFamily="18" charset="0"/>
              </a:rPr>
            </a:br>
            <a:endParaRPr lang="ru-RU" altLang="ru-RU" b="1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323850" y="908050"/>
            <a:ext cx="8496300" cy="5665788"/>
          </a:xfrm>
          <a:extLst/>
        </p:spPr>
        <p:txBody>
          <a:bodyPr rtlCol="0">
            <a:normAutofit/>
          </a:bodyPr>
          <a:lstStyle/>
          <a:p>
            <a:pPr marL="0" indent="447675" algn="just" eaLnBrk="1" hangingPunct="1">
              <a:lnSpc>
                <a:spcPct val="100000"/>
              </a:lnSpc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Формальность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 выполнения профилактической, воспитательной, обучающей работы по соблюдению Правил дорожного движения или </a:t>
            </a:r>
            <a:r>
              <a:rPr lang="ru-RU" altLang="ru-RU" sz="2400" b="1" dirty="0" smtClean="0">
                <a:cs typeface="Times New Roman" panose="02020603050405020304" pitchFamily="18" charset="0"/>
              </a:rPr>
              <a:t>игнорирование ее проведения 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в отведенные часы, замена другими видами занятий.</a:t>
            </a:r>
            <a:endParaRPr lang="en-US" altLang="ru-RU" sz="2400" dirty="0" smtClean="0"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defRPr/>
            </a:pPr>
            <a:endParaRPr lang="en-US" altLang="ru-RU" sz="2400" dirty="0" smtClean="0"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Отсутствие единой системы воспитания и обучения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 безопасному поведению на дорогах с учетом возрастных возможностей здоровья.</a:t>
            </a:r>
            <a:endParaRPr lang="en-US" altLang="ru-RU" sz="2400" dirty="0" smtClean="0"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defRPr/>
            </a:pPr>
            <a:endParaRPr lang="ru-RU" altLang="ru-RU" sz="2400" dirty="0" smtClean="0"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Недостаток качественного методического материала 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с </a:t>
            </a:r>
            <a:r>
              <a:rPr lang="ru-RU" altLang="ru-RU" sz="2400" dirty="0" err="1" smtClean="0">
                <a:cs typeface="Times New Roman" panose="02020603050405020304" pitchFamily="18" charset="0"/>
              </a:rPr>
              <a:t>учетом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  индивидуальных особенностей поведения детей и подростков.</a:t>
            </a:r>
            <a:endParaRPr lang="ru-RU" altLang="ru-RU" dirty="0" smtClean="0"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227013" y="1125538"/>
            <a:ext cx="8640762" cy="5649912"/>
          </a:xfrm>
          <a:extLst/>
        </p:spPr>
        <p:txBody>
          <a:bodyPr rtlCol="0">
            <a:normAutofit/>
          </a:bodyPr>
          <a:lstStyle/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Char char=""/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Проблема экспертизы и апробирования новых печатных 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и электронных учебных и методических пособий по обучению детей и подростков безопасному участию в дорожном движении. </a:t>
            </a: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None/>
              <a:defRPr/>
            </a:pPr>
            <a:endParaRPr lang="ru-RU" altLang="ru-RU" sz="2400" dirty="0" smtClean="0"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Char char=""/>
              <a:defRPr/>
            </a:pPr>
            <a:r>
              <a:rPr lang="ru-RU" altLang="ru-RU" sz="2400" b="1" dirty="0" smtClean="0">
                <a:cs typeface="Times New Roman" panose="02020603050405020304" pitchFamily="18" charset="0"/>
              </a:rPr>
              <a:t>Проблема подготовки, переподготовки и повышения квалификации 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специалистов (педагогов), осуществляющих обучение несовершеннолетних правилам безопасного поведения на дорогах.</a:t>
            </a:r>
          </a:p>
          <a:p>
            <a:pPr marL="0" indent="0" algn="just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ru-RU" altLang="ru-RU" sz="2400" dirty="0" smtClean="0">
              <a:cs typeface="Times New Roman" panose="02020603050405020304" pitchFamily="18" charset="0"/>
            </a:endParaRPr>
          </a:p>
          <a:p>
            <a:pPr marL="0" indent="447675" algn="just" eaLnBrk="1" hangingPunct="1">
              <a:lnSpc>
                <a:spcPct val="100000"/>
              </a:lnSpc>
              <a:buFont typeface="Wingdings 2" panose="05020102010507070707" pitchFamily="18" charset="2"/>
              <a:buChar char=""/>
              <a:defRPr/>
            </a:pPr>
            <a:r>
              <a:rPr lang="ru-RU" altLang="ru-RU" sz="2400" dirty="0" smtClean="0"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cs typeface="Times New Roman" panose="02020603050405020304" pitchFamily="18" charset="0"/>
              </a:rPr>
              <a:t>Стандартный подход </a:t>
            </a:r>
            <a:r>
              <a:rPr lang="ru-RU" altLang="ru-RU" sz="2400" dirty="0" smtClean="0">
                <a:cs typeface="Times New Roman" panose="02020603050405020304" pitchFamily="18" charset="0"/>
              </a:rPr>
              <a:t>к детям любого возраста.</a:t>
            </a:r>
            <a:endParaRPr lang="ru-RU" altLang="ru-RU" sz="2400" dirty="0" smtClean="0"/>
          </a:p>
          <a:p>
            <a:pPr marL="0" indent="447675" algn="just" eaLnBrk="1" hangingPunct="1">
              <a:buFont typeface="Wingdings 2" panose="05020102010507070707" pitchFamily="18" charset="2"/>
              <a:buChar char=""/>
              <a:defRPr/>
            </a:pPr>
            <a:endParaRPr lang="ru-RU" altLang="ru-RU" sz="2400" dirty="0" smtClean="0">
              <a:cs typeface="Times New Roman" panose="02020603050405020304" pitchFamily="18" charset="0"/>
            </a:endParaRPr>
          </a:p>
        </p:txBody>
      </p:sp>
      <p:sp>
        <p:nvSpPr>
          <p:cNvPr id="14339" name="Picture 3" descr="C:\Users\User\Desktop\Омск\aa5a07e07688000fa0c5ce5bdf50172b.jpg"/>
          <p:cNvSpPr>
            <a:spLocks noChangeAspect="1" noChangeArrowheads="1"/>
          </p:cNvSpPr>
          <p:nvPr/>
        </p:nvSpPr>
        <p:spPr bwMode="auto">
          <a:xfrm>
            <a:off x="7000875" y="571500"/>
            <a:ext cx="18049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0" name="Picture 4" descr="C:\Users\User\Desktop\Омск\0a8_a.jpg"/>
          <p:cNvSpPr>
            <a:spLocks noChangeAspect="1" noChangeArrowheads="1"/>
          </p:cNvSpPr>
          <p:nvPr/>
        </p:nvSpPr>
        <p:spPr bwMode="auto">
          <a:xfrm>
            <a:off x="7000875" y="3571875"/>
            <a:ext cx="2000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4341" name="Заголовок 1"/>
          <p:cNvSpPr txBox="1">
            <a:spLocks/>
          </p:cNvSpPr>
          <p:nvPr/>
        </p:nvSpPr>
        <p:spPr bwMode="auto">
          <a:xfrm>
            <a:off x="227013" y="115888"/>
            <a:ext cx="7499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  <a:br>
              <a:rPr lang="ru-RU" altLang="ru-RU" sz="3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Times New Roman/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</TotalTime>
  <Words>1432</Words>
  <Application>Microsoft Office PowerPoint</Application>
  <PresentationFormat>Экран (4:3)</PresentationFormat>
  <Paragraphs>182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Организация непрерывного обучения детей безопасному поведению на дорогах, целостность, системность и взаимосвязь всех задействованных активностей  </vt:lpstr>
      <vt:lpstr>Слайд 2</vt:lpstr>
      <vt:lpstr>Слайд 3</vt:lpstr>
      <vt:lpstr>Федеральный закон от 09.02.2007 № 16-ФЗ  «О транспортной безопасности»</vt:lpstr>
      <vt:lpstr>Федеральный закон от 10.12.1995 № 196-ФЗ (ред. от 28.12.2013 «О безопасности дорожного движения»</vt:lpstr>
      <vt:lpstr>Федеральный закон от 10.12.1995 № 196-ФЗ (ред. от 28.12.2013) «О безопасности дорожного движения»</vt:lpstr>
      <vt:lpstr>К О Н Ц Е П Ц И Я федеральной целевой программы "Повышение безопасности дорожного движения в 2013-2020 годах"</vt:lpstr>
      <vt:lpstr>Проблемы: </vt:lpstr>
      <vt:lpstr>Слайд 9</vt:lpstr>
      <vt:lpstr>Федеральный закон от 29.12.2012 № 273-ФЗ  «Об образовании в Российской Федерации»</vt:lpstr>
      <vt:lpstr>Федеральные государственные образовательные стандарты</vt:lpstr>
      <vt:lpstr>Перспективные задачи педагогического коллектива образовательной организации</vt:lpstr>
      <vt:lpstr>Целевые ориентиры  непрерывного обучения детей БДД</vt:lpstr>
      <vt:lpstr>Слайд 14</vt:lpstr>
      <vt:lpstr>Слайд 15</vt:lpstr>
      <vt:lpstr>Слайд 16</vt:lpstr>
      <vt:lpstr>Слайд 17</vt:lpstr>
      <vt:lpstr>Организационно-методические рекомендации педагогам:</vt:lpstr>
      <vt:lpstr>Слайд 19</vt:lpstr>
      <vt:lpstr>Рекомендации по использованию учебно-методической литературы:</vt:lpstr>
      <vt:lpstr> Требования  к организации обучения подростков безопасному поведению на дорогах </vt:lpstr>
      <vt:lpstr>Слайд 22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деятельности по формированию культуры безопасного поведения  на дороге: психолого-педагогический аспект</dc:title>
  <dc:creator>User</dc:creator>
  <cp:lastModifiedBy>СОШ1</cp:lastModifiedBy>
  <cp:revision>131</cp:revision>
  <dcterms:created xsi:type="dcterms:W3CDTF">2014-10-27T13:53:36Z</dcterms:created>
  <dcterms:modified xsi:type="dcterms:W3CDTF">2021-10-28T14:42:58Z</dcterms:modified>
</cp:coreProperties>
</file>