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4" r:id="rId8"/>
    <p:sldId id="262" r:id="rId9"/>
    <p:sldId id="260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aperBackingColor.jpg"/>
          <p:cNvPicPr>
            <a:picLocks noChangeAspect="1"/>
          </p:cNvPicPr>
          <p:nvPr/>
        </p:nvPicPr>
        <p:blipFill>
          <a:blip r:embed="rId3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F9F92-77B4-45F8-9504-73BA57C6FC2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C4F76-A05E-4D58-AFBB-FA260D3F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14E1-103C-4023-B757-E7C54B966CB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F84B-C0F8-4E05-8428-D17AAEE1A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D9E8-1C56-4980-B02F-D8A82667307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03A6-87DA-4375-9764-A1E331A5E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6507-75B5-422B-93ED-AE755CD430D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7BDC-4784-43C0-B4F1-08FC4EBCE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8" r="5151" b="16566"/>
          <a:stretch>
            <a:fillRect/>
          </a:stretch>
        </p:blipFill>
        <p:spPr bwMode="auto">
          <a:xfrm>
            <a:off x="4594225" y="663575"/>
            <a:ext cx="38925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947F-D243-4C34-BC9A-B499D3B00F7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D6A0-AFDE-4F23-B017-848F5D3B5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3739-813E-4D9E-8E6D-5F3ABE3D639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DE90-DAE2-4183-9769-BEAEAA06D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3A66-650A-4EE6-B7B3-6E45C9198AA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DCA40-4F64-4098-85CA-1C50264B1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8C5D-5D34-47BC-8691-7D984A2343E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4C7C-EBC9-4CD5-9A92-46CB8B06A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itlePhotoBacking-r.png"/>
          <p:cNvPicPr>
            <a:picLocks noChangeAspect="1"/>
          </p:cNvPicPr>
          <p:nvPr/>
        </p:nvPicPr>
        <p:blipFill>
          <a:blip r:embed="rId3"/>
          <a:srcRect l="17352" t="9412" r="17500" b="32353"/>
          <a:stretch>
            <a:fillRect/>
          </a:stretch>
        </p:blipFill>
        <p:spPr bwMode="auto">
          <a:xfrm>
            <a:off x="1587500" y="646113"/>
            <a:ext cx="59563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07333AD-F1DA-46D3-BE06-6445B118255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BA025AE-282A-491D-BEE1-9BE396E10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914400" rtl="0" eaLnBrk="1" latinLnBrk="0" hangingPunct="1">
              <a:defRPr sz="140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8EC2BE-9116-4EA0-A1C0-31870C78F1C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914400" rtl="0" eaLnBrk="1" latinLnBrk="0" hangingPunct="1">
              <a:defRPr sz="140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FA44FE-A838-4C05-BB23-A7515EC9D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22E7-433A-49AF-B573-C2B6E262E74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F296-2298-448A-B3F1-980A08C4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AC42-BA43-4143-9FC4-CE1C729723A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BC4E2-8FC0-424C-A833-CC24F97C7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6198-A5CD-473E-92A7-A00B74706C2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3ECA-35D1-44F3-B320-5EF28B389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4920C-E7AA-4DC3-B03E-2FDBD4FDFC92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1B35-50C4-4990-A8E3-B01AF7074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4EF3-55DF-430E-8C4A-A07B0BA7F03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57A3-9C58-4879-8359-61B7BFA25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25488" y="314325"/>
            <a:ext cx="769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5488" y="1587500"/>
            <a:ext cx="7693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B184E-C1BB-4B86-A8EE-0893A8CCE0D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F037E3-18C6-4978-82B4-AE3CDCCDF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7" r:id="rId3"/>
    <p:sldLayoutId id="2147483678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79" r:id="rId13"/>
    <p:sldLayoutId id="2147483666" r:id="rId14"/>
    <p:sldLayoutId id="214748366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/>
        </a:defRPr>
      </a:lvl9pPr>
    </p:titleStyle>
    <p:bodyStyle>
      <a:lvl1pPr marL="457200" indent="-457200" algn="l" rtl="0" fontAlgn="base">
        <a:spcBef>
          <a:spcPts val="2400"/>
        </a:spcBef>
        <a:spcAft>
          <a:spcPct val="0"/>
        </a:spcAft>
        <a:buSzPct val="90000"/>
        <a:buFont typeface="Wingdings" pitchFamily="2" charset="2"/>
        <a:buChar char="v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ts val="12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v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1263650" indent="-349250" algn="l" rtl="0" fontAlgn="base">
        <a:spcBef>
          <a:spcPts val="1200"/>
        </a:spcBef>
        <a:spcAft>
          <a:spcPct val="0"/>
        </a:spcAft>
        <a:buSzPct val="90000"/>
        <a:buFont typeface="Wingdings" pitchFamily="2" charset="2"/>
        <a:buChar char="v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336550" algn="l" rtl="0" fontAlgn="base">
        <a:spcBef>
          <a:spcPts val="12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v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946275" indent="-346075" algn="l" rtl="0" fontAlgn="base">
        <a:spcBef>
          <a:spcPts val="1200"/>
        </a:spcBef>
        <a:spcAft>
          <a:spcPct val="0"/>
        </a:spcAft>
        <a:buSzPct val="90000"/>
        <a:buFont typeface="Wingdings" pitchFamily="2" charset="2"/>
        <a:buChar char="v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09738" y="1522413"/>
            <a:ext cx="5724525" cy="1847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Теория и методика профилактики ДДТТ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азвание 1"/>
          <p:cNvSpPr>
            <a:spLocks noGrp="1"/>
          </p:cNvSpPr>
          <p:nvPr>
            <p:ph type="title"/>
          </p:nvPr>
        </p:nvSpPr>
        <p:spPr>
          <a:xfrm>
            <a:off x="609600" y="22225"/>
            <a:ext cx="7691438" cy="1143000"/>
          </a:xfrm>
        </p:spPr>
        <p:txBody>
          <a:bodyPr/>
          <a:lstStyle/>
          <a:p>
            <a:r>
              <a:rPr lang="ru-RU" sz="4000" smtClean="0"/>
              <a:t>Методы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5488" y="1587500"/>
            <a:ext cx="7693025" cy="8366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Активные методы обучения.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627" name="Изображение 3" descr="bankaci_olmak_isteyenlere_is_bankasindan_firsat_h48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845" y="2554288"/>
            <a:ext cx="731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Целевые аудитории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Учащиеся;</a:t>
            </a:r>
          </a:p>
          <a:p>
            <a:r>
              <a:rPr lang="ru-RU" smtClean="0"/>
              <a:t>Родители;</a:t>
            </a:r>
          </a:p>
          <a:p>
            <a:r>
              <a:rPr lang="ru-RU" smtClean="0"/>
              <a:t>Педагогический состав;</a:t>
            </a:r>
          </a:p>
          <a:p>
            <a:r>
              <a:rPr lang="ru-RU" smtClean="0"/>
              <a:t>Технические работники;</a:t>
            </a:r>
          </a:p>
          <a:p>
            <a:r>
              <a:rPr lang="ru-RU" smtClean="0"/>
              <a:t>Администрация;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Участие молодежи 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Создание условий для участия молодежи в решении проблемы дорожного травматизма. </a:t>
            </a:r>
          </a:p>
          <a:p>
            <a:endParaRPr lang="ru-RU" smtClean="0"/>
          </a:p>
        </p:txBody>
      </p:sp>
      <p:pic>
        <p:nvPicPr>
          <p:cNvPr id="28675" name="Изображение 3" descr="d0IyUFENqY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629025"/>
            <a:ext cx="5197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азвание 1"/>
          <p:cNvSpPr>
            <a:spLocks noGrp="1"/>
          </p:cNvSpPr>
          <p:nvPr>
            <p:ph type="title"/>
          </p:nvPr>
        </p:nvSpPr>
        <p:spPr>
          <a:xfrm>
            <a:off x="725488" y="665163"/>
            <a:ext cx="7693025" cy="1143000"/>
          </a:xfrm>
        </p:spPr>
        <p:txBody>
          <a:bodyPr/>
          <a:lstStyle/>
          <a:p>
            <a:r>
              <a:rPr lang="ru-RU" dirty="0" smtClean="0"/>
              <a:t>Благодарю за </a:t>
            </a:r>
            <a:r>
              <a:rPr lang="ru-RU" dirty="0" smtClean="0"/>
              <a:t>внимание! </a:t>
            </a:r>
            <a:endParaRPr lang="ru-RU" dirty="0" smtClean="0"/>
          </a:p>
        </p:txBody>
      </p:sp>
      <p:pic>
        <p:nvPicPr>
          <p:cNvPr id="29698" name="Содержимое 3" descr="i-4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44656" r="-44656"/>
          <a:stretch>
            <a:fillRect/>
          </a:stretch>
        </p:blipFill>
        <p:spPr>
          <a:xfrm>
            <a:off x="950913" y="2516188"/>
            <a:ext cx="7467600" cy="37703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Актуальность</a:t>
            </a:r>
          </a:p>
        </p:txBody>
      </p:sp>
      <p:pic>
        <p:nvPicPr>
          <p:cNvPr id="18434" name="Содержимое 3" descr="giant-crowd.jpeg"/>
          <p:cNvPicPr>
            <a:picLocks noGrp="1" noChangeAspect="1"/>
          </p:cNvPicPr>
          <p:nvPr>
            <p:ph idx="1"/>
          </p:nvPr>
        </p:nvPicPr>
        <p:blipFill>
          <a:blip r:embed="rId2"/>
          <a:srcRect t="8730" b="8730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</a:t>
            </a:r>
          </a:p>
        </p:txBody>
      </p:sp>
      <p:pic>
        <p:nvPicPr>
          <p:cNvPr id="19458" name="Содержимое 3" descr="5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0717" r="-3071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азвание 1"/>
          <p:cNvSpPr>
            <a:spLocks noGrp="1"/>
          </p:cNvSpPr>
          <p:nvPr>
            <p:ph type="title"/>
          </p:nvPr>
        </p:nvSpPr>
        <p:spPr>
          <a:xfrm>
            <a:off x="725488" y="111125"/>
            <a:ext cx="7693025" cy="1143000"/>
          </a:xfrm>
        </p:spPr>
        <p:txBody>
          <a:bodyPr/>
          <a:lstStyle/>
          <a:p>
            <a:r>
              <a:rPr lang="ru-RU" smtClean="0"/>
              <a:t>Основы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5488" y="1254125"/>
            <a:ext cx="7693025" cy="4572000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Методика — это, как правило, некий готовый «рецепт», алгоритм, процедура для проведения каких-либо нацеленных действий. Близко к понятию технология. Методика отличается от метода конкретизацией приёмов и задач. Например, математическая обработка данных эксперимента может объясняться как метод (математическая обработка), а конкретный выбор критериев, математических характеристик — как методика.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Профилактика (др.-греч.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prophylaktikos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— предохранительный) — комплекс различного рода мероприятий, направленных на предупреждение какого-либо явления и/или устранение факторов риска </a:t>
            </a:r>
          </a:p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азвание 1"/>
          <p:cNvSpPr>
            <a:spLocks noGrp="1"/>
          </p:cNvSpPr>
          <p:nvPr>
            <p:ph type="title"/>
          </p:nvPr>
        </p:nvSpPr>
        <p:spPr>
          <a:xfrm>
            <a:off x="725488" y="271463"/>
            <a:ext cx="7693025" cy="1143000"/>
          </a:xfrm>
        </p:spPr>
        <p:txBody>
          <a:bodyPr/>
          <a:lstStyle/>
          <a:p>
            <a:r>
              <a:rPr lang="ru-RU" sz="3600" smtClean="0"/>
              <a:t>Культура безопасности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 безопасности жизнедеятельности -  способ организации деятельности человека, представленный в системе социальных норм, убеждений, ценностей, обеспечивающих сохранение его жизни, здоровья и целостности окружающего мира.</a:t>
            </a:r>
          </a:p>
          <a:p>
            <a:endParaRPr lang="ru-RU" dirty="0" smtClean="0"/>
          </a:p>
        </p:txBody>
      </p:sp>
      <p:pic>
        <p:nvPicPr>
          <p:cNvPr id="21507" name="Изображение 4" descr="1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3838" y="3619500"/>
            <a:ext cx="379095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Структурные компоненты</a:t>
            </a:r>
          </a:p>
        </p:txBody>
      </p:sp>
      <p:sp>
        <p:nvSpPr>
          <p:cNvPr id="22530" name="Содержимое 4"/>
          <p:cNvSpPr>
            <a:spLocks noGrp="1"/>
          </p:cNvSpPr>
          <p:nvPr>
            <p:ph idx="1"/>
          </p:nvPr>
        </p:nvSpPr>
        <p:spPr>
          <a:xfrm>
            <a:off x="725488" y="2009775"/>
            <a:ext cx="7693025" cy="2005013"/>
          </a:xfrm>
        </p:spPr>
        <p:txBody>
          <a:bodyPr/>
          <a:lstStyle/>
          <a:p>
            <a:r>
              <a:rPr lang="ru-RU" smtClean="0"/>
              <a:t>Когнитивный;</a:t>
            </a:r>
          </a:p>
          <a:p>
            <a:r>
              <a:rPr lang="ru-RU" smtClean="0"/>
              <a:t>Деятельностный;</a:t>
            </a:r>
          </a:p>
          <a:p>
            <a:r>
              <a:rPr lang="ru-RU" smtClean="0"/>
              <a:t>Аксиологический;</a:t>
            </a:r>
          </a:p>
        </p:txBody>
      </p:sp>
      <p:pic>
        <p:nvPicPr>
          <p:cNvPr id="22531" name="Изображение 5" descr="i-3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3774" y="3653775"/>
            <a:ext cx="32004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Личность безопасного типа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Личность безопасного типа - это человек, осознающий самого себя, высокий смысл своей деятельности, свое предназначение, стремящийся жить в согласии с самим собой, окружающей природой, гармонично сочетающий в себе активное созидательное начало с противодействием злу, с сохранением и развитием жизни на Земле и во Вселенной, готовый к самым решительным действиям вплоть до самопожертвования во имя высоких идеалов защиты Отечества. Он уважает историю и традиции своей Родины, сложившуюся систему ценностей, законов, проявляет заботу о жизни, здоровье, безопасности людей.</a:t>
            </a:r>
          </a:p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2 в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 безопасного поведения на дороге: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 Основа для формирования культуры безопасности;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Индикатор культуры безопасности;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Безопасность</a:t>
            </a:r>
            <a:r>
              <a:rPr lang="ru-RU" smtClean="0"/>
              <a:t> 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Безопасность - это не только и не сколько физическая защита, засовы, это в первую очередь духовное состояние. </a:t>
            </a:r>
          </a:p>
          <a:p>
            <a:r>
              <a:rPr lang="ru-RU" dirty="0" smtClean="0"/>
              <a:t>Безопасность – базовая потребность человека. </a:t>
            </a:r>
          </a:p>
        </p:txBody>
      </p:sp>
      <p:pic>
        <p:nvPicPr>
          <p:cNvPr id="25603" name="Изображение 3" descr="6a4f865e6ee9ca7aca74d737573618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163" y="3913188"/>
            <a:ext cx="34004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Бизнес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Venture">
    <a:dk1>
      <a:sysClr val="windowText" lastClr="000000"/>
    </a:dk1>
    <a:lt1>
      <a:sysClr val="window" lastClr="FFFFFF"/>
    </a:lt1>
    <a:dk2>
      <a:srgbClr val="738450"/>
    </a:dk2>
    <a:lt2>
      <a:srgbClr val="E8E9D1"/>
    </a:lt2>
    <a:accent1>
      <a:srgbClr val="9EB060"/>
    </a:accent1>
    <a:accent2>
      <a:srgbClr val="D09A08"/>
    </a:accent2>
    <a:accent3>
      <a:srgbClr val="F2EC86"/>
    </a:accent3>
    <a:accent4>
      <a:srgbClr val="824F1C"/>
    </a:accent4>
    <a:accent5>
      <a:srgbClr val="511818"/>
    </a:accent5>
    <a:accent6>
      <a:srgbClr val="553876"/>
    </a:accent6>
    <a:hlink>
      <a:srgbClr val="929547"/>
    </a:hlink>
    <a:folHlink>
      <a:srgbClr val="56633C"/>
    </a:folHlink>
  </a:clrScheme>
</a:themeOverride>
</file>

<file path=ppt/theme/themeOverride2.xml><?xml version="1.0" encoding="utf-8"?>
<a:themeOverride xmlns:a="http://schemas.openxmlformats.org/drawingml/2006/main">
  <a:clrScheme name="Venture">
    <a:dk1>
      <a:sysClr val="windowText" lastClr="000000"/>
    </a:dk1>
    <a:lt1>
      <a:sysClr val="window" lastClr="FFFFFF"/>
    </a:lt1>
    <a:dk2>
      <a:srgbClr val="738450"/>
    </a:dk2>
    <a:lt2>
      <a:srgbClr val="E8E9D1"/>
    </a:lt2>
    <a:accent1>
      <a:srgbClr val="9EB060"/>
    </a:accent1>
    <a:accent2>
      <a:srgbClr val="D09A08"/>
    </a:accent2>
    <a:accent3>
      <a:srgbClr val="F2EC86"/>
    </a:accent3>
    <a:accent4>
      <a:srgbClr val="824F1C"/>
    </a:accent4>
    <a:accent5>
      <a:srgbClr val="511818"/>
    </a:accent5>
    <a:accent6>
      <a:srgbClr val="553876"/>
    </a:accent6>
    <a:hlink>
      <a:srgbClr val="929547"/>
    </a:hlink>
    <a:folHlink>
      <a:srgbClr val="56633C"/>
    </a:folHlink>
  </a:clrScheme>
</a:themeOverride>
</file>

<file path=ppt/theme/themeOverride3.xml><?xml version="1.0" encoding="utf-8"?>
<a:themeOverride xmlns:a="http://schemas.openxmlformats.org/drawingml/2006/main">
  <a:clrScheme name="Venture">
    <a:dk1>
      <a:sysClr val="windowText" lastClr="000000"/>
    </a:dk1>
    <a:lt1>
      <a:sysClr val="window" lastClr="FFFFFF"/>
    </a:lt1>
    <a:dk2>
      <a:srgbClr val="738450"/>
    </a:dk2>
    <a:lt2>
      <a:srgbClr val="E8E9D1"/>
    </a:lt2>
    <a:accent1>
      <a:srgbClr val="9EB060"/>
    </a:accent1>
    <a:accent2>
      <a:srgbClr val="D09A08"/>
    </a:accent2>
    <a:accent3>
      <a:srgbClr val="F2EC86"/>
    </a:accent3>
    <a:accent4>
      <a:srgbClr val="824F1C"/>
    </a:accent4>
    <a:accent5>
      <a:srgbClr val="511818"/>
    </a:accent5>
    <a:accent6>
      <a:srgbClr val="553876"/>
    </a:accent6>
    <a:hlink>
      <a:srgbClr val="929547"/>
    </a:hlink>
    <a:folHlink>
      <a:srgbClr val="56633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Бизнес.thmx</Template>
  <TotalTime>662</TotalTime>
  <Words>314</Words>
  <Application>Microsoft Macintosh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Бизнес</vt:lpstr>
      <vt:lpstr>Теория и методика профилактики ДДТТ</vt:lpstr>
      <vt:lpstr>Актуальность</vt:lpstr>
      <vt:lpstr>Цель</vt:lpstr>
      <vt:lpstr>Основы </vt:lpstr>
      <vt:lpstr>Культура безопасности</vt:lpstr>
      <vt:lpstr>Структурные компоненты</vt:lpstr>
      <vt:lpstr>Личность безопасного типа</vt:lpstr>
      <vt:lpstr>2 в 1</vt:lpstr>
      <vt:lpstr>Безопасность </vt:lpstr>
      <vt:lpstr>Методы обучения</vt:lpstr>
      <vt:lpstr>Целевые аудитории</vt:lpstr>
      <vt:lpstr>Участие молодежи </vt:lpstr>
      <vt:lpstr>Благодарю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и методика профилактики ДДТТ</dc:title>
  <dc:creator>Кирилл Беликов</dc:creator>
  <cp:lastModifiedBy>СОШ1</cp:lastModifiedBy>
  <cp:revision>19</cp:revision>
  <dcterms:created xsi:type="dcterms:W3CDTF">2017-03-23T09:19:00Z</dcterms:created>
  <dcterms:modified xsi:type="dcterms:W3CDTF">2021-10-28T14:28:52Z</dcterms:modified>
</cp:coreProperties>
</file>