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1" r:id="rId4"/>
    <p:sldId id="257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05FDFA-00B6-4BB4-99E2-1D3C01343D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8F0845-B65E-4697-AE1A-E3626297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5FDFA-00B6-4BB4-99E2-1D3C01343D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F0845-B65E-4697-AE1A-E3626297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5FDFA-00B6-4BB4-99E2-1D3C01343D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F0845-B65E-4697-AE1A-E3626297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5FDFA-00B6-4BB4-99E2-1D3C01343D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F0845-B65E-4697-AE1A-E3626297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5FDFA-00B6-4BB4-99E2-1D3C01343D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F0845-B65E-4697-AE1A-E3626297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5FDFA-00B6-4BB4-99E2-1D3C01343D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F0845-B65E-4697-AE1A-E3626297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5FDFA-00B6-4BB4-99E2-1D3C01343D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F0845-B65E-4697-AE1A-E3626297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5FDFA-00B6-4BB4-99E2-1D3C01343D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F0845-B65E-4697-AE1A-E3626297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5FDFA-00B6-4BB4-99E2-1D3C01343D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F0845-B65E-4697-AE1A-E3626297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405FDFA-00B6-4BB4-99E2-1D3C01343D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F0845-B65E-4697-AE1A-E3626297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05FDFA-00B6-4BB4-99E2-1D3C01343D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8F0845-B65E-4697-AE1A-E3626297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05FDFA-00B6-4BB4-99E2-1D3C01343D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8F0845-B65E-4697-AE1A-E3626297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Степени сравнения прилагательных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Comparatives and superlatives</a:t>
            </a:r>
          </a:p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dirty="0" smtClean="0">
                <a:solidFill>
                  <a:srgbClr val="FF0000"/>
                </a:solidFill>
              </a:rPr>
              <a:t>egrees of </a:t>
            </a:r>
            <a:r>
              <a:rPr lang="en-US" dirty="0" smtClean="0">
                <a:solidFill>
                  <a:srgbClr val="FF0000"/>
                </a:solidFill>
              </a:rPr>
              <a:t>adjectives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5</a:t>
            </a:r>
            <a:r>
              <a:rPr lang="en-US" dirty="0" smtClean="0">
                <a:solidFill>
                  <a:srgbClr val="FF0000"/>
                </a:solidFill>
              </a:rPr>
              <a:t> form</a:t>
            </a:r>
            <a:endParaRPr lang="ru-RU" dirty="0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71604" y="5500702"/>
            <a:ext cx="33345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Составитель:</a:t>
            </a:r>
          </a:p>
          <a:p>
            <a:r>
              <a:rPr lang="ru-RU" dirty="0" smtClean="0"/>
              <a:t>Е.Г. </a:t>
            </a:r>
            <a:r>
              <a:rPr lang="ru-RU" dirty="0" err="1" smtClean="0"/>
              <a:t>Теребейкина</a:t>
            </a:r>
            <a:r>
              <a:rPr lang="ru-RU" dirty="0" smtClean="0"/>
              <a:t>,</a:t>
            </a:r>
          </a:p>
          <a:p>
            <a:r>
              <a:rPr lang="ru-RU" dirty="0" smtClean="0"/>
              <a:t>у</a:t>
            </a:r>
            <a:r>
              <a:rPr lang="ru-RU" dirty="0" smtClean="0"/>
              <a:t>читель английского языка</a:t>
            </a:r>
          </a:p>
          <a:p>
            <a:r>
              <a:rPr lang="ru-RU" dirty="0" smtClean="0"/>
              <a:t>МОУ «</a:t>
            </a:r>
            <a:r>
              <a:rPr lang="ru-RU" dirty="0" err="1" smtClean="0"/>
              <a:t>Жарковская</a:t>
            </a:r>
            <a:r>
              <a:rPr lang="ru-RU" dirty="0" smtClean="0"/>
              <a:t> СОШ№1»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629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/>
              <a:t>       </a:t>
            </a:r>
            <a:r>
              <a:rPr lang="ru-RU" sz="2500">
                <a:latin typeface="Comic Sans MS" pitchFamily="66" charset="0"/>
              </a:rPr>
              <a:t>Имена прилагательные в английском языке имеют три степени сравнения: </a:t>
            </a:r>
            <a:endParaRPr lang="en-US" sz="2500">
              <a:latin typeface="Comic Sans MS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500">
                <a:solidFill>
                  <a:srgbClr val="0000FF"/>
                </a:solidFill>
                <a:latin typeface="Comic Sans MS" pitchFamily="66" charset="0"/>
              </a:rPr>
              <a:t>   </a:t>
            </a:r>
            <a:r>
              <a:rPr lang="ru-RU" sz="2500">
                <a:solidFill>
                  <a:srgbClr val="0000FF"/>
                </a:solidFill>
                <a:latin typeface="Comic Sans MS" pitchFamily="66" charset="0"/>
              </a:rPr>
              <a:t>положительную </a:t>
            </a:r>
            <a:r>
              <a:rPr lang="en-US" sz="2500">
                <a:solidFill>
                  <a:srgbClr val="0000FF"/>
                </a:solidFill>
                <a:latin typeface="Comic Sans MS" pitchFamily="66" charset="0"/>
              </a:rPr>
              <a:t>(the Positive Degree),</a:t>
            </a:r>
            <a:r>
              <a:rPr lang="ru-RU" sz="2500">
                <a:latin typeface="Comic Sans MS" pitchFamily="66" charset="0"/>
              </a:rPr>
              <a:t> </a:t>
            </a:r>
            <a:endParaRPr lang="en-US" sz="2500">
              <a:latin typeface="Comic Sans MS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500">
                <a:solidFill>
                  <a:srgbClr val="009900"/>
                </a:solidFill>
                <a:latin typeface="Comic Sans MS" pitchFamily="66" charset="0"/>
              </a:rPr>
              <a:t>   </a:t>
            </a:r>
            <a:r>
              <a:rPr lang="ru-RU" sz="2500">
                <a:solidFill>
                  <a:srgbClr val="009900"/>
                </a:solidFill>
                <a:latin typeface="Comic Sans MS" pitchFamily="66" charset="0"/>
              </a:rPr>
              <a:t>сравнительную (</a:t>
            </a:r>
            <a:r>
              <a:rPr lang="en-US" sz="2500">
                <a:solidFill>
                  <a:srgbClr val="009900"/>
                </a:solidFill>
                <a:latin typeface="Comic Sans MS" pitchFamily="66" charset="0"/>
              </a:rPr>
              <a:t>the Comparative Degree)</a:t>
            </a:r>
            <a:r>
              <a:rPr lang="ru-RU" sz="2500">
                <a:latin typeface="Comic Sans MS" pitchFamily="66" charset="0"/>
              </a:rPr>
              <a:t> </a:t>
            </a:r>
            <a:r>
              <a:rPr lang="ru-RU" sz="2500">
                <a:solidFill>
                  <a:srgbClr val="FF6600"/>
                </a:solidFill>
                <a:latin typeface="Comic Sans MS" pitchFamily="66" charset="0"/>
              </a:rPr>
              <a:t>превосходную (</a:t>
            </a:r>
            <a:r>
              <a:rPr lang="en-US" sz="2500">
                <a:solidFill>
                  <a:srgbClr val="FF6600"/>
                </a:solidFill>
                <a:latin typeface="Comic Sans MS" pitchFamily="66" charset="0"/>
              </a:rPr>
              <a:t>the Superlative Degree).</a:t>
            </a:r>
            <a:r>
              <a:rPr lang="ru-RU" sz="2500">
                <a:latin typeface="Comic Sans MS" pitchFamily="66" charset="0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500">
                <a:latin typeface="Comic Sans MS" pitchFamily="66" charset="0"/>
              </a:rPr>
              <a:t>		Степени сравнения односложных прилагательных образуются путем прибавления суффиксов к прилагательным в положительной степени: в сравнительной степени прибавляется суффикс </a:t>
            </a:r>
            <a:r>
              <a:rPr lang="ru-RU" sz="2500" b="1">
                <a:solidFill>
                  <a:srgbClr val="FF0000"/>
                </a:solidFill>
                <a:latin typeface="Comic Sans MS" pitchFamily="66" charset="0"/>
              </a:rPr>
              <a:t>-еr</a:t>
            </a:r>
            <a:r>
              <a:rPr lang="ru-RU" sz="2500">
                <a:latin typeface="Comic Sans MS" pitchFamily="66" charset="0"/>
              </a:rPr>
              <a:t>, в превосходной степени -суффикс </a:t>
            </a:r>
            <a:r>
              <a:rPr lang="ru-RU" sz="2500" b="1">
                <a:latin typeface="Comic Sans MS" pitchFamily="66" charset="0"/>
              </a:rPr>
              <a:t>-</a:t>
            </a:r>
            <a:r>
              <a:rPr lang="ru-RU" sz="2500" b="1">
                <a:solidFill>
                  <a:srgbClr val="FF0000"/>
                </a:solidFill>
                <a:latin typeface="Comic Sans MS" pitchFamily="66" charset="0"/>
              </a:rPr>
              <a:t>est</a:t>
            </a:r>
            <a:r>
              <a:rPr lang="ru-RU" sz="2500">
                <a:solidFill>
                  <a:srgbClr val="FF0000"/>
                </a:solidFill>
                <a:latin typeface="Comic Sans MS" pitchFamily="66" charset="0"/>
              </a:rPr>
              <a:t>.</a:t>
            </a:r>
            <a:r>
              <a:rPr lang="ru-RU" sz="2500">
                <a:latin typeface="Comic Sans MS" pitchFamily="66" charset="0"/>
              </a:rPr>
              <a:t> </a:t>
            </a:r>
            <a:r>
              <a:rPr lang="en-US" sz="2000">
                <a:solidFill>
                  <a:srgbClr val="FF6600"/>
                </a:solidFill>
                <a:latin typeface="Comic Sans MS" pitchFamily="66" charset="0"/>
              </a:rPr>
              <a:t>          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solidFill>
                  <a:srgbClr val="FF6600"/>
                </a:solidFill>
                <a:latin typeface="Comic Sans MS" pitchFamily="66" charset="0"/>
              </a:rPr>
              <a:t>                                        </a:t>
            </a:r>
            <a:r>
              <a:rPr lang="en-US" sz="2400">
                <a:solidFill>
                  <a:srgbClr val="FF6600"/>
                </a:solidFill>
                <a:latin typeface="Comic Sans MS" pitchFamily="66" charset="0"/>
              </a:rPr>
              <a:t>Listen, read and learn: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en-US" sz="2400">
              <a:solidFill>
                <a:srgbClr val="FF6600"/>
              </a:solidFill>
              <a:latin typeface="Comic Sans MS" pitchFamily="66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400">
                <a:latin typeface="Comic Sans MS" pitchFamily="66" charset="0"/>
              </a:rPr>
              <a:t>    Warm – warmer – the warmest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400">
                <a:latin typeface="Comic Sans MS" pitchFamily="66" charset="0"/>
              </a:rPr>
              <a:t>Cold – colder – the coldest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400">
                <a:latin typeface="Comic Sans MS" pitchFamily="66" charset="0"/>
              </a:rPr>
              <a:t> Clean – cleaner – the cleanest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400">
                <a:latin typeface="Comic Sans MS" pitchFamily="66" charset="0"/>
              </a:rPr>
              <a:t>Kind – kinder – the kindest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400">
                <a:latin typeface="Comic Sans MS" pitchFamily="66" charset="0"/>
              </a:rPr>
              <a:t>Tall – taller – the tallest</a:t>
            </a:r>
            <a:endParaRPr lang="ru-RU" sz="24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Копия (2) Новый рисунок (22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886200"/>
            <a:ext cx="2212975" cy="2762250"/>
          </a:xfrm>
          <a:prstGeom prst="rect">
            <a:avLst/>
          </a:prstGeom>
          <a:noFill/>
        </p:spPr>
      </p:pic>
      <p:pic>
        <p:nvPicPr>
          <p:cNvPr id="7176" name="Picture 8" descr="Копия (2) Новый рисунок (2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3886200"/>
            <a:ext cx="2274888" cy="2762250"/>
          </a:xfrm>
          <a:prstGeom prst="rect">
            <a:avLst/>
          </a:prstGeom>
          <a:noFill/>
        </p:spPr>
      </p:pic>
      <p:pic>
        <p:nvPicPr>
          <p:cNvPr id="7177" name="Picture 9" descr="Копия (2) Новый рисунок (22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3886200"/>
            <a:ext cx="2216150" cy="2762250"/>
          </a:xfrm>
          <a:prstGeom prst="rect">
            <a:avLst/>
          </a:prstGeom>
          <a:noFill/>
        </p:spPr>
      </p:pic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2133600" y="1447800"/>
            <a:ext cx="51054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</a:rPr>
              <a:t>Remember !</a:t>
            </a:r>
          </a:p>
          <a:p>
            <a:r>
              <a:rPr lang="en-US" sz="2400"/>
              <a:t>sunny – sunnier – the sunniest</a:t>
            </a:r>
          </a:p>
          <a:p>
            <a:r>
              <a:rPr lang="en-US" sz="2400"/>
              <a:t>happy – happier – the happiest</a:t>
            </a:r>
          </a:p>
          <a:p>
            <a:r>
              <a:rPr lang="en-US" sz="2400"/>
              <a:t>hungry – hungrier – the hungriest</a:t>
            </a:r>
          </a:p>
          <a:p>
            <a:r>
              <a:rPr lang="en-US" sz="2400"/>
              <a:t>messy – messier – the messiest</a:t>
            </a:r>
          </a:p>
          <a:p>
            <a:r>
              <a:rPr lang="en-US" sz="2400"/>
              <a:t>dirty – dirtier – the dirtiest</a:t>
            </a:r>
          </a:p>
        </p:txBody>
      </p:sp>
      <p:pic>
        <p:nvPicPr>
          <p:cNvPr id="7179" name="Picture 11" descr="Рисунок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144000" cy="1333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Образуй  и запиши степени сравнения данных прилагательных</a:t>
            </a:r>
            <a:endParaRPr lang="en-US" dirty="0" smtClean="0"/>
          </a:p>
          <a:p>
            <a:r>
              <a:rPr lang="en-US" dirty="0" smtClean="0">
                <a:solidFill>
                  <a:srgbClr val="0070C0"/>
                </a:solidFill>
              </a:rPr>
              <a:t>Nice   rainy  warm  cold</a:t>
            </a: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1397000"/>
          <a:ext cx="8072493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831"/>
                <a:gridCol w="2690831"/>
                <a:gridCol w="269083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Прилагательное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Сравнительная степень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Превосходная степень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Односложные</a:t>
                      </a:r>
                      <a:r>
                        <a:rPr lang="en-US" dirty="0" smtClean="0"/>
                        <a:t> </a:t>
                      </a:r>
                      <a:endParaRPr lang="ru-RU" dirty="0" smtClean="0"/>
                    </a:p>
                    <a:p>
                      <a:r>
                        <a:rPr lang="en-US" dirty="0" smtClean="0"/>
                        <a:t>small</a:t>
                      </a:r>
                    </a:p>
                    <a:p>
                      <a:r>
                        <a:rPr lang="en-US" dirty="0" smtClean="0"/>
                        <a:t>big</a:t>
                      </a:r>
                    </a:p>
                    <a:p>
                      <a:r>
                        <a:rPr lang="en-US" dirty="0" smtClean="0"/>
                        <a:t>hot</a:t>
                      </a:r>
                    </a:p>
                    <a:p>
                      <a:r>
                        <a:rPr lang="en-US" dirty="0" smtClean="0"/>
                        <a:t>sunn</a:t>
                      </a:r>
                      <a:r>
                        <a:rPr lang="en-US" u="sng" dirty="0" smtClean="0"/>
                        <a:t>y</a:t>
                      </a:r>
                      <a:endParaRPr lang="ru-RU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 суффикс</a:t>
                      </a:r>
                      <a:r>
                        <a:rPr lang="en-US" dirty="0" smtClean="0"/>
                        <a:t>- </a:t>
                      </a:r>
                      <a:r>
                        <a:rPr lang="en-US" dirty="0" err="1" smtClean="0"/>
                        <a:t>er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smaller</a:t>
                      </a:r>
                    </a:p>
                    <a:p>
                      <a:r>
                        <a:rPr lang="en-US" dirty="0" smtClean="0"/>
                        <a:t>bi</a:t>
                      </a:r>
                      <a:r>
                        <a:rPr lang="en-US" u="sng" dirty="0" smtClean="0"/>
                        <a:t>gg</a:t>
                      </a:r>
                      <a:r>
                        <a:rPr lang="en-US" dirty="0" smtClean="0"/>
                        <a:t>er</a:t>
                      </a:r>
                    </a:p>
                    <a:p>
                      <a:r>
                        <a:rPr lang="en-US" dirty="0" smtClean="0"/>
                        <a:t>hotter</a:t>
                      </a:r>
                    </a:p>
                    <a:p>
                      <a:r>
                        <a:rPr lang="en-US" dirty="0" smtClean="0"/>
                        <a:t>sunn</a:t>
                      </a:r>
                      <a:r>
                        <a:rPr lang="en-US" u="sng" dirty="0" smtClean="0"/>
                        <a:t>i</a:t>
                      </a:r>
                      <a:r>
                        <a:rPr lang="en-US" dirty="0" smtClean="0"/>
                        <a:t>er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+суффикс</a:t>
                      </a:r>
                      <a:r>
                        <a:rPr lang="en-US" dirty="0" smtClean="0"/>
                        <a:t> – </a:t>
                      </a:r>
                      <a:r>
                        <a:rPr lang="en-US" dirty="0" err="1" smtClean="0"/>
                        <a:t>est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the smallest</a:t>
                      </a:r>
                    </a:p>
                    <a:p>
                      <a:r>
                        <a:rPr lang="en-US" dirty="0" smtClean="0"/>
                        <a:t>the bi</a:t>
                      </a:r>
                      <a:r>
                        <a:rPr lang="en-US" u="sng" dirty="0" smtClean="0"/>
                        <a:t>gg</a:t>
                      </a:r>
                      <a:r>
                        <a:rPr lang="en-US" dirty="0" smtClean="0"/>
                        <a:t>est</a:t>
                      </a:r>
                    </a:p>
                    <a:p>
                      <a:r>
                        <a:rPr lang="en-US" dirty="0" smtClean="0"/>
                        <a:t>the hottest</a:t>
                      </a:r>
                    </a:p>
                    <a:p>
                      <a:r>
                        <a:rPr lang="en-US" dirty="0" smtClean="0"/>
                        <a:t>the sunn</a:t>
                      </a:r>
                      <a:r>
                        <a:rPr lang="en-US" u="sng" dirty="0" smtClean="0"/>
                        <a:t>ie</a:t>
                      </a:r>
                      <a:r>
                        <a:rPr lang="en-US" dirty="0" smtClean="0"/>
                        <a:t>st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Правило с. 140-141п.2,3</a:t>
            </a:r>
          </a:p>
          <a:p>
            <a:r>
              <a:rPr lang="ru-RU" dirty="0" smtClean="0"/>
              <a:t>С.31, </a:t>
            </a:r>
            <a:r>
              <a:rPr lang="ru-RU" smtClean="0"/>
              <a:t>з.5 письменно</a:t>
            </a:r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86</TotalTime>
  <Words>141</Words>
  <Application>Microsoft Office PowerPoint</Application>
  <PresentationFormat>Экран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Степени сравнения прилагательных</vt:lpstr>
      <vt:lpstr>Слайд 2</vt:lpstr>
      <vt:lpstr>Слайд 3</vt:lpstr>
      <vt:lpstr>Слайд 4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Степени сравнения прилагательных</dc:title>
  <dc:creator>1</dc:creator>
  <cp:lastModifiedBy>1</cp:lastModifiedBy>
  <cp:revision>10</cp:revision>
  <dcterms:created xsi:type="dcterms:W3CDTF">2021-10-18T18:04:37Z</dcterms:created>
  <dcterms:modified xsi:type="dcterms:W3CDTF">2022-01-19T19:35:39Z</dcterms:modified>
</cp:coreProperties>
</file>