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1" r:id="rId13"/>
    <p:sldId id="265" r:id="rId14"/>
    <p:sldId id="272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2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3</a:t>
            </a:r>
            <a:r>
              <a:rPr lang="ru-RU" baseline="0" dirty="0" smtClean="0"/>
              <a:t> Вопрос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F8-4699-9439-5C802558B82F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F8-4699-9439-5C802558B82F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F8-4699-9439-5C802558B82F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F8-4699-9439-5C802558B82F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EF8-4699-9439-5C802558B82F}"/>
              </c:ext>
            </c:extLst>
          </c:dPt>
          <c:cat>
            <c:strRef>
              <c:f>Лист1!$A$2:$A$6</c:f>
              <c:strCache>
                <c:ptCount val="5"/>
                <c:pt idx="0">
                  <c:v>Иделия Волжского пекаря</c:v>
                </c:pt>
                <c:pt idx="1">
                  <c:v>Курица из Ржевской птицефабрики</c:v>
                </c:pt>
                <c:pt idx="2">
                  <c:v>Торопецкое молоко</c:v>
                </c:pt>
                <c:pt idx="3">
                  <c:v>Дмитрогорская колбаса</c:v>
                </c:pt>
                <c:pt idx="4">
                  <c:v>Мука из мелькомбината Тверской обл.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0.2</c:v>
                </c:pt>
                <c:pt idx="3">
                  <c:v>0.15000000000000005</c:v>
                </c:pt>
                <c:pt idx="4">
                  <c:v>5.0000000000000017E-2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62-4C09-A73D-2C5132D7D7B5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2AF-F49A-4FDB-A1F0-1B9F584ADB6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CAB-292B-4661-9F9A-AC3E74695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3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2AF-F49A-4FDB-A1F0-1B9F584ADB6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CAB-292B-4661-9F9A-AC3E74695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68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2AF-F49A-4FDB-A1F0-1B9F584ADB6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CAB-292B-4661-9F9A-AC3E74695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137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2AF-F49A-4FDB-A1F0-1B9F584ADB6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CAB-292B-4661-9F9A-AC3E74695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745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2AF-F49A-4FDB-A1F0-1B9F584ADB6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CAB-292B-4661-9F9A-AC3E74695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562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2AF-F49A-4FDB-A1F0-1B9F584ADB6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CAB-292B-4661-9F9A-AC3E74695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250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2AF-F49A-4FDB-A1F0-1B9F584ADB6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CAB-292B-4661-9F9A-AC3E74695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85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2AF-F49A-4FDB-A1F0-1B9F584ADB6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CAB-292B-4661-9F9A-AC3E74695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774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2AF-F49A-4FDB-A1F0-1B9F584ADB6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CAB-292B-4661-9F9A-AC3E74695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04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2AF-F49A-4FDB-A1F0-1B9F584ADB6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CAB-292B-4661-9F9A-AC3E74695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32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2AF-F49A-4FDB-A1F0-1B9F584ADB6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CAB-292B-4661-9F9A-AC3E74695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73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7C2AF-F49A-4FDB-A1F0-1B9F584ADB6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2BCAB-292B-4661-9F9A-AC3E74695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338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«Пищевая промышленность области на моём столе»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316" y="4082612"/>
            <a:ext cx="10491537" cy="206151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БОДРОВ КИРИЛЛ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9А КЛАССА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ТЕРЕБЕЙКИНА ЕЛЕНА ГЕННАДЬЕВНА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УЧИТЕЛЬ ГЕОГРАФИИ</a:t>
            </a:r>
          </a:p>
          <a:p>
            <a:pPr algn="r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979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72026" cy="1793174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поставки продуктов в Тверскую область</a:t>
            </a:r>
            <a:br>
              <a:rPr lang="ru-RU" dirty="0" smtClean="0"/>
            </a:br>
            <a:r>
              <a:rPr lang="ru-RU" sz="1000" dirty="0" smtClean="0"/>
              <a:t>________________________________________________________________________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772025" cy="426027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Одну </a:t>
            </a:r>
            <a:r>
              <a:rPr lang="ru-RU" dirty="0" smtClean="0"/>
              <a:t>третью часть </a:t>
            </a:r>
            <a:r>
              <a:rPr lang="ru-RU" dirty="0"/>
              <a:t>всей потребительской </a:t>
            </a:r>
            <a:r>
              <a:rPr lang="ru-RU" dirty="0" smtClean="0"/>
              <a:t>продукции </a:t>
            </a:r>
            <a:r>
              <a:rPr lang="ru-RU" dirty="0"/>
              <a:t>Тверская </a:t>
            </a:r>
            <a:r>
              <a:rPr lang="ru-RU" dirty="0" smtClean="0"/>
              <a:t>область </a:t>
            </a:r>
            <a:r>
              <a:rPr lang="ru-RU" dirty="0"/>
              <a:t>производит </a:t>
            </a:r>
            <a:r>
              <a:rPr lang="ru-RU" dirty="0" smtClean="0"/>
              <a:t>сама. </a:t>
            </a:r>
          </a:p>
          <a:p>
            <a:r>
              <a:rPr lang="ru-RU" b="1" dirty="0" smtClean="0"/>
              <a:t>Остальная часть поставляется </a:t>
            </a:r>
            <a:r>
              <a:rPr lang="ru-RU" b="1" dirty="0"/>
              <a:t>из других </a:t>
            </a:r>
            <a:r>
              <a:rPr lang="ru-RU" b="1" dirty="0" smtClean="0"/>
              <a:t>областей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Владимирская (овощи), Смоленская (хлебобулочные изделия, молочная и мясная </a:t>
            </a:r>
            <a:r>
              <a:rPr lang="ru-RU" dirty="0" err="1"/>
              <a:t>подукция</a:t>
            </a:r>
            <a:r>
              <a:rPr lang="ru-RU" dirty="0"/>
              <a:t>, овощи), Псковская область (хлеб</a:t>
            </a:r>
            <a:r>
              <a:rPr lang="ru-RU" dirty="0" smtClean="0"/>
              <a:t>, мясо </a:t>
            </a:r>
            <a:r>
              <a:rPr lang="ru-RU" dirty="0"/>
              <a:t>и консервы) Рязанская (мука),Тульская (макаронные изделия),Калининградская (рыба и консервы), Ставропольский и Краснодарский край (подсолнечное масло, рис, чай), Московская область (кондитерские </a:t>
            </a:r>
            <a:r>
              <a:rPr lang="ru-RU" dirty="0" smtClean="0"/>
              <a:t>изделия).</a:t>
            </a:r>
          </a:p>
          <a:p>
            <a:r>
              <a:rPr lang="ru-RU" b="1" dirty="0" smtClean="0"/>
              <a:t>И из других стран:</a:t>
            </a:r>
          </a:p>
          <a:p>
            <a:r>
              <a:rPr lang="ru-RU" dirty="0" smtClean="0"/>
              <a:t>Беларусь, Украина.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" r="10395"/>
          <a:stretch/>
        </p:blipFill>
        <p:spPr>
          <a:xfrm>
            <a:off x="4772025" y="700645"/>
            <a:ext cx="7220197" cy="5617028"/>
          </a:xfrm>
        </p:spPr>
      </p:pic>
    </p:spTree>
    <p:extLst>
      <p:ext uri="{BB962C8B-B14F-4D97-AF65-F5344CB8AC3E}">
        <p14:creationId xmlns="" xmlns:p14="http://schemas.microsoft.com/office/powerpoint/2010/main" val="80155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Анкета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Покупаете ли вы продукцию, которую производят в Тверской области?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400" dirty="0"/>
              <a:t>Если у вас будет выбор между продукцией Тверской и любой другой области, то какую вы выберите и почему?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400" dirty="0"/>
              <a:t> Выберите 2-3 наименования продукции из списка, которую вы больше всего употребляете: </a:t>
            </a:r>
            <a:r>
              <a:rPr lang="ru-RU" sz="2400" dirty="0" err="1"/>
              <a:t>Дмитрогорская</a:t>
            </a:r>
            <a:r>
              <a:rPr lang="ru-RU" sz="2400" dirty="0"/>
              <a:t> колбаса, хлебобулочные изделия  Волжского пекаря, </a:t>
            </a:r>
            <a:r>
              <a:rPr lang="ru-RU" sz="2400" dirty="0" err="1"/>
              <a:t>Торопецкое</a:t>
            </a:r>
            <a:r>
              <a:rPr lang="ru-RU" sz="2400" dirty="0"/>
              <a:t> молоко, </a:t>
            </a:r>
            <a:r>
              <a:rPr lang="ru-RU" sz="2400" dirty="0" smtClean="0"/>
              <a:t>Старицкий </a:t>
            </a:r>
            <a:r>
              <a:rPr lang="ru-RU" sz="2400" dirty="0"/>
              <a:t>сыр, курица из Ржевской птицефабрики, мука из Мелькомбината Тверской области.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400" dirty="0"/>
              <a:t>Какие плюсы и минусы вы можете выделить в развитие пищевой промышленности Тверской области?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389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1027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Анализ анкет</a:t>
            </a:r>
            <a:r>
              <a:rPr lang="ru-RU" dirty="0"/>
              <a:t/>
            </a:r>
            <a:br>
              <a:rPr lang="ru-RU" dirty="0"/>
            </a:br>
            <a:r>
              <a:rPr lang="ru-RU" sz="1000" dirty="0"/>
              <a:t>________________________________________________________________________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04894851"/>
              </p:ext>
            </p:extLst>
          </p:nvPr>
        </p:nvGraphicFramePr>
        <p:xfrm>
          <a:off x="5183188" y="987425"/>
          <a:ext cx="6172200" cy="538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698171"/>
            <a:ext cx="4772025" cy="5159829"/>
          </a:xfrm>
        </p:spPr>
        <p:txBody>
          <a:bodyPr/>
          <a:lstStyle/>
          <a:p>
            <a:r>
              <a:rPr lang="ru-RU" dirty="0"/>
              <a:t>На 1 вопрос 100% ответили</a:t>
            </a:r>
            <a:r>
              <a:rPr lang="en-US" dirty="0"/>
              <a:t>, </a:t>
            </a:r>
            <a:r>
              <a:rPr lang="ru-RU" dirty="0"/>
              <a:t>что покупают продукцию из Тверской области.</a:t>
            </a:r>
          </a:p>
          <a:p>
            <a:r>
              <a:rPr lang="ru-RU" dirty="0"/>
              <a:t>Во 2-ом вопросе 40% выбрали продукцию из Тверской области</a:t>
            </a:r>
            <a:r>
              <a:rPr lang="en-US" dirty="0"/>
              <a:t>, </a:t>
            </a:r>
            <a:r>
              <a:rPr lang="ru-RU" dirty="0" err="1"/>
              <a:t>т.к</a:t>
            </a:r>
            <a:r>
              <a:rPr lang="ru-RU" dirty="0"/>
              <a:t> они считают</a:t>
            </a:r>
            <a:r>
              <a:rPr lang="en-US" dirty="0"/>
              <a:t>, </a:t>
            </a:r>
            <a:r>
              <a:rPr lang="ru-RU" dirty="0"/>
              <a:t>что это более надёжнее. 60% выбрали продукцию из другой области</a:t>
            </a:r>
            <a:r>
              <a:rPr lang="en-US" dirty="0"/>
              <a:t>,</a:t>
            </a:r>
            <a:r>
              <a:rPr lang="ru-RU" dirty="0"/>
              <a:t> т.к. они считают</a:t>
            </a:r>
            <a:r>
              <a:rPr lang="en-US" dirty="0"/>
              <a:t>, </a:t>
            </a:r>
            <a:r>
              <a:rPr lang="ru-RU" dirty="0"/>
              <a:t>что там более вкусная и качественная продукция</a:t>
            </a:r>
          </a:p>
          <a:p>
            <a:r>
              <a:rPr lang="ru-RU" dirty="0"/>
              <a:t>В 3-ем вопросе 40% выбрали хлебобулочные изделия Волжского пекаря</a:t>
            </a:r>
            <a:r>
              <a:rPr lang="en-US" dirty="0"/>
              <a:t>, </a:t>
            </a:r>
            <a:r>
              <a:rPr lang="ru-RU" dirty="0"/>
              <a:t>20% выбрали курицу из Ржевской птицефабрики</a:t>
            </a:r>
            <a:r>
              <a:rPr lang="en-US" dirty="0"/>
              <a:t>, </a:t>
            </a:r>
            <a:r>
              <a:rPr lang="ru-RU" dirty="0"/>
              <a:t>20% выбрали </a:t>
            </a:r>
            <a:r>
              <a:rPr lang="ru-RU" dirty="0" err="1"/>
              <a:t>Торопецкое</a:t>
            </a:r>
            <a:r>
              <a:rPr lang="ru-RU" dirty="0"/>
              <a:t> молоко</a:t>
            </a:r>
            <a:r>
              <a:rPr lang="en-US" dirty="0"/>
              <a:t>, </a:t>
            </a:r>
            <a:r>
              <a:rPr lang="ru-RU" dirty="0"/>
              <a:t>15% </a:t>
            </a:r>
            <a:r>
              <a:rPr lang="ru-RU" dirty="0" err="1"/>
              <a:t>Дмитрогорскую</a:t>
            </a:r>
            <a:r>
              <a:rPr lang="ru-RU" dirty="0"/>
              <a:t> колбасу</a:t>
            </a:r>
            <a:r>
              <a:rPr lang="en-US" dirty="0"/>
              <a:t>, 5% </a:t>
            </a:r>
            <a:r>
              <a:rPr lang="ru-RU" dirty="0"/>
              <a:t>муку из мелькомбината Тверской области.</a:t>
            </a:r>
          </a:p>
          <a:p>
            <a:r>
              <a:rPr lang="ru-RU" dirty="0"/>
              <a:t>На 4 вопрос участники опроса ответили:</a:t>
            </a:r>
          </a:p>
          <a:p>
            <a:r>
              <a:rPr lang="ru-RU" dirty="0"/>
              <a:t>Плюсы - качественная и вкусная продукция</a:t>
            </a:r>
            <a:r>
              <a:rPr lang="en-US" dirty="0"/>
              <a:t>, </a:t>
            </a:r>
            <a:r>
              <a:rPr lang="ru-RU" dirty="0"/>
              <a:t>надёжность.</a:t>
            </a:r>
          </a:p>
          <a:p>
            <a:r>
              <a:rPr lang="ru-RU" dirty="0"/>
              <a:t>Минусы – малый ассортимент.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083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br>
              <a:rPr lang="ru-RU" dirty="0" smtClean="0"/>
            </a:br>
            <a:r>
              <a:rPr lang="ru-RU" sz="1000" dirty="0" smtClean="0"/>
              <a:t>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ru-RU" dirty="0" smtClean="0"/>
              <a:t>  В </a:t>
            </a:r>
            <a:r>
              <a:rPr lang="ru-RU" dirty="0"/>
              <a:t>Тверской области очень хорошие перспективы и есть условия для  развития пищевой промышленности.</a:t>
            </a:r>
          </a:p>
          <a:p>
            <a:pPr marL="0" indent="0" fontAlgn="t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38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7032"/>
            <a:ext cx="12192000" cy="1325563"/>
          </a:xfrm>
        </p:spPr>
        <p:txBody>
          <a:bodyPr/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Спасибо за внимание!</a:t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50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000" dirty="0" smtClean="0"/>
              <a:t>__________________________________________________________________________________________________________________________________________________________________</a:t>
            </a: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-  изучить географию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промышленности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моего исследования: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информацию о пищевой промышленности Тверской области,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основные направления продовольственных товаров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поступают на наш стол,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сследовать потребительскую корзину своей семьи и выяснить востребованную продукцию из нашего региона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 опрос о продуктовых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предрочтениях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одноклассников.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-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3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пищевая промышленность?</a:t>
            </a:r>
            <a:br>
              <a:rPr lang="ru-RU" dirty="0" smtClean="0"/>
            </a:br>
            <a:r>
              <a:rPr lang="ru-RU" sz="1000" dirty="0" smtClean="0"/>
              <a:t>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Пищевая промышленность- это группа промышленных отраслей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производящих пищевые продукты в готовом виде или в виде полуфабрикатов.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Пищевая промышленность делится на 13 отраслей: крупяная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маслодельная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чайная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консервная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рыбная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мясная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мукомольная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чаеразвесочная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хлебопекарная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макаронная.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развитые направления пищевой промышленности в Тверской области: чайная, молочная, мясная и хлебопекарная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38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Предприятия</a:t>
            </a:r>
            <a:r>
              <a:rPr lang="en-US" sz="4000" dirty="0" smtClean="0"/>
              <a:t>, </a:t>
            </a:r>
            <a:r>
              <a:rPr lang="ru-RU" sz="4000" dirty="0" smtClean="0"/>
              <a:t>работающие на территории</a:t>
            </a:r>
            <a:br>
              <a:rPr lang="ru-RU" sz="4000" dirty="0" smtClean="0"/>
            </a:br>
            <a:r>
              <a:rPr lang="ru-RU" sz="4000" dirty="0" smtClean="0"/>
              <a:t> Тверской области</a:t>
            </a:r>
            <a:br>
              <a:rPr lang="ru-RU" sz="4000" dirty="0" smtClean="0"/>
            </a:br>
            <a:r>
              <a:rPr lang="ru-RU" sz="1000" dirty="0" smtClean="0"/>
              <a:t>____________________________________________________________________________________________________________________________________________________________________________________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«Волжский пекарь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Торжокский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мясокомбинат»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«Птицефабрика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Верхневолжская»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«Ржевская птицефабрика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Дмитрогорский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мясоперерабатывающий завод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«Молоко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Дмитрогорский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586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27" y="338447"/>
            <a:ext cx="4144488" cy="16002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«Волжский пекарь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337" y="2128651"/>
            <a:ext cx="4404677" cy="44486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«Волжский пекарь»-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высокотехнологичное и динамично развивающееся предприятие по производству хлебобулочных и кондитерских изделий. Основано в 1940 году.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его счету множество продукции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мы потребляем ежедневно: батон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4" t="-38" r="-144" b="379"/>
          <a:stretch/>
        </p:blipFill>
        <p:spPr>
          <a:xfrm>
            <a:off x="4607626" y="593766"/>
            <a:ext cx="7481455" cy="5450773"/>
          </a:xfrm>
        </p:spPr>
      </p:pic>
    </p:spTree>
    <p:extLst>
      <p:ext uri="{BB962C8B-B14F-4D97-AF65-F5344CB8AC3E}">
        <p14:creationId xmlns="" xmlns:p14="http://schemas.microsoft.com/office/powerpoint/2010/main" val="134816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«Ржевская птицефабрика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70" y="457201"/>
            <a:ext cx="6216352" cy="5884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380" y="2057399"/>
            <a:ext cx="4627646" cy="384609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Ржевская птицефабрика»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в 1990-м г. в пос.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Есинка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Тверской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Специализация компании – производство продовольственных изделий из мяса птицы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Например: цыплёнок бройлер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куриного мяса.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162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" y="653143"/>
            <a:ext cx="4605771" cy="118753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«ДМИТРОГОРСКИЙ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94" y="403762"/>
            <a:ext cx="6327858" cy="61632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6254" y="2057400"/>
            <a:ext cx="4605771" cy="3811588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Дмитрогорский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-это предприятие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80-летней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историей. Завод направлен на производство молочных изделий, который способен самостоятельно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 высококачественную молочную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доставлять до конечного потребителя.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нём производится более 200 видов продукции.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65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6257"/>
            <a:ext cx="3408217" cy="16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Потребительская корзина</a:t>
            </a:r>
            <a:br>
              <a:rPr lang="ru-RU" dirty="0" smtClean="0"/>
            </a:br>
            <a:r>
              <a:rPr lang="ru-RU" sz="1000" dirty="0" smtClean="0"/>
              <a:t>__________________________________________________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08936669"/>
              </p:ext>
            </p:extLst>
          </p:nvPr>
        </p:nvGraphicFramePr>
        <p:xfrm>
          <a:off x="3420093" y="356257"/>
          <a:ext cx="8680862" cy="6494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7035">
                  <a:extLst>
                    <a:ext uri="{9D8B030D-6E8A-4147-A177-3AD203B41FA5}">
                      <a16:colId xmlns="" xmlns:a16="http://schemas.microsoft.com/office/drawing/2014/main" val="1837340869"/>
                    </a:ext>
                  </a:extLst>
                </a:gridCol>
                <a:gridCol w="1354215">
                  <a:extLst>
                    <a:ext uri="{9D8B030D-6E8A-4147-A177-3AD203B41FA5}">
                      <a16:colId xmlns="" xmlns:a16="http://schemas.microsoft.com/office/drawing/2014/main" val="901706349"/>
                    </a:ext>
                  </a:extLst>
                </a:gridCol>
                <a:gridCol w="1076427">
                  <a:extLst>
                    <a:ext uri="{9D8B030D-6E8A-4147-A177-3AD203B41FA5}">
                      <a16:colId xmlns="" xmlns:a16="http://schemas.microsoft.com/office/drawing/2014/main" val="3888905676"/>
                    </a:ext>
                  </a:extLst>
                </a:gridCol>
                <a:gridCol w="1703185">
                  <a:extLst>
                    <a:ext uri="{9D8B030D-6E8A-4147-A177-3AD203B41FA5}">
                      <a16:colId xmlns="" xmlns:a16="http://schemas.microsoft.com/office/drawing/2014/main" val="2392063939"/>
                    </a:ext>
                  </a:extLst>
                </a:gridCol>
              </a:tblGrid>
              <a:tr h="696948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 dirty="0">
                          <a:effectLst/>
                        </a:rPr>
                        <a:t>Наименование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 dirty="0">
                          <a:effectLst/>
                        </a:rPr>
                        <a:t>Объем потребления (в среднем на одного человека в год)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8476400"/>
                  </a:ext>
                </a:extLst>
              </a:tr>
              <a:tr h="573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 dirty="0">
                          <a:effectLst/>
                        </a:rPr>
                        <a:t>трудоспособное население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 dirty="0">
                          <a:effectLst/>
                        </a:rPr>
                        <a:t>пенсионеры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>
                          <a:effectLst/>
                        </a:rPr>
                        <a:t>дети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extLst>
                  <a:ext uri="{0D108BD9-81ED-4DB2-BD59-A6C34878D82A}">
                    <a16:rowId xmlns="" xmlns:a16="http://schemas.microsoft.com/office/drawing/2014/main" val="4149979431"/>
                  </a:ext>
                </a:extLst>
              </a:tr>
              <a:tr h="62448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 dirty="0">
                          <a:effectLst/>
                        </a:rPr>
                        <a:t>Хлебные продукты (хлеб и макаронные изделия в пересчете на муку, мука, крупы, бобовые), кг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128,4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6034" marT="70816" marB="7081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98,7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78,3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extLst>
                  <a:ext uri="{0D108BD9-81ED-4DB2-BD59-A6C34878D82A}">
                    <a16:rowId xmlns="" xmlns:a16="http://schemas.microsoft.com/office/drawing/2014/main" val="561802164"/>
                  </a:ext>
                </a:extLst>
              </a:tr>
              <a:tr h="3789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>
                          <a:effectLst/>
                        </a:rPr>
                        <a:t>Картофель, кг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100,5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6034" marT="70816" marB="7081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80,0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88,4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extLst>
                  <a:ext uri="{0D108BD9-81ED-4DB2-BD59-A6C34878D82A}">
                    <a16:rowId xmlns="" xmlns:a16="http://schemas.microsoft.com/office/drawing/2014/main" val="1335821438"/>
                  </a:ext>
                </a:extLst>
              </a:tr>
              <a:tr h="3789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>
                          <a:effectLst/>
                        </a:rPr>
                        <a:t>Овощи и бахчевые, кг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115,2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6034" marT="70816" marB="7081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99,0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113,4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extLst>
                  <a:ext uri="{0D108BD9-81ED-4DB2-BD59-A6C34878D82A}">
                    <a16:rowId xmlns="" xmlns:a16="http://schemas.microsoft.com/office/drawing/2014/main" val="1704887957"/>
                  </a:ext>
                </a:extLst>
              </a:tr>
              <a:tr h="3789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>
                          <a:effectLst/>
                        </a:rPr>
                        <a:t>Фрукты свежие, кг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60,0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6034" marT="70816" marB="7081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45,0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118,1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extLst>
                  <a:ext uri="{0D108BD9-81ED-4DB2-BD59-A6C34878D82A}">
                    <a16:rowId xmlns="" xmlns:a16="http://schemas.microsoft.com/office/drawing/2014/main" val="1964413663"/>
                  </a:ext>
                </a:extLst>
              </a:tr>
              <a:tr h="62448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>
                          <a:effectLst/>
                        </a:rPr>
                        <a:t>Сахар и кондитерские изделия в пересчете на сахар, кг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22,2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6034" marT="70816" marB="7081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21,2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21,9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extLst>
                  <a:ext uri="{0D108BD9-81ED-4DB2-BD59-A6C34878D82A}">
                    <a16:rowId xmlns="" xmlns:a16="http://schemas.microsoft.com/office/drawing/2014/main" val="3908137730"/>
                  </a:ext>
                </a:extLst>
              </a:tr>
              <a:tr h="3789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>
                          <a:effectLst/>
                        </a:rPr>
                        <a:t>Мясопродукты, кг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58,7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6034" marT="70816" marB="7081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54,0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44,4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extLst>
                  <a:ext uri="{0D108BD9-81ED-4DB2-BD59-A6C34878D82A}">
                    <a16:rowId xmlns="" xmlns:a16="http://schemas.microsoft.com/office/drawing/2014/main" val="2441206647"/>
                  </a:ext>
                </a:extLst>
              </a:tr>
              <a:tr h="3789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>
                          <a:effectLst/>
                        </a:rPr>
                        <a:t>Рыбопродукты, кг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19,0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6034" marT="70816" marB="7081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17,0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18,6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extLst>
                  <a:ext uri="{0D108BD9-81ED-4DB2-BD59-A6C34878D82A}">
                    <a16:rowId xmlns="" xmlns:a16="http://schemas.microsoft.com/office/drawing/2014/main" val="2646834968"/>
                  </a:ext>
                </a:extLst>
              </a:tr>
              <a:tr h="62448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>
                          <a:effectLst/>
                        </a:rPr>
                        <a:t>Молоко и молокопродукты в пересчете на молоко, кг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290,8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6034" marT="70816" marB="7081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267,8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359,5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extLst>
                  <a:ext uri="{0D108BD9-81ED-4DB2-BD59-A6C34878D82A}">
                    <a16:rowId xmlns="" xmlns:a16="http://schemas.microsoft.com/office/drawing/2014/main" val="1175802075"/>
                  </a:ext>
                </a:extLst>
              </a:tr>
              <a:tr h="3789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>
                          <a:effectLst/>
                        </a:rPr>
                        <a:t>Яйца, штук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6034" marT="70816" marB="7081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extLst>
                  <a:ext uri="{0D108BD9-81ED-4DB2-BD59-A6C34878D82A}">
                    <a16:rowId xmlns="" xmlns:a16="http://schemas.microsoft.com/office/drawing/2014/main" val="3936780325"/>
                  </a:ext>
                </a:extLst>
              </a:tr>
              <a:tr h="3789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>
                          <a:effectLst/>
                        </a:rPr>
                        <a:t>Масло растительное, маргарин и другие жиры, кг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11,5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6034" marT="70816" marB="7081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9,0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5,9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extLst>
                  <a:ext uri="{0D108BD9-81ED-4DB2-BD59-A6C34878D82A}">
                    <a16:rowId xmlns="" xmlns:a16="http://schemas.microsoft.com/office/drawing/2014/main" val="3380683637"/>
                  </a:ext>
                </a:extLst>
              </a:tr>
              <a:tr h="3789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50" cap="all">
                          <a:effectLst/>
                        </a:rPr>
                        <a:t>Прочие продукты (соль, чай, специи), кг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4,9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6034" marT="70816" marB="70816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4,1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3,5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16" marR="70816" marT="35408" marB="35408" anchor="b"/>
                </a:tc>
                <a:extLst>
                  <a:ext uri="{0D108BD9-81ED-4DB2-BD59-A6C34878D82A}">
                    <a16:rowId xmlns="" xmlns:a16="http://schemas.microsoft.com/office/drawing/2014/main" val="623373313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381" y="1760516"/>
            <a:ext cx="2802577" cy="428402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Потребительская корзина - минимальный набор продуктов питания, учитывающий диетологические ограничения и обеспечивающий минимально необходимое количество калорий. В потребительскую корзину входят также необходимый набор непродовольственных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17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22280" cy="1604211"/>
          </a:xfrm>
        </p:spPr>
        <p:txBody>
          <a:bodyPr/>
          <a:lstStyle/>
          <a:p>
            <a:pPr algn="ctr"/>
            <a:r>
              <a:rPr lang="ru-RU" b="1" dirty="0" smtClean="0"/>
              <a:t>Исследовательская часть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Потребительская корзина моей семьи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000" dirty="0" smtClean="0"/>
              <a:t>________________________________________________________________________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796716"/>
            <a:ext cx="4772025" cy="5061284"/>
          </a:xfrm>
        </p:spPr>
        <p:txBody>
          <a:bodyPr/>
          <a:lstStyle/>
          <a:p>
            <a:r>
              <a:rPr lang="ru-RU" dirty="0" smtClean="0"/>
              <a:t>В потребительскую корзину моей семьи входят такие продукты как: молоко</a:t>
            </a:r>
            <a:r>
              <a:rPr lang="en-US" dirty="0" smtClean="0"/>
              <a:t>, </a:t>
            </a:r>
            <a:r>
              <a:rPr lang="ru-RU" dirty="0" smtClean="0"/>
              <a:t>хлеб</a:t>
            </a:r>
            <a:r>
              <a:rPr lang="en-US" dirty="0" smtClean="0"/>
              <a:t>, </a:t>
            </a:r>
            <a:r>
              <a:rPr lang="ru-RU" dirty="0" smtClean="0"/>
              <a:t>мясо</a:t>
            </a:r>
            <a:r>
              <a:rPr lang="en-US" dirty="0" smtClean="0"/>
              <a:t> </a:t>
            </a:r>
            <a:r>
              <a:rPr lang="ru-RU" dirty="0" smtClean="0"/>
              <a:t>курицы и </a:t>
            </a:r>
            <a:r>
              <a:rPr lang="en-US" dirty="0" smtClean="0"/>
              <a:t> </a:t>
            </a:r>
            <a:r>
              <a:rPr lang="ru-RU" dirty="0" smtClean="0"/>
              <a:t>свинина</a:t>
            </a:r>
            <a:r>
              <a:rPr lang="en-US" dirty="0" smtClean="0"/>
              <a:t>, </a:t>
            </a:r>
            <a:r>
              <a:rPr lang="ru-RU" dirty="0" smtClean="0"/>
              <a:t>масло растительное</a:t>
            </a:r>
            <a:r>
              <a:rPr lang="en-US" dirty="0" smtClean="0"/>
              <a:t>, </a:t>
            </a:r>
            <a:r>
              <a:rPr lang="ru-RU" dirty="0" smtClean="0"/>
              <a:t>фрукты (яблоки</a:t>
            </a:r>
            <a:r>
              <a:rPr lang="en-US" dirty="0" smtClean="0"/>
              <a:t>, </a:t>
            </a:r>
            <a:r>
              <a:rPr lang="ru-RU" dirty="0" smtClean="0"/>
              <a:t>бананы</a:t>
            </a:r>
            <a:r>
              <a:rPr lang="en-US" dirty="0" smtClean="0"/>
              <a:t>, </a:t>
            </a:r>
            <a:r>
              <a:rPr lang="ru-RU" dirty="0" smtClean="0"/>
              <a:t>груши</a:t>
            </a:r>
            <a:r>
              <a:rPr lang="en-US" dirty="0" smtClean="0"/>
              <a:t>, </a:t>
            </a:r>
            <a:r>
              <a:rPr lang="ru-RU" dirty="0" smtClean="0"/>
              <a:t>апельсины</a:t>
            </a:r>
            <a:r>
              <a:rPr lang="en-US" dirty="0" smtClean="0"/>
              <a:t>, </a:t>
            </a:r>
            <a:r>
              <a:rPr lang="ru-RU" dirty="0" smtClean="0"/>
              <a:t>виноград)</a:t>
            </a:r>
            <a:r>
              <a:rPr lang="en-US" dirty="0" smtClean="0"/>
              <a:t>, </a:t>
            </a:r>
            <a:r>
              <a:rPr lang="ru-RU" dirty="0" smtClean="0"/>
              <a:t>яйца</a:t>
            </a:r>
            <a:r>
              <a:rPr lang="en-US" dirty="0" smtClean="0"/>
              <a:t>, </a:t>
            </a:r>
            <a:r>
              <a:rPr lang="ru-RU" dirty="0" smtClean="0"/>
              <a:t>рыба</a:t>
            </a:r>
            <a:r>
              <a:rPr lang="en-US" dirty="0" smtClean="0"/>
              <a:t>, </a:t>
            </a:r>
            <a:r>
              <a:rPr lang="ru-RU" dirty="0" smtClean="0"/>
              <a:t>картофель</a:t>
            </a:r>
            <a:r>
              <a:rPr lang="en-US" dirty="0" smtClean="0"/>
              <a:t>, </a:t>
            </a:r>
            <a:r>
              <a:rPr lang="ru-RU" dirty="0" smtClean="0"/>
              <a:t>овощи</a:t>
            </a:r>
            <a:r>
              <a:rPr lang="en-US" dirty="0" smtClean="0"/>
              <a:t>, </a:t>
            </a:r>
            <a:r>
              <a:rPr lang="ru-RU" dirty="0" smtClean="0"/>
              <a:t>сахар</a:t>
            </a:r>
            <a:r>
              <a:rPr lang="en-US" dirty="0" smtClean="0"/>
              <a:t>, </a:t>
            </a:r>
            <a:r>
              <a:rPr lang="ru-RU" dirty="0" smtClean="0"/>
              <a:t>чай</a:t>
            </a:r>
            <a:r>
              <a:rPr lang="en-US" dirty="0" smtClean="0"/>
              <a:t>, </a:t>
            </a:r>
            <a:r>
              <a:rPr lang="ru-RU" dirty="0" smtClean="0"/>
              <a:t>макароны</a:t>
            </a:r>
            <a:r>
              <a:rPr lang="en-US" dirty="0" smtClean="0"/>
              <a:t>, </a:t>
            </a:r>
            <a:r>
              <a:rPr lang="ru-RU" dirty="0" smtClean="0"/>
              <a:t>крупа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гречневая</a:t>
            </a:r>
            <a:r>
              <a:rPr lang="en-US" dirty="0" smtClean="0"/>
              <a:t>,</a:t>
            </a:r>
            <a:r>
              <a:rPr lang="ru-RU" dirty="0" smtClean="0"/>
              <a:t> кукурузная</a:t>
            </a:r>
            <a:r>
              <a:rPr lang="en-US" dirty="0" smtClean="0"/>
              <a:t>, </a:t>
            </a:r>
            <a:r>
              <a:rPr lang="ru-RU" dirty="0" smtClean="0"/>
              <a:t>ячневая</a:t>
            </a:r>
            <a:r>
              <a:rPr lang="en-US" dirty="0" smtClean="0"/>
              <a:t>, </a:t>
            </a:r>
            <a:r>
              <a:rPr lang="ru-RU" dirty="0" smtClean="0"/>
              <a:t>рисовая</a:t>
            </a:r>
            <a:r>
              <a:rPr lang="en-US" dirty="0" smtClean="0"/>
              <a:t>, </a:t>
            </a:r>
            <a:r>
              <a:rPr lang="ru-RU" dirty="0" smtClean="0"/>
              <a:t>овсяные хлопья)</a:t>
            </a:r>
            <a:r>
              <a:rPr lang="en-US" dirty="0" smtClean="0"/>
              <a:t>, </a:t>
            </a:r>
            <a:r>
              <a:rPr lang="ru-RU" dirty="0" smtClean="0"/>
              <a:t>мука</a:t>
            </a:r>
            <a:r>
              <a:rPr lang="en-US" dirty="0" smtClean="0"/>
              <a:t>,</a:t>
            </a:r>
            <a:r>
              <a:rPr lang="ru-RU" dirty="0" smtClean="0"/>
              <a:t> сыр</a:t>
            </a:r>
            <a:r>
              <a:rPr lang="en-US" dirty="0" smtClean="0"/>
              <a:t>, </a:t>
            </a:r>
            <a:r>
              <a:rPr lang="ru-RU" dirty="0" smtClean="0"/>
              <a:t>творог</a:t>
            </a:r>
            <a:r>
              <a:rPr lang="en-US" dirty="0" smtClean="0"/>
              <a:t>, </a:t>
            </a:r>
            <a:r>
              <a:rPr lang="ru-RU" dirty="0" smtClean="0"/>
              <a:t>сметана.</a:t>
            </a:r>
          </a:p>
          <a:p>
            <a:r>
              <a:rPr lang="ru-RU" dirty="0" smtClean="0"/>
              <a:t>Сумма всей потребительской корзины моей семьи</a:t>
            </a:r>
            <a:r>
              <a:rPr lang="en-US" dirty="0" smtClean="0"/>
              <a:t>, </a:t>
            </a:r>
            <a:r>
              <a:rPr lang="ru-RU" dirty="0" smtClean="0"/>
              <a:t>состоящей из 4 человек</a:t>
            </a:r>
            <a:r>
              <a:rPr lang="en-US" dirty="0" smtClean="0"/>
              <a:t>, </a:t>
            </a:r>
            <a:r>
              <a:rPr lang="ru-RU" dirty="0" smtClean="0"/>
              <a:t>составила 13117р.</a:t>
            </a:r>
          </a:p>
          <a:p>
            <a:r>
              <a:rPr lang="ru-RU" dirty="0"/>
              <a:t>При этом продукция, произведённая в Тверской области, составила 68,42% от всей потребительской корзины. 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282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908</Words>
  <Application>Microsoft Office PowerPoint</Application>
  <PresentationFormat>Произвольный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Проект  «Пищевая промышленность области на моём столе»</vt:lpstr>
      <vt:lpstr>Цели и задачи __________________________________________________________________________________________________________________________________________________________________</vt:lpstr>
      <vt:lpstr>Что такое пищевая промышленность? __________________________________________________________________________________________________________________________________________________________________</vt:lpstr>
      <vt:lpstr>Предприятия, работающие на территории  Тверской области ____________________________________________________________________________________________________________________________________________________________________________________</vt:lpstr>
      <vt:lpstr>ОАО «Волжский пекарь» ______________________________________________________________</vt:lpstr>
      <vt:lpstr>«Ржевская птицефабрика» _____________________________________________________ </vt:lpstr>
      <vt:lpstr>ООО «ДМИТРОГОРСКИЙ МОЛОЧНЫЙ ЗАВОД» ___________________________</vt:lpstr>
      <vt:lpstr>Потребительская корзина __________________________________________________ </vt:lpstr>
      <vt:lpstr>Исследовательская часть Потребительская корзина моей семьи ________________________________________________________________________</vt:lpstr>
      <vt:lpstr>Основные поставки продуктов в Тверскую область ________________________________________________________________________</vt:lpstr>
      <vt:lpstr>Анкета __________________________________________________________________________________________________________________________________________________________________</vt:lpstr>
      <vt:lpstr>Анализ анкет ________________________________________________________________________</vt:lpstr>
      <vt:lpstr>Вывод __________________________________________________________________________________________________________________________________________________________________</vt:lpstr>
      <vt:lpstr>Литература</vt:lpstr>
      <vt:lpstr>Спасибо за внимание! ________________________________________________________________________________________________________________________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«Пищевая промышленность области на моём столе»</dc:title>
  <dc:creator>Кирилл Бодров</dc:creator>
  <cp:lastModifiedBy>Школа</cp:lastModifiedBy>
  <cp:revision>38</cp:revision>
  <dcterms:created xsi:type="dcterms:W3CDTF">2019-05-05T16:23:54Z</dcterms:created>
  <dcterms:modified xsi:type="dcterms:W3CDTF">2019-05-17T12:15:47Z</dcterms:modified>
</cp:coreProperties>
</file>