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sldIdLst>
    <p:sldId id="256" r:id="rId2"/>
    <p:sldId id="257" r:id="rId3"/>
    <p:sldId id="272" r:id="rId4"/>
    <p:sldId id="273" r:id="rId5"/>
    <p:sldId id="258" r:id="rId6"/>
    <p:sldId id="271" r:id="rId7"/>
    <p:sldId id="274" r:id="rId8"/>
    <p:sldId id="259" r:id="rId9"/>
    <p:sldId id="260" r:id="rId10"/>
    <p:sldId id="275" r:id="rId11"/>
    <p:sldId id="261" r:id="rId12"/>
    <p:sldId id="262" r:id="rId13"/>
    <p:sldId id="263" r:id="rId14"/>
    <p:sldId id="264" r:id="rId15"/>
    <p:sldId id="276" r:id="rId16"/>
    <p:sldId id="265" r:id="rId17"/>
    <p:sldId id="266" r:id="rId18"/>
    <p:sldId id="267" r:id="rId19"/>
    <p:sldId id="268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4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285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0614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964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3252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901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497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1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98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5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43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768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70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30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88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67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BBF87-86D0-4A9C-A36A-149E507D1FD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154F1D-CBC5-450A-B57F-BEB02F0D1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41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9D5120-73C2-42BB-A3D3-D66B0E00EAEA}"/>
              </a:ext>
            </a:extLst>
          </p:cNvPr>
          <p:cNvSpPr txBox="1"/>
          <p:nvPr/>
        </p:nvSpPr>
        <p:spPr>
          <a:xfrm>
            <a:off x="4021585" y="2396972"/>
            <a:ext cx="7235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Тайна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фамилии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моего рода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808F0-D4FE-499E-B281-5CF164AC517A}"/>
              </a:ext>
            </a:extLst>
          </p:cNvPr>
          <p:cNvSpPr txBox="1"/>
          <p:nvPr/>
        </p:nvSpPr>
        <p:spPr>
          <a:xfrm>
            <a:off x="8433786" y="4048217"/>
            <a:ext cx="34711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выполнила: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Арина Николаевна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10 класса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Галина Васильевна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797EB-8A32-4AC9-A87F-0F4E3A9EF98F}"/>
              </a:ext>
            </a:extLst>
          </p:cNvPr>
          <p:cNvSpPr txBox="1"/>
          <p:nvPr/>
        </p:nvSpPr>
        <p:spPr>
          <a:xfrm>
            <a:off x="3613212" y="319596"/>
            <a:ext cx="482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«Жарковская СОШ №1»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64D9B7-6932-45F6-BB9D-9CD3CB985B50}"/>
              </a:ext>
            </a:extLst>
          </p:cNvPr>
          <p:cNvSpPr txBox="1"/>
          <p:nvPr/>
        </p:nvSpPr>
        <p:spPr>
          <a:xfrm>
            <a:off x="5163845" y="6365289"/>
            <a:ext cx="186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</a:t>
            </a:r>
          </a:p>
        </p:txBody>
      </p:sp>
    </p:spTree>
    <p:extLst>
      <p:ext uri="{BB962C8B-B14F-4D97-AF65-F5344CB8AC3E}">
        <p14:creationId xmlns:p14="http://schemas.microsoft.com/office/powerpoint/2010/main" val="16359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Великая Отечественная война в семье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Зимаревых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B1DE62-97B2-4496-AD30-B29FFE0EA6BE}"/>
              </a:ext>
            </a:extLst>
          </p:cNvPr>
          <p:cNvSpPr txBox="1"/>
          <p:nvPr/>
        </p:nvSpPr>
        <p:spPr>
          <a:xfrm>
            <a:off x="2032986" y="541539"/>
            <a:ext cx="89131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spc="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spc="2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Зимарёв</a:t>
            </a:r>
            <a:r>
              <a:rPr lang="ru-RU" sz="3200" spc="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Тимофей Ефимович 1895-1973 - прадед</a:t>
            </a:r>
            <a:endParaRPr lang="ru-RU" sz="3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Picture 3" descr="F:\.г.В\2.jpg">
            <a:extLst>
              <a:ext uri="{FF2B5EF4-FFF2-40B4-BE49-F238E27FC236}">
                <a16:creationId xmlns:a16="http://schemas.microsoft.com/office/drawing/2014/main" id="{5AABB485-53A8-4CEA-A164-0D4C73DEC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t="25764" r="26307" b="23536"/>
          <a:stretch/>
        </p:blipFill>
        <p:spPr bwMode="auto">
          <a:xfrm>
            <a:off x="7903185" y="1568095"/>
            <a:ext cx="3549426" cy="43865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7039AB-536D-422A-A248-F3DFAB94E796}"/>
              </a:ext>
            </a:extLst>
          </p:cNvPr>
          <p:cNvSpPr txBox="1"/>
          <p:nvPr/>
        </p:nvSpPr>
        <p:spPr>
          <a:xfrm flipH="1">
            <a:off x="1332411" y="1776549"/>
            <a:ext cx="59044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ru-RU" sz="1600" spc="2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Прошёл три войны: Первая Мировая Война, Советско-финляндская война, Великая Отечественная Война. Причём последнюю уже в обозе, в силу возраста и здоровья. Призывной пункт тогда находился в городе Велиж.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.г.В\1.jpg">
            <a:extLst>
              <a:ext uri="{FF2B5EF4-FFF2-40B4-BE49-F238E27FC236}">
                <a16:creationId xmlns:a16="http://schemas.microsoft.com/office/drawing/2014/main" id="{B43B036C-39A7-4276-9519-B78FE7851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t="13222" r="32121" b="16556"/>
          <a:stretch/>
        </p:blipFill>
        <p:spPr bwMode="auto">
          <a:xfrm>
            <a:off x="8228219" y="540280"/>
            <a:ext cx="3435928" cy="46112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3BFB9F-3FFE-4597-8DC7-CAC17E526884}"/>
              </a:ext>
            </a:extLst>
          </p:cNvPr>
          <p:cNvSpPr txBox="1"/>
          <p:nvPr/>
        </p:nvSpPr>
        <p:spPr>
          <a:xfrm>
            <a:off x="2432482" y="540280"/>
            <a:ext cx="512241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Зимарёв</a:t>
            </a:r>
            <a:r>
              <a:rPr lang="ru-RU" sz="28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Василий </a:t>
            </a:r>
            <a:r>
              <a:rPr lang="ru-RU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Тимофеевич 1923-1988 - дедушка</a:t>
            </a:r>
            <a:r>
              <a:rPr lang="ru-RU" sz="1600" spc="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spc="2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июня 1941 года окончил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ФЗУ Мурманского морского пароходства. </a:t>
            </a:r>
            <a:r>
              <a:rPr lang="ru-RU"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олучил свидетельство об окончании с отличием. 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призван на Карельский фронт в 1942 году. После окончания войны в 1947 году вернулся домой в родную деревню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Шлыково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Псковской области.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Picture 3" descr="F:\.г.В\4.jpg">
            <a:extLst>
              <a:ext uri="{FF2B5EF4-FFF2-40B4-BE49-F238E27FC236}">
                <a16:creationId xmlns:a16="http://schemas.microsoft.com/office/drawing/2014/main" id="{BF1FB8BA-AF91-44AA-BCF8-69CEB507C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16922" r="8410" b="3796"/>
          <a:stretch/>
        </p:blipFill>
        <p:spPr bwMode="auto">
          <a:xfrm>
            <a:off x="3025305" y="3429000"/>
            <a:ext cx="3936768" cy="259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F2B558-530C-4CD9-9A24-4ACDB3661CDF}"/>
              </a:ext>
            </a:extLst>
          </p:cNvPr>
          <p:cNvSpPr txBox="1"/>
          <p:nvPr/>
        </p:nvSpPr>
        <p:spPr>
          <a:xfrm>
            <a:off x="2780881" y="6040721"/>
            <a:ext cx="442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Похвальная грамота ФЗУ Мурманского морского пароходства</a:t>
            </a:r>
          </a:p>
        </p:txBody>
      </p:sp>
    </p:spTree>
    <p:extLst>
      <p:ext uri="{BB962C8B-B14F-4D97-AF65-F5344CB8AC3E}">
        <p14:creationId xmlns:p14="http://schemas.microsoft.com/office/powerpoint/2010/main" val="156998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3BB0C1-9DDA-4B9A-B784-5A0FB80FBF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2024" y="541923"/>
            <a:ext cx="6100354" cy="56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98F809-0BBA-4D90-8DB7-3125EC8BFAE4}"/>
              </a:ext>
            </a:extLst>
          </p:cNvPr>
          <p:cNvSpPr txBox="1"/>
          <p:nvPr/>
        </p:nvSpPr>
        <p:spPr>
          <a:xfrm>
            <a:off x="1306286" y="1645920"/>
            <a:ext cx="651836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Зимарёв</a:t>
            </a:r>
            <a:r>
              <a:rPr lang="ru-RU" sz="24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Пётр Тимофеевич 1925-1970 - брат дедушки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spc="2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Приписав </a:t>
            </a:r>
            <a:r>
              <a:rPr lang="ru-RU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себе год, добровольцем ушёл на фронт. Участвовал в битве, вошедшей в историю под названием «Курская дуга». В первом бою был ранен и отправлен в тыл. </a:t>
            </a:r>
            <a:endParaRPr lang="ru-RU" spc="2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endParaRPr lang="ru-RU" sz="1600" spc="2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Зимарёв</a:t>
            </a:r>
            <a:r>
              <a:rPr lang="ru-RU" sz="24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Василий Никифорович </a:t>
            </a:r>
            <a:r>
              <a:rPr lang="ru-RU" sz="2400" spc="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1927-2005 - двоюродный брат дедушки</a:t>
            </a:r>
            <a:r>
              <a:rPr lang="ru-RU" sz="1600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призван на фронт в последний год Великой Отечественной Войны. Был сапёром. После окончания войны 6 лет был на разминировании. Вернулся с войны и проживал в г. Тверь (Калинин).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BB2D93-EB47-4D82-880B-654172A0F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13" y="1143000"/>
            <a:ext cx="3417426" cy="317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Упоминания в различных источниках фамилии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Зимарев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74DAB9-19D9-4A8F-A24A-C62D528B29A1}"/>
              </a:ext>
            </a:extLst>
          </p:cNvPr>
          <p:cNvSpPr txBox="1"/>
          <p:nvPr/>
        </p:nvSpPr>
        <p:spPr>
          <a:xfrm>
            <a:off x="2396971" y="612559"/>
            <a:ext cx="90818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457200" algn="just"/>
            <a:r>
              <a:rPr lang="ru-RU" sz="1600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Найдена информация</a:t>
            </a:r>
            <a:r>
              <a:rPr lang="ru-RU" sz="1600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457200" algn="just">
              <a:buFont typeface="+mj-lt"/>
              <a:buAutoNum type="arabicPeriod"/>
            </a:pPr>
            <a:r>
              <a:rPr lang="ru-RU" sz="1600" spc="2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Селищенская</a:t>
            </a:r>
            <a:r>
              <a:rPr lang="ru-RU" sz="1600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памяти. Указана информация об участниках первой мировой войны по населенным местам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Селищенской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волости (Покровский уезд, Владимирской губернии). Упомянуты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Зимарев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 Александрович,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Зимарев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Алексей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Ларионович</a:t>
            </a:r>
            <a:r>
              <a:rPr lang="ru-RU" sz="16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Зимарев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Николай Георгиевич,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Зимарев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Сергей Александрович.</a:t>
            </a:r>
          </a:p>
          <a:p>
            <a:pPr marL="342900" lvl="0" indent="457200" algn="just">
              <a:buFont typeface="+mj-lt"/>
              <a:buAutoNum type="arabicPeriod"/>
            </a:pPr>
            <a:endParaRPr lang="ru-RU" sz="1600" spc="2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457200" algn="just">
              <a:buFont typeface="+mj-lt"/>
              <a:buAutoNum type="arabicPeriod"/>
            </a:pP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сайте Всероссийского генеалогического древа была обнаружена информация об участниках Белого движения, где фигурирует фамилия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Зимаревы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457200" algn="just">
              <a:buFont typeface="+mj-lt"/>
              <a:buAutoNum type="arabicPeriod"/>
            </a:pP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457200" algn="just">
              <a:buFont typeface="+mj-lt"/>
              <a:buAutoNum type="arabicPeriod"/>
            </a:pPr>
            <a:r>
              <a:rPr lang="ru-RU" sz="16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исследования родословной изучаются метрические книги</a:t>
            </a:r>
            <a:r>
              <a:rPr lang="ru-RU" sz="16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1917 Метрическая книга Александро-Невской церкви Государственного банка в городе Петрограде (ЦГИА. Ф.19. Оп. 127. Д.3507. Л. 221-247)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№1 22 января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«Крестьянин Псковской губернии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Великалуцкого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уезда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Новской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волости деревни Малое-Гришино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Маским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Евфимиев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Зимарев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православного вероисповедания первым браком 24 лет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Мещанка Опеченского посада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Боровичскаго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уезда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Новсгородской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губернии Наталия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Евфимиева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Молчанова </a:t>
            </a:r>
            <a:r>
              <a:rPr lang="ru-RU" sz="1600" spc="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православнаго</a:t>
            </a: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вероисповедания первым браком 21 года».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457200" algn="just">
              <a:buFont typeface="+mj-lt"/>
              <a:buAutoNum type="arabicPeriod"/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2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339732-C0DA-4FDE-A5B8-36BC5DE31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36" y="214609"/>
            <a:ext cx="4391910" cy="6391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4D7FF12-5613-444B-AD78-952D8CEBD6CE}"/>
              </a:ext>
            </a:extLst>
          </p:cNvPr>
          <p:cNvCxnSpPr/>
          <p:nvPr/>
        </p:nvCxnSpPr>
        <p:spPr>
          <a:xfrm>
            <a:off x="7016656" y="1066842"/>
            <a:ext cx="612559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21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71F251-9A53-4B15-ADAC-112F0C3CB6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5371" y="495364"/>
            <a:ext cx="3918858" cy="5670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F4399D-66E4-464F-8C1B-448A65BC92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8443" y="465511"/>
            <a:ext cx="4070600" cy="5713222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69B7234-3998-439F-B229-8326BFDAA75F}"/>
              </a:ext>
            </a:extLst>
          </p:cNvPr>
          <p:cNvCxnSpPr>
            <a:cxnSpLocks/>
          </p:cNvCxnSpPr>
          <p:nvPr/>
        </p:nvCxnSpPr>
        <p:spPr>
          <a:xfrm>
            <a:off x="8773452" y="2379216"/>
            <a:ext cx="106532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7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587F4A-7DA1-4E26-90B8-8444D56BD73F}"/>
              </a:ext>
            </a:extLst>
          </p:cNvPr>
          <p:cNvSpPr txBox="1"/>
          <p:nvPr/>
        </p:nvSpPr>
        <p:spPr>
          <a:xfrm>
            <a:off x="2308194" y="656947"/>
            <a:ext cx="885626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данный момент отправлены запросы в: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457200" algn="just">
              <a:buFont typeface="+mj-lt"/>
              <a:buAutoNum type="arabicPeriod"/>
            </a:pP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Российский государственный архив г. Санкт-Петербург (в данном архиве можно найти информацию о предках из дворянского сословия).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457200" algn="just">
              <a:buFont typeface="+mj-lt"/>
              <a:buAutoNum type="arabicPeriod"/>
            </a:pP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Российский государственный архив древних актов г. Москва (в данном архиве можно найти архаичные документы предков Смутного времени и ранее).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457200" algn="just">
              <a:buFont typeface="+mj-lt"/>
              <a:buAutoNum type="arabicPeriod"/>
            </a:pPr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Российский государственный военно-исторический архив (в данном архиве можно найти информацию о предках до революции).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50000"/>
              </a:lnSpc>
              <a:spcAft>
                <a:spcPts val="800"/>
              </a:spcAft>
            </a:pPr>
            <a:r>
              <a:rPr lang="ru-RU" sz="18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763AF9-E270-4DF8-9D68-6F6B4F66F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82" y="3945798"/>
            <a:ext cx="4057072" cy="27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19FC9-2C4F-4E76-A5DF-875D22D0FC6E}"/>
              </a:ext>
            </a:extLst>
          </p:cNvPr>
          <p:cNvSpPr txBox="1"/>
          <p:nvPr/>
        </p:nvSpPr>
        <p:spPr>
          <a:xfrm>
            <a:off x="1658983" y="248194"/>
            <a:ext cx="8203474" cy="5380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изучить историю возникновения моей фамилии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ознакомиться с понятием «фамилия»;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познакомиться с историей происхождения фамилии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Зимарев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изучить представителей моей фамилии;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исследовать упоминания в различных источниках фамилии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Зимарев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2262D2-BA3D-4B38-9293-FD8A3304EA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4112" y="3764500"/>
            <a:ext cx="2072167" cy="29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2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2E75B0-C6F3-4DE0-948F-8B1AEAE25AAE}"/>
              </a:ext>
            </a:extLst>
          </p:cNvPr>
          <p:cNvSpPr txBox="1"/>
          <p:nvPr/>
        </p:nvSpPr>
        <p:spPr>
          <a:xfrm>
            <a:off x="2814222" y="781235"/>
            <a:ext cx="7661429" cy="47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202122"/>
              </a:buClr>
              <a:buSzPts val="1200"/>
              <a:buFont typeface="Times New Roman" panose="02020603050405020304" pitchFamily="18" charset="0"/>
              <a:buAutoNum type="arabicPeriod"/>
            </a:pPr>
            <a:r>
              <a:rPr lang="ru-RU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Ожегов С.</a:t>
            </a:r>
            <a:r>
              <a:rPr lang="ru-RU" sz="16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И.</a:t>
            </a:r>
            <a:r>
              <a:rPr lang="ru-RU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Толковый словарь русского языка / Под ред. проф. Л. И. Скворцова. — 28-е изд. </a:t>
            </a:r>
            <a:r>
              <a:rPr lang="ru-RU" sz="16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перераб</a:t>
            </a:r>
            <a:r>
              <a:rPr lang="ru-RU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— 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</a:t>
            </a:r>
            <a:r>
              <a:rPr lang="ru-RU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Мир и образование, 2014. — 1376 с.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202122"/>
              </a:buClr>
              <a:buSzPts val="1200"/>
              <a:buFont typeface="Times New Roman" panose="02020603050405020304" pitchFamily="18" charset="0"/>
              <a:buAutoNum type="arabicPeriod"/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Хигир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Б.Ю. Энциклопедия русских фамилий – М.: Астрель, АСТ, 2006. – 655 с.</a:t>
            </a:r>
          </a:p>
          <a:p>
            <a:pPr marL="342900" lvl="0" indent="-342900" algn="just">
              <a:lnSpc>
                <a:spcPct val="150000"/>
              </a:lnSpc>
              <a:buClr>
                <a:srgbClr val="202122"/>
              </a:buClr>
              <a:buSzPts val="1200"/>
              <a:buFont typeface="Times New Roman" panose="02020603050405020304" pitchFamily="18" charset="0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Суперанская А.В. Современные русские фамилии / А.В. Суперанская, А. В. Суслова. – М.: Наука, 1976. – 254 с. </a:t>
            </a:r>
          </a:p>
          <a:p>
            <a:pPr marL="342900" lvl="0" indent="-342900" algn="just">
              <a:lnSpc>
                <a:spcPct val="150000"/>
              </a:lnSpc>
              <a:buClr>
                <a:srgbClr val="202122"/>
              </a:buClr>
              <a:buSzPts val="1200"/>
              <a:buFont typeface="Times New Roman" panose="02020603050405020304" pitchFamily="18" charset="0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Никонов В.А. Словарь русских фамилий / В.А. Никонов. – М.: Школа-пресс, 1993. – 222 с. 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Clr>
                <a:srgbClr val="202122"/>
              </a:buClr>
              <a:buSzPts val="1200"/>
              <a:buFont typeface="Times New Roman" panose="02020603050405020304" pitchFamily="18" charset="0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Никонов В.А. География Фамилий/ В.А. Никонов. – М.: Школа-пресс, 1993. – 222 с.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Clr>
                <a:srgbClr val="202122"/>
              </a:buClr>
              <a:buSzPts val="1200"/>
              <a:buFont typeface="Times New Roman" panose="02020603050405020304" pitchFamily="18" charset="0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архивы.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410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1332411"/>
            <a:ext cx="8915399" cy="3331029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Проблемный вопрос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откуда произошла фамилия и кто их придумал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Гипотеза: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фамилия хранит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себе немало любопытнейших тайн , тесно связанных с историей нашей Родины.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14892" y="1061249"/>
            <a:ext cx="8915399" cy="860400"/>
          </a:xfrm>
        </p:spPr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Что такое фамилия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Первые упоминания о фамилиях.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F6EC65-256A-4168-B627-E61A86E75A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9612" y="926865"/>
            <a:ext cx="2689933" cy="4115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477FF-ED15-4984-95B5-187A40E7F4D5}"/>
              </a:ext>
            </a:extLst>
          </p:cNvPr>
          <p:cNvSpPr txBox="1"/>
          <p:nvPr/>
        </p:nvSpPr>
        <p:spPr>
          <a:xfrm>
            <a:off x="1802674" y="564493"/>
            <a:ext cx="666193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endParaRPr lang="ru-RU" sz="2800" b="1" spc="2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endParaRPr lang="ru-RU" sz="2800" b="1" spc="2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endParaRPr lang="ru-RU" sz="2800" b="1" spc="2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800" b="1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Фамилия- </a:t>
            </a:r>
            <a:r>
              <a:rPr lang="ru-RU" sz="2800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наследуемое семейное наименование , прибавляемое</a:t>
            </a:r>
            <a:r>
              <a:rPr lang="ru-RU" sz="2800" spc="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личному имени. </a:t>
            </a:r>
          </a:p>
          <a:p>
            <a:pPr indent="450215" algn="just"/>
            <a:r>
              <a:rPr lang="ru-RU" sz="2400" i="1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С.И. Ожегов (Словарь русского языка)</a:t>
            </a:r>
            <a:endParaRPr lang="ru-RU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32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146766" y="2351314"/>
            <a:ext cx="1972491" cy="15936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Происхождение фамилий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6074229" y="3958046"/>
            <a:ext cx="13063" cy="7053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5185955" y="4741816"/>
            <a:ext cx="1854926" cy="134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Россия </a:t>
            </a:r>
          </a:p>
          <a:p>
            <a:pPr algn="ctr"/>
            <a:r>
              <a:rPr lang="en-US" dirty="0" smtClean="0"/>
              <a:t>XIII-XVI </a:t>
            </a:r>
            <a:r>
              <a:rPr lang="ru-RU" dirty="0" smtClean="0"/>
              <a:t>в.в.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 flipH="1">
            <a:off x="2468878" y="2508070"/>
            <a:ext cx="1881047" cy="128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Франция Англия Германия </a:t>
            </a:r>
          </a:p>
          <a:p>
            <a:pPr algn="ctr"/>
            <a:r>
              <a:rPr lang="en-US" dirty="0" smtClean="0"/>
              <a:t>XII-XV </a:t>
            </a:r>
            <a:r>
              <a:rPr lang="ru-RU" dirty="0" smtClean="0"/>
              <a:t>в.в.</a:t>
            </a:r>
          </a:p>
        </p:txBody>
      </p:sp>
      <p:cxnSp>
        <p:nvCxnSpPr>
          <p:cNvPr id="12" name="Прямая со стрелкой 11"/>
          <p:cNvCxnSpPr>
            <a:stCxn id="4" idx="1"/>
          </p:cNvCxnSpPr>
          <p:nvPr/>
        </p:nvCxnSpPr>
        <p:spPr>
          <a:xfrm flipH="1" flipV="1">
            <a:off x="4441371" y="3135086"/>
            <a:ext cx="705395" cy="13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139543" y="1658983"/>
            <a:ext cx="0" cy="627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3"/>
          </p:cNvCxnSpPr>
          <p:nvPr/>
        </p:nvCxnSpPr>
        <p:spPr>
          <a:xfrm>
            <a:off x="7119257" y="3148149"/>
            <a:ext cx="71845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5238206" y="235131"/>
            <a:ext cx="1881051" cy="13324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Север Италии </a:t>
            </a:r>
          </a:p>
          <a:p>
            <a:pPr algn="ctr"/>
            <a:r>
              <a:rPr lang="ru-RU" dirty="0" smtClean="0"/>
              <a:t>Х-Х</a:t>
            </a:r>
            <a:r>
              <a:rPr lang="en-US" dirty="0" smtClean="0"/>
              <a:t>I </a:t>
            </a:r>
            <a:r>
              <a:rPr lang="ru-RU" dirty="0" smtClean="0"/>
              <a:t>в.в.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903029" y="2521131"/>
            <a:ext cx="1776548" cy="14107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Дания  Швеция </a:t>
            </a:r>
          </a:p>
          <a:p>
            <a:pPr algn="ctr"/>
            <a:r>
              <a:rPr lang="en-US" dirty="0" smtClean="0"/>
              <a:t>XV-XVI </a:t>
            </a:r>
            <a:r>
              <a:rPr lang="ru-RU" dirty="0" smtClean="0"/>
              <a:t>в.в.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Историческая справка о фамилии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Зимаревы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7AEE72-2B49-49F9-B033-200BF2A1D7B8}"/>
              </a:ext>
            </a:extLst>
          </p:cNvPr>
          <p:cNvSpPr txBox="1"/>
          <p:nvPr/>
        </p:nvSpPr>
        <p:spPr>
          <a:xfrm>
            <a:off x="2834639" y="1881051"/>
            <a:ext cx="8013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endParaRPr lang="ru-RU" sz="1600" spc="2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b="1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ru-RU" sz="2000" b="1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ru-RU" sz="20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русское;</a:t>
            </a:r>
          </a:p>
          <a:p>
            <a:pPr indent="457200" algn="just"/>
            <a:r>
              <a:rPr lang="ru-RU" sz="2000" b="1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b="1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0%</a:t>
            </a:r>
            <a:r>
              <a:rPr lang="ru-RU" sz="20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белорусское; </a:t>
            </a:r>
          </a:p>
          <a:p>
            <a:pPr indent="457200" algn="just"/>
            <a:r>
              <a:rPr lang="ru-RU" sz="2000" b="1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5%</a:t>
            </a:r>
            <a:r>
              <a:rPr lang="ru-RU" sz="20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украинское; </a:t>
            </a:r>
          </a:p>
          <a:p>
            <a:pPr indent="457200" algn="just"/>
            <a:r>
              <a:rPr lang="ru-RU" sz="2000" b="1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30%</a:t>
            </a:r>
            <a:r>
              <a:rPr lang="ru-RU" sz="20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происходит из языков народов России (татарского, мордовского, башкирского, бурятского или сербского языков). </a:t>
            </a:r>
          </a:p>
          <a:p>
            <a:pPr indent="457200" algn="just"/>
            <a:r>
              <a:rPr lang="ru-RU" sz="2000" spc="2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spc="2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ru-RU" sz="1600" spc="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0788E7-FBF4-4B8A-9185-518737DB7F9D}"/>
              </a:ext>
            </a:extLst>
          </p:cNvPr>
          <p:cNvSpPr txBox="1"/>
          <p:nvPr/>
        </p:nvSpPr>
        <p:spPr>
          <a:xfrm>
            <a:off x="3047260" y="896502"/>
            <a:ext cx="609452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6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Бытуют различные предположения о возникновении данной фамилии</a:t>
            </a:r>
            <a:r>
              <a:rPr lang="ru-RU" sz="16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indent="457200" algn="just"/>
            <a:endParaRPr lang="ru-RU" sz="1600" spc="2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600" spc="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Образовано от мирского имени </a:t>
            </a:r>
            <a:r>
              <a:rPr lang="ru-RU" sz="1600" spc="2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Зимарь</a:t>
            </a:r>
            <a:r>
              <a:rPr lang="ru-RU" sz="1600" spc="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ru-RU" sz="1600" spc="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spc="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Восходит от прозвища </a:t>
            </a:r>
            <a:r>
              <a:rPr lang="ru-RU" sz="1600" spc="2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Зимарь</a:t>
            </a:r>
            <a:r>
              <a:rPr lang="ru-RU" sz="1600" spc="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Так, по определению русского лингвиста и лексикографа Владимира Ивановича Даля, называли в Псковской губернии «борова, покинутого до другого года на корму», то есть самца свиньи, избежавшего неминуемой гибели и оставленного на зиму для откармливания).</a:t>
            </a:r>
          </a:p>
          <a:p>
            <a:pPr marL="342900" indent="-342900" algn="just">
              <a:buAutoNum type="arabicPeriod"/>
            </a:pP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тносится к числу фамилий, образованных от топонимов - названий рек, городов, сел и деревень. Такие семейные наименования изначально представляли собой прозвища, которые говорили о местности, откуда был родом человек, о тех краях, где он жил и служил прежде. В Алтайском крае и Псковской области находятся поселок и село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Зимари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 в Рязанской области – село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Зимарово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1600" spc="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B089C4-1914-4094-BC21-C7299320C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72" y="1127463"/>
            <a:ext cx="2604655" cy="40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1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365</TotalTime>
  <Words>687</Words>
  <Application>Microsoft Office PowerPoint</Application>
  <PresentationFormat>Широкоэкранный</PresentationFormat>
  <Paragraphs>89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              Проблемный вопрос: откуда произошла фамилия и кто их придумал?  Гипотеза: наша фамилия хранит в себе немало любопытнейших тайн , тесно связанных с историей нашей Родины.</vt:lpstr>
      <vt:lpstr>Что такое фамилия? Первые упоминания о фамилиях.</vt:lpstr>
      <vt:lpstr>Презентация PowerPoint</vt:lpstr>
      <vt:lpstr>Презентация PowerPoint</vt:lpstr>
      <vt:lpstr>Историческая справка о фамилии Зимаревы</vt:lpstr>
      <vt:lpstr>Презентация PowerPoint</vt:lpstr>
      <vt:lpstr>Презентация PowerPoint</vt:lpstr>
      <vt:lpstr>Великая Отечественная война в семье Зимаревых </vt:lpstr>
      <vt:lpstr>Презентация PowerPoint</vt:lpstr>
      <vt:lpstr>Презентация PowerPoint</vt:lpstr>
      <vt:lpstr>Презентация PowerPoint</vt:lpstr>
      <vt:lpstr>Презентация PowerPoint</vt:lpstr>
      <vt:lpstr>Упоминания в различных источниках фамилии Зимарев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79001112241</dc:creator>
  <cp:lastModifiedBy>Пк</cp:lastModifiedBy>
  <cp:revision>32</cp:revision>
  <dcterms:created xsi:type="dcterms:W3CDTF">2021-11-18T16:08:25Z</dcterms:created>
  <dcterms:modified xsi:type="dcterms:W3CDTF">2022-02-10T09:37:48Z</dcterms:modified>
</cp:coreProperties>
</file>