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8" r:id="rId3"/>
    <p:sldId id="273" r:id="rId4"/>
    <p:sldId id="272" r:id="rId5"/>
    <p:sldId id="274" r:id="rId6"/>
    <p:sldId id="277" r:id="rId7"/>
    <p:sldId id="27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963D529-3726-43C1-BE11-5845E9DDE2FA}" type="datetimeFigureOut">
              <a:rPr lang="ru-RU" smtClean="0"/>
              <a:pPr/>
              <a:t>12.01.2023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F981610-A81E-4451-9223-2F9C2FA152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63D529-3726-43C1-BE11-5845E9DDE2FA}" type="datetimeFigureOut">
              <a:rPr lang="ru-RU" smtClean="0"/>
              <a:pPr/>
              <a:t>12.01.2023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981610-A81E-4451-9223-2F9C2FA152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63D529-3726-43C1-BE11-5845E9DDE2FA}" type="datetimeFigureOut">
              <a:rPr lang="ru-RU" smtClean="0"/>
              <a:pPr/>
              <a:t>12.01.2023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981610-A81E-4451-9223-2F9C2FA152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63D529-3726-43C1-BE11-5845E9DDE2FA}" type="datetimeFigureOut">
              <a:rPr lang="ru-RU" smtClean="0"/>
              <a:pPr/>
              <a:t>12.01.2023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981610-A81E-4451-9223-2F9C2FA152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63D529-3726-43C1-BE11-5845E9DDE2FA}" type="datetimeFigureOut">
              <a:rPr lang="ru-RU" smtClean="0"/>
              <a:pPr/>
              <a:t>12.01.2023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981610-A81E-4451-9223-2F9C2FA152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63D529-3726-43C1-BE11-5845E9DDE2FA}" type="datetimeFigureOut">
              <a:rPr lang="ru-RU" smtClean="0"/>
              <a:pPr/>
              <a:t>12.01.2023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981610-A81E-4451-9223-2F9C2FA152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63D529-3726-43C1-BE11-5845E9DDE2FA}" type="datetimeFigureOut">
              <a:rPr lang="ru-RU" smtClean="0"/>
              <a:pPr/>
              <a:t>12.01.2023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981610-A81E-4451-9223-2F9C2FA152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63D529-3726-43C1-BE11-5845E9DDE2FA}" type="datetimeFigureOut">
              <a:rPr lang="ru-RU" smtClean="0"/>
              <a:pPr/>
              <a:t>12.01.2023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981610-A81E-4451-9223-2F9C2FA152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963D529-3726-43C1-BE11-5845E9DDE2FA}" type="datetimeFigureOut">
              <a:rPr lang="ru-RU" smtClean="0"/>
              <a:pPr/>
              <a:t>12.01.2023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981610-A81E-4451-9223-2F9C2FA152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963D529-3726-43C1-BE11-5845E9DDE2FA}" type="datetimeFigureOut">
              <a:rPr lang="ru-RU" smtClean="0"/>
              <a:pPr/>
              <a:t>12.01.2023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F981610-A81E-4451-9223-2F9C2FA152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963D529-3726-43C1-BE11-5845E9DDE2FA}" type="datetimeFigureOut">
              <a:rPr lang="ru-RU" smtClean="0"/>
              <a:pPr/>
              <a:t>12.01.2023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F981610-A81E-4451-9223-2F9C2FA152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963D529-3726-43C1-BE11-5845E9DDE2FA}" type="datetimeFigureOut">
              <a:rPr lang="ru-RU" smtClean="0"/>
              <a:pPr/>
              <a:t>12.01.2023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F981610-A81E-4451-9223-2F9C2FA1525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600" dirty="0" smtClean="0"/>
              <a:t>Разноспрягаемые глаголы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1600" dirty="0" smtClean="0"/>
              <a:t>Иванова Г.С.,</a:t>
            </a:r>
          </a:p>
          <a:p>
            <a:r>
              <a:rPr lang="ru-RU" sz="1600" dirty="0" smtClean="0"/>
              <a:t>у</a:t>
            </a:r>
            <a:r>
              <a:rPr lang="ru-RU" sz="1600" dirty="0" smtClean="0"/>
              <a:t>читель русского языка и литературы</a:t>
            </a:r>
          </a:p>
          <a:p>
            <a:r>
              <a:rPr lang="ru-RU" sz="1600" dirty="0" smtClean="0"/>
              <a:t>МОУ «Жарковская СОШ №1»</a:t>
            </a: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714379"/>
          </a:xfrm>
        </p:spPr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0000FF"/>
                </a:solidFill>
              </a:rPr>
              <a:t>Личные окончания глаголов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0" y="1628801"/>
          <a:ext cx="7715304" cy="47295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7652"/>
                <a:gridCol w="3857652"/>
              </a:tblGrid>
              <a:tr h="219971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І с</a:t>
                      </a:r>
                      <a:r>
                        <a:rPr lang="ru-RU" sz="3600" dirty="0" smtClean="0"/>
                        <a:t>пряжение</a:t>
                      </a:r>
                      <a:endParaRPr lang="ru-RU" sz="3600" b="1" kern="120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3600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600" dirty="0" smtClean="0"/>
                        <a:t> </a:t>
                      </a:r>
                      <a:r>
                        <a:rPr lang="ru-RU" sz="36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ІІ с</a:t>
                      </a:r>
                      <a:r>
                        <a:rPr lang="ru-RU" sz="3600" dirty="0" smtClean="0"/>
                        <a:t>пряжение</a:t>
                      </a:r>
                      <a:endParaRPr lang="ru-RU" sz="3600" dirty="0"/>
                    </a:p>
                  </a:txBody>
                  <a:tcPr/>
                </a:tc>
              </a:tr>
              <a:tr h="2386567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-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М</a:t>
                      </a:r>
                    </a:p>
                    <a:p>
                      <a:pPr algn="ctr"/>
                      <a:endParaRPr lang="ru-RU" sz="3200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/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-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ШЬ, -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ТЕ</a:t>
                      </a:r>
                    </a:p>
                    <a:p>
                      <a:pPr algn="ctr"/>
                      <a:endParaRPr lang="ru-RU" sz="3200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/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-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Т,</a:t>
                      </a:r>
                      <a:r>
                        <a:rPr lang="ru-RU" sz="3200" b="1" baseline="0" dirty="0" smtClean="0">
                          <a:solidFill>
                            <a:schemeClr val="tx2"/>
                          </a:solidFill>
                        </a:rPr>
                        <a:t> -</a:t>
                      </a:r>
                      <a:r>
                        <a:rPr lang="ru-RU" sz="3200" b="1" baseline="0" dirty="0" smtClean="0">
                          <a:solidFill>
                            <a:srgbClr val="FF0000"/>
                          </a:solidFill>
                        </a:rPr>
                        <a:t>У</a:t>
                      </a:r>
                      <a:r>
                        <a:rPr lang="ru-RU" sz="3200" b="1" baseline="0" dirty="0" smtClean="0">
                          <a:solidFill>
                            <a:schemeClr val="tx2"/>
                          </a:solidFill>
                        </a:rPr>
                        <a:t>Т, -</a:t>
                      </a:r>
                      <a:r>
                        <a:rPr lang="ru-RU" sz="3200" b="1" baseline="0" dirty="0" smtClean="0">
                          <a:solidFill>
                            <a:srgbClr val="FF0000"/>
                          </a:solidFill>
                        </a:rPr>
                        <a:t>Ю</a:t>
                      </a:r>
                      <a:r>
                        <a:rPr lang="ru-RU" sz="3200" b="1" baseline="0" dirty="0" smtClean="0">
                          <a:solidFill>
                            <a:schemeClr val="tx2"/>
                          </a:solidFill>
                        </a:rPr>
                        <a:t>Т</a:t>
                      </a:r>
                      <a:endParaRPr lang="ru-RU" sz="32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-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М</a:t>
                      </a:r>
                    </a:p>
                    <a:p>
                      <a:pPr algn="ctr"/>
                      <a:endParaRPr lang="ru-RU" sz="3200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/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-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ШЬ, -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ТЕ</a:t>
                      </a:r>
                    </a:p>
                    <a:p>
                      <a:pPr algn="ctr"/>
                      <a:endParaRPr lang="ru-RU" sz="3200" b="1" dirty="0" smtClean="0">
                        <a:solidFill>
                          <a:schemeClr val="tx2"/>
                        </a:solidFill>
                      </a:endParaRPr>
                    </a:p>
                    <a:p>
                      <a:pPr algn="ctr"/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-</a:t>
                      </a:r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3200" b="1" dirty="0" smtClean="0">
                          <a:solidFill>
                            <a:schemeClr val="tx2"/>
                          </a:solidFill>
                        </a:rPr>
                        <a:t>Т,</a:t>
                      </a:r>
                      <a:r>
                        <a:rPr lang="ru-RU" sz="3200" b="1" baseline="0" dirty="0" smtClean="0">
                          <a:solidFill>
                            <a:schemeClr val="tx2"/>
                          </a:solidFill>
                        </a:rPr>
                        <a:t> -</a:t>
                      </a:r>
                      <a:r>
                        <a:rPr lang="ru-RU" sz="3200" b="1" baseline="0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3200" b="1" baseline="0" dirty="0" smtClean="0">
                          <a:solidFill>
                            <a:schemeClr val="tx2"/>
                          </a:solidFill>
                        </a:rPr>
                        <a:t>Т, -</a:t>
                      </a:r>
                      <a:r>
                        <a:rPr lang="ru-RU" sz="3200" b="1" baseline="0" dirty="0" smtClean="0">
                          <a:solidFill>
                            <a:srgbClr val="FF0000"/>
                          </a:solidFill>
                        </a:rPr>
                        <a:t>Я</a:t>
                      </a:r>
                      <a:r>
                        <a:rPr lang="ru-RU" sz="3200" b="1" baseline="0" dirty="0" smtClean="0">
                          <a:solidFill>
                            <a:schemeClr val="tx2"/>
                          </a:solidFill>
                        </a:rPr>
                        <a:t>Т</a:t>
                      </a:r>
                      <a:endParaRPr lang="ru-RU" sz="3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017.jpg"/>
          <p:cNvPicPr>
            <a:picLocks noChangeAspect="1"/>
          </p:cNvPicPr>
          <p:nvPr/>
        </p:nvPicPr>
        <p:blipFill>
          <a:blip r:embed="rId2" cstate="print"/>
          <a:srcRect r="500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Блок-схема: альтернативный процесс 3"/>
          <p:cNvSpPr/>
          <p:nvPr/>
        </p:nvSpPr>
        <p:spPr>
          <a:xfrm>
            <a:off x="142844" y="214290"/>
            <a:ext cx="7572428" cy="1071570"/>
          </a:xfrm>
          <a:prstGeom prst="flowChartAlternateProcess">
            <a:avLst/>
          </a:prstGeom>
          <a:ln w="381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13773" y="357166"/>
            <a:ext cx="7151317" cy="70788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Спряжение глагола </a:t>
            </a:r>
            <a:r>
              <a:rPr lang="ru-RU" sz="4000" b="1" i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хотеть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14282" y="1785926"/>
            <a:ext cx="4572000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 </a:t>
            </a:r>
            <a:r>
              <a:rPr lang="ru-RU" sz="4400" b="1" dirty="0" smtClean="0">
                <a:solidFill>
                  <a:srgbClr val="002060"/>
                </a:solidFill>
                <a:latin typeface="Comic Sans MS" pitchFamily="66" charset="0"/>
              </a:rPr>
              <a:t>я</a:t>
            </a:r>
            <a:r>
              <a:rPr lang="ru-RU" sz="4400" b="1" dirty="0" smtClean="0">
                <a:solidFill>
                  <a:srgbClr val="996600"/>
                </a:solidFill>
                <a:latin typeface="Comic Sans MS" pitchFamily="66" charset="0"/>
              </a:rPr>
              <a:t>        </a:t>
            </a:r>
            <a:r>
              <a:rPr lang="ru-RU" sz="4400" b="1" dirty="0" smtClean="0">
                <a:latin typeface="Comic Sans MS" pitchFamily="66" charset="0"/>
              </a:rPr>
              <a:t>хоч</a:t>
            </a:r>
            <a:r>
              <a:rPr lang="ru-RU" sz="4400" b="1" dirty="0" smtClean="0">
                <a:solidFill>
                  <a:srgbClr val="FF0000"/>
                </a:solidFill>
                <a:latin typeface="Comic Sans MS" pitchFamily="66" charset="0"/>
              </a:rPr>
              <a:t>у </a:t>
            </a:r>
            <a:r>
              <a:rPr lang="ru-RU" sz="4400" b="1" dirty="0" smtClean="0">
                <a:solidFill>
                  <a:srgbClr val="002060"/>
                </a:solidFill>
                <a:latin typeface="Comic Sans MS" pitchFamily="66" charset="0"/>
              </a:rPr>
              <a:t>ты</a:t>
            </a:r>
            <a:r>
              <a:rPr lang="ru-RU" sz="4400" b="1" dirty="0" smtClean="0">
                <a:solidFill>
                  <a:srgbClr val="996600"/>
                </a:solidFill>
                <a:latin typeface="Comic Sans MS" pitchFamily="66" charset="0"/>
              </a:rPr>
              <a:t>      </a:t>
            </a:r>
            <a:r>
              <a:rPr lang="ru-RU" sz="4400" b="1" dirty="0" smtClean="0">
                <a:latin typeface="Comic Sans MS" pitchFamily="66" charset="0"/>
              </a:rPr>
              <a:t>хоч</a:t>
            </a:r>
            <a:r>
              <a:rPr lang="ru-RU" sz="4400" b="1" dirty="0" smtClean="0">
                <a:solidFill>
                  <a:srgbClr val="FF0000"/>
                </a:solidFill>
                <a:latin typeface="Comic Sans MS" pitchFamily="66" charset="0"/>
              </a:rPr>
              <a:t>е</a:t>
            </a:r>
            <a:r>
              <a:rPr lang="ru-RU" sz="4400" b="1" dirty="0" smtClean="0">
                <a:latin typeface="Comic Sans MS" pitchFamily="66" charset="0"/>
              </a:rPr>
              <a:t>шь</a:t>
            </a:r>
          </a:p>
          <a:p>
            <a:r>
              <a:rPr lang="ru-RU" sz="4400" b="1" dirty="0" smtClean="0">
                <a:solidFill>
                  <a:srgbClr val="002060"/>
                </a:solidFill>
                <a:latin typeface="Comic Sans MS" pitchFamily="66" charset="0"/>
              </a:rPr>
              <a:t>он</a:t>
            </a:r>
            <a:r>
              <a:rPr lang="ru-RU" sz="4400" b="1" dirty="0" smtClean="0">
                <a:solidFill>
                  <a:srgbClr val="996600"/>
                </a:solidFill>
                <a:latin typeface="Comic Sans MS" pitchFamily="66" charset="0"/>
              </a:rPr>
              <a:t>      </a:t>
            </a:r>
            <a:r>
              <a:rPr lang="ru-RU" sz="4400" b="1" dirty="0" smtClean="0">
                <a:latin typeface="Comic Sans MS" pitchFamily="66" charset="0"/>
              </a:rPr>
              <a:t>хоч</a:t>
            </a:r>
            <a:r>
              <a:rPr lang="ru-RU" sz="4400" b="1" dirty="0" smtClean="0">
                <a:solidFill>
                  <a:srgbClr val="FF0000"/>
                </a:solidFill>
                <a:latin typeface="Comic Sans MS" pitchFamily="66" charset="0"/>
              </a:rPr>
              <a:t>е</a:t>
            </a:r>
            <a:r>
              <a:rPr lang="ru-RU" sz="4400" b="1" dirty="0" smtClean="0">
                <a:latin typeface="Comic Sans MS" pitchFamily="66" charset="0"/>
              </a:rPr>
              <a:t>т</a:t>
            </a:r>
          </a:p>
          <a:p>
            <a:endParaRPr lang="ru-RU" sz="4400" b="1" dirty="0" smtClean="0">
              <a:solidFill>
                <a:srgbClr val="002060"/>
              </a:solidFill>
              <a:latin typeface="Comic Sans MS" pitchFamily="66" charset="0"/>
            </a:endParaRPr>
          </a:p>
          <a:p>
            <a:r>
              <a:rPr lang="ru-RU" sz="4400" b="1" dirty="0" smtClean="0">
                <a:solidFill>
                  <a:srgbClr val="002060"/>
                </a:solidFill>
                <a:latin typeface="Comic Sans MS" pitchFamily="66" charset="0"/>
              </a:rPr>
              <a:t>мы</a:t>
            </a:r>
            <a:r>
              <a:rPr lang="ru-RU" sz="4400" b="1" dirty="0" smtClean="0">
                <a:solidFill>
                  <a:srgbClr val="996600"/>
                </a:solidFill>
                <a:latin typeface="Comic Sans MS" pitchFamily="66" charset="0"/>
              </a:rPr>
              <a:t>     </a:t>
            </a:r>
            <a:r>
              <a:rPr lang="ru-RU" sz="4400" b="1" dirty="0" smtClean="0">
                <a:latin typeface="Comic Sans MS" pitchFamily="66" charset="0"/>
              </a:rPr>
              <a:t>хот</a:t>
            </a:r>
            <a:r>
              <a:rPr lang="ru-RU" sz="4400" b="1" dirty="0" smtClean="0">
                <a:solidFill>
                  <a:srgbClr val="FF0000"/>
                </a:solidFill>
                <a:latin typeface="Comic Sans MS" pitchFamily="66" charset="0"/>
              </a:rPr>
              <a:t>и</a:t>
            </a:r>
            <a:r>
              <a:rPr lang="ru-RU" sz="4400" b="1" dirty="0" smtClean="0">
                <a:latin typeface="Comic Sans MS" pitchFamily="66" charset="0"/>
              </a:rPr>
              <a:t>м</a:t>
            </a:r>
          </a:p>
          <a:p>
            <a:r>
              <a:rPr lang="ru-RU" sz="4400" b="1" dirty="0" smtClean="0">
                <a:solidFill>
                  <a:srgbClr val="002060"/>
                </a:solidFill>
                <a:latin typeface="Comic Sans MS" pitchFamily="66" charset="0"/>
              </a:rPr>
              <a:t>вы</a:t>
            </a:r>
            <a:r>
              <a:rPr lang="ru-RU" sz="4400" b="1" dirty="0" smtClean="0">
                <a:solidFill>
                  <a:srgbClr val="996600"/>
                </a:solidFill>
                <a:latin typeface="Comic Sans MS" pitchFamily="66" charset="0"/>
              </a:rPr>
              <a:t>      </a:t>
            </a:r>
            <a:r>
              <a:rPr lang="ru-RU" sz="4400" b="1" dirty="0" smtClean="0">
                <a:latin typeface="Comic Sans MS" pitchFamily="66" charset="0"/>
              </a:rPr>
              <a:t>хот</a:t>
            </a:r>
            <a:r>
              <a:rPr lang="ru-RU" sz="4400" b="1" dirty="0" smtClean="0">
                <a:solidFill>
                  <a:srgbClr val="FF0000"/>
                </a:solidFill>
                <a:latin typeface="Comic Sans MS" pitchFamily="66" charset="0"/>
              </a:rPr>
              <a:t>и</a:t>
            </a:r>
            <a:r>
              <a:rPr lang="ru-RU" sz="4400" b="1" dirty="0" smtClean="0">
                <a:latin typeface="Comic Sans MS" pitchFamily="66" charset="0"/>
              </a:rPr>
              <a:t>те</a:t>
            </a:r>
          </a:p>
          <a:p>
            <a:r>
              <a:rPr lang="ru-RU" sz="4400" b="1" dirty="0" smtClean="0">
                <a:solidFill>
                  <a:srgbClr val="002060"/>
                </a:solidFill>
                <a:latin typeface="Comic Sans MS" pitchFamily="66" charset="0"/>
              </a:rPr>
              <a:t>они</a:t>
            </a:r>
            <a:r>
              <a:rPr lang="ru-RU" sz="4400" b="1" dirty="0" smtClean="0">
                <a:solidFill>
                  <a:srgbClr val="000099"/>
                </a:solidFill>
                <a:latin typeface="Comic Sans MS" pitchFamily="66" charset="0"/>
              </a:rPr>
              <a:t> </a:t>
            </a:r>
            <a:r>
              <a:rPr lang="ru-RU" sz="4400" b="1" dirty="0" smtClean="0">
                <a:solidFill>
                  <a:srgbClr val="996600"/>
                </a:solidFill>
                <a:latin typeface="Comic Sans MS" pitchFamily="66" charset="0"/>
              </a:rPr>
              <a:t>    </a:t>
            </a:r>
            <a:r>
              <a:rPr lang="ru-RU" sz="4400" b="1" dirty="0" smtClean="0">
                <a:latin typeface="Comic Sans MS" pitchFamily="66" charset="0"/>
              </a:rPr>
              <a:t>хот</a:t>
            </a:r>
            <a:r>
              <a:rPr lang="ru-RU" sz="4400" b="1" dirty="0" smtClean="0">
                <a:solidFill>
                  <a:srgbClr val="FF0000"/>
                </a:solidFill>
                <a:latin typeface="Comic Sans MS" pitchFamily="66" charset="0"/>
              </a:rPr>
              <a:t>я</a:t>
            </a:r>
            <a:r>
              <a:rPr lang="ru-RU" sz="4400" b="1" dirty="0" smtClean="0">
                <a:latin typeface="Comic Sans MS" pitchFamily="66" charset="0"/>
              </a:rPr>
              <a:t>т</a:t>
            </a:r>
            <a:endParaRPr lang="ru-RU" sz="4400" dirty="0">
              <a:latin typeface="Comic Sans MS" pitchFamily="66" charset="0"/>
            </a:endParaRPr>
          </a:p>
        </p:txBody>
      </p:sp>
      <p:sp>
        <p:nvSpPr>
          <p:cNvPr id="7" name="Блок-схема: альтернативный процесс 6"/>
          <p:cNvSpPr/>
          <p:nvPr/>
        </p:nvSpPr>
        <p:spPr>
          <a:xfrm>
            <a:off x="5929322" y="4572008"/>
            <a:ext cx="1714512" cy="1928826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000760" y="5286388"/>
            <a:ext cx="1785950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ІІ </a:t>
            </a:r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спр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.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9" name="Блок-схема: альтернативный процесс 8"/>
          <p:cNvSpPr/>
          <p:nvPr/>
        </p:nvSpPr>
        <p:spPr>
          <a:xfrm>
            <a:off x="5857884" y="2000240"/>
            <a:ext cx="1714512" cy="1928826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929322" y="2714620"/>
            <a:ext cx="1785950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І </a:t>
            </a:r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спр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.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1" name="Рисунок 10" descr="PEN026.W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01024" y="5500702"/>
            <a:ext cx="1000132" cy="1111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017.jpg"/>
          <p:cNvPicPr>
            <a:picLocks noChangeAspect="1"/>
          </p:cNvPicPr>
          <p:nvPr/>
        </p:nvPicPr>
        <p:blipFill>
          <a:blip r:embed="rId2" cstate="print"/>
          <a:srcRect r="5000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Блок-схема: альтернативный процесс 5"/>
          <p:cNvSpPr/>
          <p:nvPr/>
        </p:nvSpPr>
        <p:spPr>
          <a:xfrm>
            <a:off x="142844" y="214290"/>
            <a:ext cx="7572428" cy="1071570"/>
          </a:xfrm>
          <a:prstGeom prst="flowChartAlternateProcess">
            <a:avLst/>
          </a:prstGeom>
          <a:ln w="381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85720" y="357166"/>
            <a:ext cx="7207422" cy="707886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Спряжение глагола </a:t>
            </a:r>
            <a:r>
              <a:rPr lang="ru-RU" sz="4000" b="1" i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бежать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1643050"/>
            <a:ext cx="4572000" cy="435811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Comic Sans MS" pitchFamily="66" charset="0"/>
              </a:rPr>
              <a:t>я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    </a:t>
            </a:r>
            <a:r>
              <a:rPr lang="ru-RU" sz="4400" b="1" dirty="0" smtClean="0">
                <a:latin typeface="Comic Sans MS" pitchFamily="66" charset="0"/>
              </a:rPr>
              <a:t>бег</a:t>
            </a:r>
            <a:r>
              <a:rPr lang="ru-RU" sz="4400" b="1" dirty="0" smtClean="0">
                <a:solidFill>
                  <a:srgbClr val="FF0000"/>
                </a:solidFill>
                <a:latin typeface="Comic Sans MS" pitchFamily="66" charset="0"/>
              </a:rPr>
              <a:t>у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           </a:t>
            </a:r>
          </a:p>
          <a:p>
            <a:pPr>
              <a:lnSpc>
                <a:spcPct val="90000"/>
              </a:lnSpc>
            </a:pPr>
            <a:r>
              <a:rPr lang="ru-RU" sz="4400" b="1" dirty="0" smtClean="0">
                <a:solidFill>
                  <a:srgbClr val="002060"/>
                </a:solidFill>
                <a:latin typeface="Comic Sans MS" pitchFamily="66" charset="0"/>
              </a:rPr>
              <a:t>мы      </a:t>
            </a:r>
            <a:r>
              <a:rPr lang="ru-RU" sz="4400" b="1" dirty="0" smtClean="0">
                <a:latin typeface="Comic Sans MS" pitchFamily="66" charset="0"/>
              </a:rPr>
              <a:t>беж</a:t>
            </a:r>
            <a:r>
              <a:rPr lang="ru-RU" sz="4400" b="1" dirty="0" smtClean="0">
                <a:solidFill>
                  <a:srgbClr val="FF0000"/>
                </a:solidFill>
                <a:latin typeface="Comic Sans MS" pitchFamily="66" charset="0"/>
              </a:rPr>
              <a:t>и</a:t>
            </a:r>
            <a:r>
              <a:rPr lang="ru-RU" sz="4400" b="1" dirty="0" smtClean="0">
                <a:latin typeface="Comic Sans MS" pitchFamily="66" charset="0"/>
              </a:rPr>
              <a:t>м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Comic Sans MS" pitchFamily="66" charset="0"/>
              </a:rPr>
              <a:t>ты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  </a:t>
            </a:r>
            <a:r>
              <a:rPr lang="ru-RU" sz="4400" b="1" dirty="0" smtClean="0">
                <a:latin typeface="Comic Sans MS" pitchFamily="66" charset="0"/>
              </a:rPr>
              <a:t>беж</a:t>
            </a:r>
            <a:r>
              <a:rPr lang="ru-RU" sz="4400" b="1" dirty="0" smtClean="0">
                <a:solidFill>
                  <a:srgbClr val="FF0000"/>
                </a:solidFill>
                <a:latin typeface="Comic Sans MS" pitchFamily="66" charset="0"/>
              </a:rPr>
              <a:t>и</a:t>
            </a:r>
            <a:r>
              <a:rPr lang="ru-RU" sz="4400" b="1" dirty="0" smtClean="0">
                <a:latin typeface="Comic Sans MS" pitchFamily="66" charset="0"/>
              </a:rPr>
              <a:t>шь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ru-RU" sz="4400" b="1" dirty="0" smtClean="0">
                <a:solidFill>
                  <a:srgbClr val="002060"/>
                </a:solidFill>
                <a:latin typeface="Comic Sans MS" pitchFamily="66" charset="0"/>
              </a:rPr>
              <a:t>вы      </a:t>
            </a:r>
            <a:r>
              <a:rPr lang="ru-RU" sz="4400" b="1" dirty="0" smtClean="0">
                <a:latin typeface="Comic Sans MS" pitchFamily="66" charset="0"/>
              </a:rPr>
              <a:t>беж</a:t>
            </a:r>
            <a:r>
              <a:rPr lang="ru-RU" sz="4400" b="1" dirty="0" smtClean="0">
                <a:solidFill>
                  <a:srgbClr val="FF0000"/>
                </a:solidFill>
                <a:latin typeface="Comic Sans MS" pitchFamily="66" charset="0"/>
              </a:rPr>
              <a:t>и</a:t>
            </a:r>
            <a:r>
              <a:rPr lang="ru-RU" sz="4400" b="1" dirty="0" smtClean="0">
                <a:latin typeface="Comic Sans MS" pitchFamily="66" charset="0"/>
              </a:rPr>
              <a:t>те</a:t>
            </a:r>
            <a:endParaRPr lang="ru-RU" sz="4400" b="1" dirty="0" smtClean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Comic Sans MS" pitchFamily="66" charset="0"/>
              </a:rPr>
              <a:t>он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   </a:t>
            </a:r>
            <a:r>
              <a:rPr lang="ru-RU" sz="4400" b="1" dirty="0" smtClean="0">
                <a:latin typeface="Comic Sans MS" pitchFamily="66" charset="0"/>
              </a:rPr>
              <a:t>беж</a:t>
            </a:r>
            <a:r>
              <a:rPr lang="ru-RU" sz="4400" b="1" dirty="0" smtClean="0">
                <a:solidFill>
                  <a:srgbClr val="FF0000"/>
                </a:solidFill>
                <a:latin typeface="Comic Sans MS" pitchFamily="66" charset="0"/>
              </a:rPr>
              <a:t>и</a:t>
            </a:r>
            <a:r>
              <a:rPr lang="ru-RU" sz="4400" b="1" dirty="0" smtClean="0">
                <a:latin typeface="Comic Sans MS" pitchFamily="66" charset="0"/>
              </a:rPr>
              <a:t>т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         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ru-RU" sz="4400" b="1" dirty="0" smtClean="0">
              <a:solidFill>
                <a:schemeClr val="accent2">
                  <a:lumMod val="50000"/>
                </a:schemeClr>
              </a:solidFill>
              <a:latin typeface="Comic Sans MS" pitchFamily="66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4400" b="1" dirty="0" smtClean="0">
                <a:solidFill>
                  <a:srgbClr val="002060"/>
                </a:solidFill>
                <a:latin typeface="Comic Sans MS" pitchFamily="66" charset="0"/>
              </a:rPr>
              <a:t>они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 </a:t>
            </a:r>
            <a:r>
              <a:rPr lang="ru-RU" sz="4400" b="1" dirty="0" smtClean="0">
                <a:latin typeface="Comic Sans MS" pitchFamily="66" charset="0"/>
              </a:rPr>
              <a:t>бег</a:t>
            </a:r>
            <a:r>
              <a:rPr lang="ru-RU" sz="4400" b="1" dirty="0" smtClean="0">
                <a:solidFill>
                  <a:srgbClr val="FF0000"/>
                </a:solidFill>
                <a:latin typeface="Comic Sans MS" pitchFamily="66" charset="0"/>
              </a:rPr>
              <a:t>у</a:t>
            </a:r>
            <a:r>
              <a:rPr lang="ru-RU" sz="4400" b="1" dirty="0" smtClean="0">
                <a:latin typeface="Comic Sans MS" pitchFamily="66" charset="0"/>
              </a:rPr>
              <a:t>т</a:t>
            </a: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  <a:latin typeface="Comic Sans MS" pitchFamily="66" charset="0"/>
              </a:rPr>
              <a:t>    </a:t>
            </a:r>
            <a:r>
              <a:rPr lang="ru-RU" sz="4400" dirty="0" smtClean="0">
                <a:solidFill>
                  <a:schemeClr val="accent4">
                    <a:lumMod val="50000"/>
                  </a:schemeClr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12" name="Блок-схема: альтернативный процесс 11"/>
          <p:cNvSpPr/>
          <p:nvPr/>
        </p:nvSpPr>
        <p:spPr>
          <a:xfrm>
            <a:off x="6000760" y="5143512"/>
            <a:ext cx="1643074" cy="1000132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І </a:t>
            </a:r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спр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.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5929322" y="1857364"/>
            <a:ext cx="1714512" cy="2928958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929322" y="3000372"/>
            <a:ext cx="1785950" cy="58477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ІІ </a:t>
            </a:r>
            <a:r>
              <a:rPr lang="ru-RU" sz="32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спр</a:t>
            </a:r>
            <a:r>
              <a:rPr lang="ru-RU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.</a:t>
            </a:r>
            <a:endParaRPr lang="ru-RU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7" name="Рисунок 16" descr="PEN026.W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001024" y="5572140"/>
            <a:ext cx="1000132" cy="111132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017.jpg"/>
          <p:cNvPicPr>
            <a:picLocks noChangeAspect="1"/>
          </p:cNvPicPr>
          <p:nvPr/>
        </p:nvPicPr>
        <p:blipFill>
          <a:blip r:embed="rId2" cstate="print"/>
          <a:srcRect r="5000"/>
          <a:stretch>
            <a:fillRect/>
          </a:stretch>
        </p:blipFill>
        <p:spPr>
          <a:xfrm>
            <a:off x="0" y="214290"/>
            <a:ext cx="9144000" cy="6858000"/>
          </a:xfrm>
          <a:prstGeom prst="rect">
            <a:avLst/>
          </a:prstGeom>
        </p:spPr>
      </p:pic>
      <p:sp>
        <p:nvSpPr>
          <p:cNvPr id="4" name="Блок-схема: альтернативный процесс 3"/>
          <p:cNvSpPr/>
          <p:nvPr/>
        </p:nvSpPr>
        <p:spPr>
          <a:xfrm>
            <a:off x="142844" y="214290"/>
            <a:ext cx="7572428" cy="1643074"/>
          </a:xfrm>
          <a:prstGeom prst="flowChartAlternateProcess">
            <a:avLst/>
          </a:prstGeom>
          <a:ln w="38100">
            <a:solidFill>
              <a:schemeClr val="accent6">
                <a:lumMod val="75000"/>
              </a:schemeClr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57054" y="357166"/>
            <a:ext cx="7064755" cy="132343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Спряжение глаголов </a:t>
            </a:r>
            <a:r>
              <a:rPr lang="ru-RU" sz="4000" b="1" i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есть</a:t>
            </a: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,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40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                      </a:t>
            </a:r>
            <a:r>
              <a:rPr lang="ru-RU" sz="4000" b="1" i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дать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000100" y="2046276"/>
            <a:ext cx="6956450" cy="4811724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</a:rPr>
              <a:t>я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    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е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</a:rPr>
              <a:t>м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              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да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</a:rPr>
              <a:t>м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</a:rPr>
              <a:t>ты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 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е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</a:rPr>
              <a:t>шь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itchFamily="66" charset="0"/>
              </a:rPr>
              <a:t>            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да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</a:rPr>
              <a:t>шь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</a:rPr>
              <a:t>он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 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е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</a:rPr>
              <a:t>ст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             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да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pitchFamily="66" charset="0"/>
              </a:rPr>
              <a:t>ст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</a:rPr>
              <a:t>мы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 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ед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omic Sans MS" pitchFamily="66" charset="0"/>
              </a:rPr>
              <a:t>и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м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itchFamily="66" charset="0"/>
              </a:rPr>
              <a:t>          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дад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omic Sans MS" pitchFamily="66" charset="0"/>
              </a:rPr>
              <a:t>и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м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</a:rPr>
              <a:t>вы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99"/>
                </a:solidFill>
                <a:effectLst/>
                <a:uLnTx/>
                <a:uFillTx/>
                <a:latin typeface="Comic Sans MS" pitchFamily="66" charset="0"/>
              </a:rPr>
              <a:t>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 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ед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omic Sans MS" pitchFamily="66" charset="0"/>
              </a:rPr>
              <a:t>и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те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itchFamily="66" charset="0"/>
              </a:rPr>
              <a:t>         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дад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omic Sans MS" pitchFamily="66" charset="0"/>
              </a:rPr>
              <a:t>и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те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mic Sans MS" pitchFamily="66" charset="0"/>
              </a:rPr>
              <a:t>они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mic Sans MS" pitchFamily="66" charset="0"/>
              </a:rPr>
              <a:t> 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ед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omic Sans MS" pitchFamily="66" charset="0"/>
              </a:rPr>
              <a:t>я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т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itchFamily="66" charset="0"/>
              </a:rPr>
              <a:t>            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дад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omic Sans MS" pitchFamily="66" charset="0"/>
              </a:rPr>
              <a:t>у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Comic Sans MS" pitchFamily="66" charset="0"/>
              </a:rPr>
              <a:t>т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ru-RU" sz="4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Comic Sans MS" pitchFamily="66" charset="0"/>
                <a:ea typeface="+mn-ea"/>
                <a:cs typeface="+mn-cs"/>
              </a:rPr>
              <a:t> 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4600" b="0" i="0" u="none" strike="noStrike" kern="1200" cap="none" spc="0" normalizeH="0" baseline="0" noProof="0" dirty="0" smtClean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1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ru-RU" sz="19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28992" y="78579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0" name="Рисунок 9" descr="PEN026.WM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786710" y="5667300"/>
            <a:ext cx="1071570" cy="11907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2357422" y="6396335"/>
            <a:ext cx="4572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Comic Sans MS" pitchFamily="66" charset="0"/>
              </a:rPr>
              <a:t>Особо спрягаемые глаголы</a:t>
            </a:r>
            <a:endParaRPr lang="ru-RU" sz="2400" dirty="0">
              <a:solidFill>
                <a:srgbClr val="C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</a:t>
            </a:r>
            <a:r>
              <a:rPr lang="ru-RU" sz="4800" dirty="0" smtClean="0">
                <a:solidFill>
                  <a:srgbClr val="C00000"/>
                </a:solidFill>
              </a:rPr>
              <a:t>есть                   кушать</a:t>
            </a:r>
            <a:endParaRPr lang="ru-RU" sz="4800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/>
              <a:t>я</a:t>
            </a:r>
          </a:p>
          <a:p>
            <a:r>
              <a:rPr lang="ru-RU" sz="6600" b="1" dirty="0" smtClean="0"/>
              <a:t>мы</a:t>
            </a:r>
            <a:endParaRPr lang="ru-RU" sz="6600" b="1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ru-RU" sz="5400" b="1" dirty="0" smtClean="0"/>
              <a:t>Ты</a:t>
            </a:r>
          </a:p>
          <a:p>
            <a:r>
              <a:rPr lang="ru-RU" sz="5400" b="1" dirty="0" smtClean="0"/>
              <a:t>Вы</a:t>
            </a:r>
          </a:p>
          <a:p>
            <a:r>
              <a:rPr lang="ru-RU" sz="5400" b="1" dirty="0" smtClean="0"/>
              <a:t>Он</a:t>
            </a:r>
          </a:p>
          <a:p>
            <a:r>
              <a:rPr lang="ru-RU" sz="5400" b="1" dirty="0" smtClean="0"/>
              <a:t>Она</a:t>
            </a:r>
          </a:p>
          <a:p>
            <a:r>
              <a:rPr lang="ru-RU" sz="5400" b="1" dirty="0" smtClean="0"/>
              <a:t>Они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П. 89, упр. </a:t>
            </a:r>
            <a:r>
              <a:rPr lang="ru-RU" smtClean="0"/>
              <a:t>523 или 527.</a:t>
            </a:r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109</TotalTime>
  <Words>149</Words>
  <Application>Microsoft Office PowerPoint</Application>
  <PresentationFormat>Экран (4:3)</PresentationFormat>
  <Paragraphs>60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Открытая</vt:lpstr>
      <vt:lpstr>Разноспрягаемые глаголы</vt:lpstr>
      <vt:lpstr>Личные окончания глаголов</vt:lpstr>
      <vt:lpstr>Слайд 3</vt:lpstr>
      <vt:lpstr>Слайд 4</vt:lpstr>
      <vt:lpstr>Слайд 5</vt:lpstr>
      <vt:lpstr>   есть                   кушать</vt:lpstr>
      <vt:lpstr>Домашнее задание.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Разноспрягаемые глаголы</dc:title>
  <dc:creator>Александр Константинов</dc:creator>
  <cp:lastModifiedBy>Видеостудия</cp:lastModifiedBy>
  <cp:revision>17</cp:revision>
  <dcterms:created xsi:type="dcterms:W3CDTF">2015-03-29T15:16:43Z</dcterms:created>
  <dcterms:modified xsi:type="dcterms:W3CDTF">2023-01-12T07:58:37Z</dcterms:modified>
</cp:coreProperties>
</file>