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77" r:id="rId4"/>
    <p:sldId id="278" r:id="rId5"/>
    <p:sldId id="276" r:id="rId6"/>
    <p:sldId id="281" r:id="rId7"/>
    <p:sldId id="280" r:id="rId8"/>
    <p:sldId id="279" r:id="rId9"/>
    <p:sldId id="282" r:id="rId10"/>
    <p:sldId id="283" r:id="rId11"/>
    <p:sldId id="284" r:id="rId12"/>
    <p:sldId id="286" r:id="rId13"/>
    <p:sldId id="288" r:id="rId14"/>
    <p:sldId id="289" r:id="rId15"/>
    <p:sldId id="285" r:id="rId16"/>
    <p:sldId id="290" r:id="rId17"/>
    <p:sldId id="287" r:id="rId18"/>
    <p:sldId id="293" r:id="rId19"/>
    <p:sldId id="292" r:id="rId20"/>
    <p:sldId id="294" r:id="rId21"/>
    <p:sldId id="297" r:id="rId22"/>
    <p:sldId id="298" r:id="rId23"/>
    <p:sldId id="291" r:id="rId24"/>
    <p:sldId id="299" r:id="rId25"/>
    <p:sldId id="296" r:id="rId26"/>
    <p:sldId id="300" r:id="rId27"/>
    <p:sldId id="295" r:id="rId28"/>
    <p:sldId id="301" r:id="rId29"/>
    <p:sldId id="272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85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97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606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6114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596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9804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135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57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9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36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54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2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11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43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54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98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57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B6B2631-30F4-4ED3-A065-AAF058F4BDE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86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7528" y="1302326"/>
            <a:ext cx="10778836" cy="5043055"/>
          </a:xfrm>
        </p:spPr>
        <p:txBody>
          <a:bodyPr>
            <a:normAutofit/>
          </a:bodyPr>
          <a:lstStyle/>
          <a:p>
            <a:pPr algn="ctr"/>
            <a:r>
              <a:rPr lang="ru-RU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</a:t>
            </a:r>
            <a:r>
              <a:rPr lang="ru-RU" sz="7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7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 страницам нашей истории»</a:t>
            </a:r>
          </a:p>
          <a:p>
            <a:pPr algn="ctr"/>
            <a:r>
              <a:rPr lang="ru-RU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Тверская область</a:t>
            </a:r>
          </a:p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408261"/>
              </p:ext>
            </p:extLst>
          </p:nvPr>
        </p:nvGraphicFramePr>
        <p:xfrm>
          <a:off x="1180602" y="447682"/>
          <a:ext cx="9906000" cy="581533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="" xmlns:a16="http://schemas.microsoft.com/office/drawing/2014/main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 ТО «ЦЕНТР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РАЗВИТИЯ ТВОРЧЕСТВА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 И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МОЛОДЕЖИ</a:t>
                      </a:r>
                      <a:r>
                        <a:rPr lang="ru-RU" sz="1800" b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ТВЕРСКОЙ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9560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200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11891" y="6858000"/>
            <a:ext cx="180109" cy="304799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="" xmlns:a16="http://schemas.microsoft.com/office/drawing/2014/main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95602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9982" y="800356"/>
            <a:ext cx="10515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животное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символом Тверской области, который уходит корнями в конец XIV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 и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 положительный смысл и означает особый характер?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97782" y="4652244"/>
            <a:ext cx="4059381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r>
              <a:rPr lang="ru-RU" dirty="0" smtClean="0"/>
              <a:t>) Козел</a:t>
            </a:r>
            <a:endParaRPr lang="ru-RU" dirty="0"/>
          </a:p>
        </p:txBody>
      </p:sp>
      <p:pic>
        <p:nvPicPr>
          <p:cNvPr id="1026" name="Picture 2" descr="https://avatars.yandex.net/get-music-content/42108/f231a4db.a.2582491-1/m1000x10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15" y="2633472"/>
            <a:ext cx="3709416" cy="370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91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11891" y="6858000"/>
            <a:ext cx="180109" cy="304799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="" xmlns:a16="http://schemas.microsoft.com/office/drawing/2014/main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95602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9982" y="800356"/>
            <a:ext cx="10515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год официально признан </a:t>
            </a:r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годом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города Твери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2661515"/>
            <a:ext cx="3713018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а)1208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97782" y="2661515"/>
            <a:ext cx="4059381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ru-RU" dirty="0" smtClean="0"/>
              <a:t>)1181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28801" y="4652244"/>
            <a:ext cx="3713018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ru-RU" dirty="0" smtClean="0"/>
              <a:t>)1164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97782" y="4652244"/>
            <a:ext cx="4059381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r>
              <a:rPr lang="ru-RU" dirty="0" smtClean="0"/>
              <a:t>)1135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939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11891" y="6858000"/>
            <a:ext cx="180109" cy="304799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="" xmlns:a16="http://schemas.microsoft.com/office/drawing/2014/main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95602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9982" y="800356"/>
            <a:ext cx="10515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год официально признан </a:t>
            </a:r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годом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города Твери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97782" y="4652244"/>
            <a:ext cx="4059381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r>
              <a:rPr lang="ru-RU" dirty="0" smtClean="0"/>
              <a:t>)1135 </a:t>
            </a:r>
            <a:endParaRPr lang="ru-RU" dirty="0"/>
          </a:p>
        </p:txBody>
      </p:sp>
      <p:pic>
        <p:nvPicPr>
          <p:cNvPr id="2050" name="Picture 2" descr="https://pbs.twimg.com/media/CsKCzcYWYAEq8_O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43" y="1992812"/>
            <a:ext cx="5013833" cy="467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357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11891" y="6858000"/>
            <a:ext cx="180109" cy="304799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="" xmlns:a16="http://schemas.microsoft.com/office/drawing/2014/main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95602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9982" y="800356"/>
            <a:ext cx="10515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1931 по 1990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город Тверь назывался….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2661515"/>
            <a:ext cx="3713018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а) Малинин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97782" y="2661515"/>
            <a:ext cx="4059381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ru-RU" dirty="0" smtClean="0"/>
              <a:t>) Обнинск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28801" y="4652244"/>
            <a:ext cx="3713018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ru-RU" dirty="0" smtClean="0"/>
              <a:t>) Калинин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97782" y="4652244"/>
            <a:ext cx="4059381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r>
              <a:rPr lang="ru-RU" dirty="0" smtClean="0"/>
              <a:t>) Дзержинск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83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11891" y="6858000"/>
            <a:ext cx="180109" cy="304799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="" xmlns:a16="http://schemas.microsoft.com/office/drawing/2014/main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95602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9982" y="800356"/>
            <a:ext cx="10515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1931 по 1990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город Тверь назывался….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28801" y="4652244"/>
            <a:ext cx="3713018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ru-RU" dirty="0" smtClean="0"/>
              <a:t>) Калинин</a:t>
            </a:r>
            <a:endParaRPr lang="ru-RU" dirty="0"/>
          </a:p>
        </p:txBody>
      </p:sp>
      <p:pic>
        <p:nvPicPr>
          <p:cNvPr id="3074" name="Picture 2" descr="https://tverigrad.ru/wp-content/uploads/2013/11/%D0%9A%D0%B0%D0%BB%D0%B8%D0%BD%D0%B8%D0%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51" y="1527365"/>
            <a:ext cx="542925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980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11891" y="6858000"/>
            <a:ext cx="180109" cy="304799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="" xmlns:a16="http://schemas.microsoft.com/office/drawing/2014/main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95602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9982" y="800356"/>
            <a:ext cx="10515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Тверской области берет свое начало река…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1" y="2661515"/>
            <a:ext cx="3713018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  <a:r>
              <a:rPr lang="ru-RU" dirty="0" smtClean="0"/>
              <a:t>) Дон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97782" y="2661515"/>
            <a:ext cx="4059381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ru-RU" dirty="0" smtClean="0"/>
              <a:t>) Днепр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28801" y="4652244"/>
            <a:ext cx="3713018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ru-RU" dirty="0" smtClean="0"/>
              <a:t>) Обь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97782" y="4652244"/>
            <a:ext cx="4059381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r>
              <a:rPr lang="ru-RU" dirty="0" smtClean="0"/>
              <a:t>) Волга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830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11891" y="6858000"/>
            <a:ext cx="180109" cy="304799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="" xmlns:a16="http://schemas.microsoft.com/office/drawing/2014/main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95602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9982" y="800356"/>
            <a:ext cx="10515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Тверской области берет свое начало река…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97782" y="4652244"/>
            <a:ext cx="4059381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r>
              <a:rPr lang="ru-RU" dirty="0" smtClean="0"/>
              <a:t>) Волга </a:t>
            </a:r>
            <a:endParaRPr lang="ru-RU" dirty="0"/>
          </a:p>
        </p:txBody>
      </p:sp>
      <p:pic>
        <p:nvPicPr>
          <p:cNvPr id="4098" name="Picture 2" descr="http://travelerforever.ru/Volga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74" y="2163046"/>
            <a:ext cx="5368825" cy="356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143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11891" y="6858000"/>
            <a:ext cx="180109" cy="304799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="" xmlns:a16="http://schemas.microsoft.com/office/drawing/2014/main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95602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9982" y="800356"/>
            <a:ext cx="10515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купец, русский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путешественник,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ставший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первых европейцев, достигших Индии.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2661515"/>
            <a:ext cx="3713018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  <a:r>
              <a:rPr lang="ru-RU" dirty="0" smtClean="0"/>
              <a:t>) Михаил </a:t>
            </a:r>
            <a:r>
              <a:rPr lang="ru-RU" dirty="0"/>
              <a:t>Л</a:t>
            </a:r>
            <a:r>
              <a:rPr lang="ru-RU" dirty="0" smtClean="0"/>
              <a:t>азарев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97782" y="2661515"/>
            <a:ext cx="4059381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r>
              <a:rPr lang="ru-RU" dirty="0" smtClean="0"/>
              <a:t>) Семен Дежнев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28801" y="4652244"/>
            <a:ext cx="3713018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ru-RU" dirty="0" smtClean="0"/>
              <a:t>) Афанасий Никитин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97782" y="4652244"/>
            <a:ext cx="4059381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r>
              <a:rPr lang="ru-RU" dirty="0" smtClean="0"/>
              <a:t>) Иван Крузенштерн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18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11891" y="6858000"/>
            <a:ext cx="180109" cy="304799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="" xmlns:a16="http://schemas.microsoft.com/office/drawing/2014/main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95602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9982" y="800356"/>
            <a:ext cx="10515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купец, русский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путешественник,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ставший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первых европейцев, достигших Индии.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28801" y="4652244"/>
            <a:ext cx="3713018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ru-RU" dirty="0" smtClean="0"/>
              <a:t>) Афанасий Никитин</a:t>
            </a:r>
            <a:endParaRPr lang="ru-RU" dirty="0"/>
          </a:p>
        </p:txBody>
      </p:sp>
      <p:pic>
        <p:nvPicPr>
          <p:cNvPr id="1026" name="Picture 2" descr="http://i-computeria.ru/images/afana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607" y="2172361"/>
            <a:ext cx="5678951" cy="378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12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11891" y="6858000"/>
            <a:ext cx="180109" cy="304799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="" xmlns:a16="http://schemas.microsoft.com/office/drawing/2014/main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95602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9982" y="800356"/>
            <a:ext cx="10515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писатель был вторым лицом Тверской губернии и служил вице - губернатором?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1" y="2661515"/>
            <a:ext cx="3713018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  <a:r>
              <a:rPr lang="ru-RU" dirty="0" smtClean="0"/>
              <a:t>) Максим Горький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97782" y="2661515"/>
            <a:ext cx="4059381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ru-RU" dirty="0" smtClean="0"/>
              <a:t>) Андрей Крылов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28801" y="4652244"/>
            <a:ext cx="3713018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r>
              <a:rPr lang="ru-RU" dirty="0" smtClean="0"/>
              <a:t>) Михаил Салтыков - Щедрин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97782" y="4652244"/>
            <a:ext cx="4059381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r>
              <a:rPr lang="ru-RU" dirty="0" smtClean="0"/>
              <a:t>) Лев Толстой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70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526" y="155229"/>
            <a:ext cx="9188107" cy="648109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1707090" y="4475018"/>
            <a:ext cx="69273" cy="193964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="" xmlns:a16="http://schemas.microsoft.com/office/drawing/2014/main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9560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527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11891" y="6858000"/>
            <a:ext cx="180109" cy="304799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="" xmlns:a16="http://schemas.microsoft.com/office/drawing/2014/main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95602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9982" y="800356"/>
            <a:ext cx="10515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писатель был вторым лицом Тверской губернии и служил вице - губернатором?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28801" y="4652244"/>
            <a:ext cx="3713018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r>
              <a:rPr lang="ru-RU" dirty="0" smtClean="0"/>
              <a:t>) Михаил Салтыков - Щедрин</a:t>
            </a:r>
            <a:endParaRPr lang="ru-RU" dirty="0"/>
          </a:p>
        </p:txBody>
      </p:sp>
      <p:pic>
        <p:nvPicPr>
          <p:cNvPr id="2050" name="Picture 2" descr="https://ks-region69.com/wp-content/uploads/2018/09/memorialnaja-doska-saltykovu-shhedri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14" y="2108718"/>
            <a:ext cx="5689601" cy="426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96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11891" y="6858000"/>
            <a:ext cx="180109" cy="304799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="" xmlns:a16="http://schemas.microsoft.com/office/drawing/2014/main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95602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9982" y="800356"/>
            <a:ext cx="10515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одно из самых больших озер Тверской области, первые упоминания о котором встречаются</a:t>
            </a:r>
          </a:p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летописях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века?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1" y="2661515"/>
            <a:ext cx="3713018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  <a:r>
              <a:rPr lang="ru-RU" dirty="0" smtClean="0"/>
              <a:t>) Селигер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97782" y="2661515"/>
            <a:ext cx="4059381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ru-RU" dirty="0" smtClean="0"/>
              <a:t>) </a:t>
            </a:r>
            <a:r>
              <a:rPr lang="ru-RU" dirty="0" err="1" smtClean="0"/>
              <a:t>Шлино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28801" y="4652244"/>
            <a:ext cx="3713018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ru-RU" dirty="0" smtClean="0"/>
              <a:t>) </a:t>
            </a:r>
            <a:r>
              <a:rPr lang="ru-RU" dirty="0" err="1" smtClean="0"/>
              <a:t>Волго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97782" y="4652244"/>
            <a:ext cx="4059381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r>
              <a:rPr lang="ru-RU" dirty="0" smtClean="0"/>
              <a:t>) </a:t>
            </a:r>
            <a:r>
              <a:rPr lang="ru-RU" dirty="0" err="1" smtClean="0"/>
              <a:t>Вережун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709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11891" y="6858000"/>
            <a:ext cx="180109" cy="304799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="" xmlns:a16="http://schemas.microsoft.com/office/drawing/2014/main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95602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9982" y="800356"/>
            <a:ext cx="10515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одно из самых больших озер Тверской области, первые упоминания о котором встречаются</a:t>
            </a:r>
          </a:p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летописях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века?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1" y="2661515"/>
            <a:ext cx="3713018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  <a:r>
              <a:rPr lang="ru-RU" dirty="0" smtClean="0"/>
              <a:t>) Селигер</a:t>
            </a:r>
            <a:endParaRPr lang="ru-RU" dirty="0"/>
          </a:p>
        </p:txBody>
      </p:sp>
      <p:pic>
        <p:nvPicPr>
          <p:cNvPr id="3074" name="Picture 2" descr="https://www.soleanstour.ru/upload/medialibrary/85f/DJI_0752-1024x5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7" y="2661515"/>
            <a:ext cx="6007924" cy="337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237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11891" y="6858000"/>
            <a:ext cx="180109" cy="304799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="" xmlns:a16="http://schemas.microsoft.com/office/drawing/2014/main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95602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9982" y="800356"/>
            <a:ext cx="10515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звали первого самостоятельного Тверского князя?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2661515"/>
            <a:ext cx="3713018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a) </a:t>
            </a:r>
            <a:r>
              <a:rPr lang="ru-RU" dirty="0" smtClean="0"/>
              <a:t>Александр </a:t>
            </a:r>
            <a:r>
              <a:rPr lang="ru-RU" dirty="0"/>
              <a:t>Ярославич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97781" y="2661515"/>
            <a:ext cx="4059381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Михаил Ярославович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28801" y="4652244"/>
            <a:ext cx="3713018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ru-RU" dirty="0"/>
              <a:t>) Ярослав Всеволодович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97782" y="4652244"/>
            <a:ext cx="4059381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d) </a:t>
            </a:r>
            <a:r>
              <a:rPr lang="ru-RU" dirty="0" smtClean="0"/>
              <a:t>Святослав </a:t>
            </a:r>
            <a:r>
              <a:rPr lang="ru-RU" dirty="0"/>
              <a:t>Ярославич</a:t>
            </a:r>
          </a:p>
        </p:txBody>
      </p:sp>
    </p:spTree>
    <p:extLst>
      <p:ext uri="{BB962C8B-B14F-4D97-AF65-F5344CB8AC3E}">
        <p14:creationId xmlns:p14="http://schemas.microsoft.com/office/powerpoint/2010/main" val="4289539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11891" y="6858000"/>
            <a:ext cx="180109" cy="304799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="" xmlns:a16="http://schemas.microsoft.com/office/drawing/2014/main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95602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9982" y="800356"/>
            <a:ext cx="10515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звали первого самостоятельного Тверского князя?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97782" y="4652244"/>
            <a:ext cx="4059381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d) </a:t>
            </a:r>
            <a:r>
              <a:rPr lang="ru-RU" dirty="0" smtClean="0"/>
              <a:t>Святослав </a:t>
            </a:r>
            <a:r>
              <a:rPr lang="ru-RU" dirty="0"/>
              <a:t>Ярославич</a:t>
            </a:r>
          </a:p>
        </p:txBody>
      </p:sp>
      <p:pic>
        <p:nvPicPr>
          <p:cNvPr id="4098" name="Picture 2" descr="31 History of the Russian state in the image of its sovereign rulers - frag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93" y="2119140"/>
            <a:ext cx="5246201" cy="344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730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11891" y="6858000"/>
            <a:ext cx="180109" cy="304799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="" xmlns:a16="http://schemas.microsoft.com/office/drawing/2014/main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95602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7468" y="287173"/>
            <a:ext cx="10515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князь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окружен легендами еще до своего рождения. И жизнь, и смерть этого человека упоминаются и в исторических хрониках, и в жизнеописании святых. </a:t>
            </a:r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празднуется день памяти этого великомученика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1" y="2661515"/>
            <a:ext cx="3713018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а)Михаил Тверской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97782" y="2661515"/>
            <a:ext cx="4059381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ru-RU" dirty="0" smtClean="0"/>
              <a:t>)</a:t>
            </a:r>
            <a:r>
              <a:rPr lang="ru-RU" dirty="0" err="1" smtClean="0"/>
              <a:t>Фаддей</a:t>
            </a:r>
            <a:r>
              <a:rPr lang="ru-RU" dirty="0" smtClean="0"/>
              <a:t> Успенский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28801" y="4652244"/>
            <a:ext cx="3713018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ru-RU" dirty="0" smtClean="0"/>
              <a:t>) Нил </a:t>
            </a:r>
            <a:r>
              <a:rPr lang="ru-RU" dirty="0" err="1" smtClean="0"/>
              <a:t>Столобенский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97782" y="4652244"/>
            <a:ext cx="4059381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r>
              <a:rPr lang="ru-RU" dirty="0" smtClean="0"/>
              <a:t>)Сергий Радонежский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071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11891" y="6858000"/>
            <a:ext cx="180109" cy="304799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="" xmlns:a16="http://schemas.microsoft.com/office/drawing/2014/main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95602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7468" y="287173"/>
            <a:ext cx="10515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князь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окружен легендами еще до своего рождения. И жизнь, и смерть этого человека упоминаются и в исторических хрониках, и в жизнеописании святых. </a:t>
            </a:r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празднуется день памяти этого великомученика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1" y="2661515"/>
            <a:ext cx="3713018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а)Михаил Тверской</a:t>
            </a:r>
            <a:endParaRPr lang="ru-RU" dirty="0"/>
          </a:p>
        </p:txBody>
      </p:sp>
      <p:pic>
        <p:nvPicPr>
          <p:cNvPr id="5122" name="Picture 2" descr="https://i.mycdn.me/i?r=AyH4iRPQ2q0otWIFepML2LxRCwOfyPkFnxYPysIG-qEgD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693" y="2349276"/>
            <a:ext cx="35909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979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11891" y="6858000"/>
            <a:ext cx="180109" cy="304799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="" xmlns:a16="http://schemas.microsoft.com/office/drawing/2014/main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95602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9982" y="800356"/>
            <a:ext cx="10515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Дочь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Ростовского князя Димитрия Борисовича, в 1294 году стала супругой святого благоверного великого князя Михаила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Ярославича.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2661515"/>
            <a:ext cx="3713018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  <a:r>
              <a:rPr lang="ru-RU" dirty="0" smtClean="0"/>
              <a:t>) Мария Старицкая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97782" y="2661515"/>
            <a:ext cx="4059381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ru-RU" dirty="0" smtClean="0"/>
              <a:t>) Анна </a:t>
            </a:r>
            <a:r>
              <a:rPr lang="ru-RU" dirty="0" err="1"/>
              <a:t>К</a:t>
            </a:r>
            <a:r>
              <a:rPr lang="ru-RU" dirty="0" err="1" smtClean="0"/>
              <a:t>ашинская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28801" y="4652244"/>
            <a:ext cx="3713018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ru-RU" dirty="0" smtClean="0"/>
              <a:t>) Ефросиния Полоцкая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97782" y="4652244"/>
            <a:ext cx="4059381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r>
              <a:rPr lang="ru-RU" dirty="0" smtClean="0"/>
              <a:t>)</a:t>
            </a:r>
            <a:r>
              <a:rPr lang="ru-RU" b="1" dirty="0"/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Рогнеда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Рогволодовна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2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11891" y="6858000"/>
            <a:ext cx="180109" cy="304799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="" xmlns:a16="http://schemas.microsoft.com/office/drawing/2014/main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95602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9982" y="800356"/>
            <a:ext cx="10515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Дочь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Ростовского князя Димитрия Борисовича, в 1294 году стала супругой святого благоверного великого князя Михаила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Ярославича.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97782" y="2661515"/>
            <a:ext cx="4059381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ru-RU" dirty="0" smtClean="0"/>
              <a:t>) Анна </a:t>
            </a:r>
            <a:r>
              <a:rPr lang="ru-RU" dirty="0" err="1"/>
              <a:t>К</a:t>
            </a:r>
            <a:r>
              <a:rPr lang="ru-RU" dirty="0" err="1" smtClean="0"/>
              <a:t>ашинская</a:t>
            </a:r>
            <a:endParaRPr lang="ru-RU" dirty="0"/>
          </a:p>
        </p:txBody>
      </p:sp>
      <p:pic>
        <p:nvPicPr>
          <p:cNvPr id="6146" name="Picture 2" descr="https://newphoenix.ru/upload/clubs/dd6ada6429684c8784a9799d4ee6e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" y="2582475"/>
            <a:ext cx="5142788" cy="371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19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4237" y="830424"/>
            <a:ext cx="8966718" cy="143380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участие!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="" xmlns:a16="http://schemas.microsoft.com/office/drawing/2014/main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9560289"/>
                  </a:ext>
                </a:extLst>
              </a:tr>
            </a:tbl>
          </a:graphicData>
        </a:graphic>
      </p:graphicFrame>
      <p:pic>
        <p:nvPicPr>
          <p:cNvPr id="7170" name="Picture 2" descr="https://psv4.userapi.com/c856432/u200875695/docs/d16/018bc35f065c/Po_stranitsam_nashey_istorii.jpg?extra=32Q-L5-g8MUZ1fadQ2Ih0qKCTYirDG74H9fFfXk0wIBddWY9b9HPX9e2vKLwcEgq7N78J6_HbMGI2d-Mf_Qg8_cs5FWSY3QegWX_Ko_ALUCCT6kRIBOR9q8veuWkgj2gnVVi8v1RqeHkjLyv4uOkmg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365" y="1931436"/>
            <a:ext cx="6110461" cy="429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842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11891" y="6858000"/>
            <a:ext cx="180109" cy="304799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="" xmlns:a16="http://schemas.microsoft.com/office/drawing/2014/main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95602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37855" y="1219200"/>
            <a:ext cx="9199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цвета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флаге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области?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2661515"/>
            <a:ext cx="3713018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</a:t>
            </a:r>
            <a:r>
              <a:rPr lang="ru-RU" b="1" dirty="0">
                <a:solidFill>
                  <a:schemeClr val="bg1"/>
                </a:solidFill>
              </a:rPr>
              <a:t>) синий и белый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97782" y="2661515"/>
            <a:ext cx="4059381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</a:t>
            </a:r>
            <a:r>
              <a:rPr lang="ru-RU" b="1" dirty="0">
                <a:solidFill>
                  <a:schemeClr val="bg1"/>
                </a:solidFill>
              </a:rPr>
              <a:t>) зелёный и желтый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28800" y="4652244"/>
            <a:ext cx="3713018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</a:t>
            </a:r>
            <a:r>
              <a:rPr lang="ru-RU" b="1" dirty="0">
                <a:solidFill>
                  <a:schemeClr val="bg1"/>
                </a:solidFill>
              </a:rPr>
              <a:t>) красный и желтый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97782" y="4652244"/>
            <a:ext cx="4059381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</a:t>
            </a:r>
            <a:r>
              <a:rPr lang="ru-RU" b="1" dirty="0">
                <a:solidFill>
                  <a:schemeClr val="bg1"/>
                </a:solidFill>
              </a:rPr>
              <a:t>) белый и желтый</a:t>
            </a:r>
          </a:p>
        </p:txBody>
      </p:sp>
    </p:spTree>
    <p:extLst>
      <p:ext uri="{BB962C8B-B14F-4D97-AF65-F5344CB8AC3E}">
        <p14:creationId xmlns:p14="http://schemas.microsoft.com/office/powerpoint/2010/main" val="224148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11891" y="6858000"/>
            <a:ext cx="180109" cy="304799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="" xmlns:a16="http://schemas.microsoft.com/office/drawing/2014/main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95602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37855" y="1219200"/>
            <a:ext cx="9199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цвета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флаге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области?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28800" y="4652244"/>
            <a:ext cx="3713018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</a:t>
            </a:r>
            <a:r>
              <a:rPr lang="ru-RU" b="1" dirty="0">
                <a:solidFill>
                  <a:schemeClr val="bg1"/>
                </a:solidFill>
              </a:rPr>
              <a:t>) красный и желтый</a:t>
            </a:r>
          </a:p>
        </p:txBody>
      </p:sp>
      <p:pic>
        <p:nvPicPr>
          <p:cNvPr id="14338" name="Picture 2" descr="https://upload.wikimedia.org/wikipedia/commons/thumb/6/60/Flag_of_Tver_Oblast.svg/1200px-Flag_of_Tver_Oblas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64" y="2177664"/>
            <a:ext cx="5420303" cy="361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65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11891" y="6858000"/>
            <a:ext cx="180109" cy="304799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="" xmlns:a16="http://schemas.microsoft.com/office/drawing/2014/main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95602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8764" y="1219200"/>
            <a:ext cx="11277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 Тверской области – официальный символ Тверской области Российской Федерации, принят 28 ноября 1996 года, какой из представленных гербов является Тверским?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4359" y="2972521"/>
            <a:ext cx="4059383" cy="137015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a)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06836" y="2972521"/>
            <a:ext cx="4350326" cy="137015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b)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359" y="4652244"/>
            <a:ext cx="4059383" cy="124979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с)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06836" y="4652244"/>
            <a:ext cx="4350327" cy="124979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d)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714" y="3114663"/>
            <a:ext cx="1012825" cy="1266825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986" y="3049587"/>
            <a:ext cx="1216025" cy="1216025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25" y="4744864"/>
            <a:ext cx="910314" cy="1064552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244" y="4744864"/>
            <a:ext cx="1101767" cy="115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5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11891" y="6858000"/>
            <a:ext cx="180109" cy="304799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="" xmlns:a16="http://schemas.microsoft.com/office/drawing/2014/main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95602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8764" y="1219200"/>
            <a:ext cx="11277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 Тверской области – официальный символ Тверской области Российской Федерации, принят 28 ноября 1996 года, какой из представленных гербов является Тверским?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4359" y="2972521"/>
            <a:ext cx="4059383" cy="137015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a)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714" y="3114663"/>
            <a:ext cx="1012825" cy="1266825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97" y="2972521"/>
            <a:ext cx="3241964" cy="377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42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11891" y="6858000"/>
            <a:ext cx="180109" cy="304799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="" xmlns:a16="http://schemas.microsoft.com/office/drawing/2014/main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95602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60764" y="1219200"/>
            <a:ext cx="10515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отмечается День флага и герба Тверской области?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2661515"/>
            <a:ext cx="3713018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а) 4 ноября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97782" y="2661515"/>
            <a:ext cx="4059381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</a:t>
            </a:r>
            <a:r>
              <a:rPr lang="ru-RU"/>
              <a:t>) 12 декабря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28801" y="4652244"/>
            <a:ext cx="3713018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ru-RU" dirty="0"/>
              <a:t>) </a:t>
            </a:r>
            <a:r>
              <a:rPr lang="ru-RU" dirty="0" smtClean="0"/>
              <a:t>7 ноября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97782" y="4652244"/>
            <a:ext cx="4059381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</a:t>
            </a:r>
            <a:r>
              <a:rPr lang="ru-RU"/>
              <a:t>) 21 октября</a:t>
            </a:r>
          </a:p>
        </p:txBody>
      </p:sp>
    </p:spTree>
    <p:extLst>
      <p:ext uri="{BB962C8B-B14F-4D97-AF65-F5344CB8AC3E}">
        <p14:creationId xmlns:p14="http://schemas.microsoft.com/office/powerpoint/2010/main" val="3945800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11891" y="6858000"/>
            <a:ext cx="180109" cy="304799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="" xmlns:a16="http://schemas.microsoft.com/office/drawing/2014/main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95602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60764" y="1219200"/>
            <a:ext cx="10515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отмечается День флага и герба Тверской области?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97782" y="4652244"/>
            <a:ext cx="4059381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</a:t>
            </a:r>
            <a:r>
              <a:rPr lang="ru-RU"/>
              <a:t>) 21 октября</a:t>
            </a:r>
          </a:p>
        </p:txBody>
      </p:sp>
      <p:pic>
        <p:nvPicPr>
          <p:cNvPr id="22530" name="Picture 2" descr="http://i.mycdn.me/i?r=AzEPZsRbOZEKgBhR0XGMT1RkNCZJ_eVmIA6gzjv_MJ0WyK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48" y="2182091"/>
            <a:ext cx="52387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026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11891" y="6858000"/>
            <a:ext cx="180109" cy="304799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="" xmlns:a16="http://schemas.microsoft.com/office/drawing/2014/main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95602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9982" y="800356"/>
            <a:ext cx="10515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животное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символом Тверской области, который уходит корнями в конец XIV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 и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 положительный смысл и означает особый характер?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28801" y="2661515"/>
            <a:ext cx="3713018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  <a:r>
              <a:rPr lang="ru-RU" dirty="0" smtClean="0"/>
              <a:t>) Лошадь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97782" y="2661515"/>
            <a:ext cx="4059381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ru-RU" dirty="0" smtClean="0"/>
              <a:t>) Медведь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28801" y="4652244"/>
            <a:ext cx="3713018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ru-RU" dirty="0" smtClean="0"/>
              <a:t>) Волк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97782" y="4652244"/>
            <a:ext cx="4059381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r>
              <a:rPr lang="ru-RU" dirty="0" smtClean="0"/>
              <a:t>) Козел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49696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2649</TotalTime>
  <Words>647</Words>
  <Application>Microsoft Office PowerPoint</Application>
  <PresentationFormat>Широкоэкранный</PresentationFormat>
  <Paragraphs>103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ООО</dc:creator>
  <cp:lastModifiedBy>User</cp:lastModifiedBy>
  <cp:revision>56</cp:revision>
  <dcterms:created xsi:type="dcterms:W3CDTF">2020-09-08T10:14:17Z</dcterms:created>
  <dcterms:modified xsi:type="dcterms:W3CDTF">2020-10-19T09:00:10Z</dcterms:modified>
</cp:coreProperties>
</file>