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706" r:id="rId3"/>
    <p:sldMasterId id="2147483718" r:id="rId4"/>
    <p:sldMasterId id="2147483730" r:id="rId5"/>
    <p:sldMasterId id="2147483742" r:id="rId6"/>
    <p:sldMasterId id="2147483754" r:id="rId7"/>
    <p:sldMasterId id="2147483778" r:id="rId8"/>
    <p:sldMasterId id="2147483790" r:id="rId9"/>
    <p:sldMasterId id="2147483802" r:id="rId10"/>
    <p:sldMasterId id="2147483814" r:id="rId11"/>
    <p:sldMasterId id="2147483826" r:id="rId12"/>
    <p:sldMasterId id="2147483838" r:id="rId13"/>
    <p:sldMasterId id="2147483850" r:id="rId14"/>
    <p:sldMasterId id="2147483862" r:id="rId15"/>
    <p:sldMasterId id="2147483874" r:id="rId16"/>
  </p:sldMasterIdLst>
  <p:sldIdLst>
    <p:sldId id="272" r:id="rId17"/>
    <p:sldId id="273" r:id="rId18"/>
    <p:sldId id="274" r:id="rId19"/>
    <p:sldId id="286" r:id="rId20"/>
    <p:sldId id="276" r:id="rId21"/>
    <p:sldId id="278" r:id="rId22"/>
    <p:sldId id="287" r:id="rId23"/>
    <p:sldId id="279" r:id="rId24"/>
    <p:sldId id="288" r:id="rId25"/>
    <p:sldId id="282" r:id="rId26"/>
    <p:sldId id="285" r:id="rId27"/>
    <p:sldId id="269" r:id="rId28"/>
    <p:sldId id="289" r:id="rId29"/>
    <p:sldId id="302" r:id="rId30"/>
    <p:sldId id="290" r:id="rId31"/>
    <p:sldId id="291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7" autoAdjust="0"/>
    <p:restoredTop sz="86380" autoAdjust="0"/>
  </p:normalViewPr>
  <p:slideViewPr>
    <p:cSldViewPr snapToGrid="0">
      <p:cViewPr>
        <p:scale>
          <a:sx n="110" d="100"/>
          <a:sy n="110" d="100"/>
        </p:scale>
        <p:origin x="-164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0" y="78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884DF9-F094-40D2-955D-6AA2598BFB96}" type="datetimeFigureOut">
              <a:rPr lang="ru-RU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8CADAE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BD6205-0A40-4927-9682-8E7E65AFB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F25CC4-612C-4845-915D-00D8D00EFF2D}" type="datetimeFigureOut">
              <a:rPr lang="ru-RU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49BB2B-1BB8-4123-8286-439367C91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1948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0518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6657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8784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921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5163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730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228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4653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47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FABCF7-F450-4C1E-8618-302622FFB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0B2244-8CB1-4C13-83CA-655C303B3A34}" type="datetimeFigureOut">
              <a:rPr lang="ru-RU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3964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9776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1999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8430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8918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7071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9181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3559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189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212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560358-871D-40B7-84D1-85454F3B0824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5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5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5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5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5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5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925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80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763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4124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9922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9167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1933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2351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2166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1966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6154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109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067CB-DD93-42F1-8CE9-372ACBCAB58F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3625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2592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1731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7144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4299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9325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8436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6229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9560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0851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39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28992-F058-43F5-BFB8-85E808FB5BF4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91818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4870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2696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1993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62406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5711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2007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7809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24088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9693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788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B563D-D935-4864-9876-5A4CAF1DE02F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8596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4489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85477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7443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9839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91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356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2167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48752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26647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643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B2648-5045-43AA-8FA4-CA73B03E9A31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9356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71482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18887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43483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925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9233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0334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50104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8689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51117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952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7D5A5-1BDE-4002-AD75-89E3E5ABF95E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346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79623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7743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07716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53208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3403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1846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433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8D87D-C5DB-46E6-A400-343B3934FA6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091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E3F31-4E6F-48DD-8C84-76187AA5728C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59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81EADF-ED25-4DF7-86EE-4B066CC596A1}" type="datetimeFigureOut">
              <a:rPr lang="ru-RU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D4D3F-D3C5-4CA4-BA40-857DF0477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8CA6E-8D24-4409-B06B-4F982E188B2D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870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784A6-81B4-499F-8E1D-0EDF23DCEF1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628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8662-92AC-4691-8AD5-BC98AD6FC5B5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550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560358-871D-40B7-84D1-85454F3B0824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5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5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5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5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5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5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925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59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067CB-DD93-42F1-8CE9-372ACBCAB58F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012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28992-F058-43F5-BFB8-85E808FB5BF4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396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B563D-D935-4864-9876-5A4CAF1DE02F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795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B2648-5045-43AA-8FA4-CA73B03E9A31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658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7D5A5-1BDE-4002-AD75-89E3E5ABF95E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14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8D87D-C5DB-46E6-A400-343B3934FA6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5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F33555-D596-4F2A-B1E6-E53A5B83560D}" type="datetimeFigureOut">
              <a:rPr lang="ru-RU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8CADAE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6CDEEE-000F-4DAE-9C3F-01CEE071A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E3F31-4E6F-48DD-8C84-76187AA5728C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174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8CA6E-8D24-4409-B06B-4F982E188B2D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214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784A6-81B4-499F-8E1D-0EDF23DCEF1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50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8662-92AC-4691-8AD5-BC98AD6FC5B5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565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825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229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644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830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606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7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45F3DA-0A8E-4D7F-8CA8-BA59B13E4909}" type="datetimeFigureOut">
              <a:rPr lang="ru-RU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CB58B7-33E7-4D5A-B1C3-45A1A4DAB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259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920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831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1048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485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0938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71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758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58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88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217B0D-C626-4FF0-ADDF-90CFDA1A8625}" type="datetimeFigureOut">
              <a:rPr lang="ru-RU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D029CE-F51D-4D17-A36C-F1566434B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22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3596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068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407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551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708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1353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1207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979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20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1D2A49-1295-4798-8783-3F7D0D96D135}" type="datetimeFigureOut">
              <a:rPr lang="ru-RU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C7A5C03-3EC7-4EC3-AD8D-0346E8A1E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9329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392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230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0334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7594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2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4566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6522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434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99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E4D192-F3A9-4092-A109-8E2D9C5348E2}" type="datetimeFigureOut">
              <a:rPr lang="ru-RU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D5E95D-7F65-4671-9656-AD83EC395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1565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281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2455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4126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5230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3712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4071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7376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6026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5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8CADAE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B05CAB-D5AE-4691-9EB8-569D7B0EC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59C55E-2731-4292-84EC-F2A2E6E267BC}" type="datetimeFigureOut">
              <a:rPr lang="ru-RU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0431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8954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6364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2024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0610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3080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2078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9364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5119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58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81EC2E-B7E5-4C2F-B557-449EEA5C4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F611C1-0767-4934-9B99-2B4D45726E69}" type="datetimeFigureOut">
              <a:rPr lang="ru-RU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2533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9777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8477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7816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8052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0334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9243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5070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8563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87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2EA396-3F86-4AE3-8C74-15966EF2CEF8}" type="datetimeFigureOut">
              <a:rPr lang="ru-RU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E0AA5CD7-B23C-4112-A76C-63CA654AB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37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1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64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93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20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43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8BA3F51-69BA-4EEF-88AD-316E6D114341}" type="slidenum">
              <a:rPr lang="ru-RU" alt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ru-RU" altLang="en-US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3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3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9745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8BA3F51-69BA-4EEF-88AD-316E6D114341}" type="slidenum">
              <a:rPr lang="ru-RU" alt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ru-RU" altLang="en-US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1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2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3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3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7224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19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37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90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23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3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FC7FE6-F820-4762-8C0A-EBD59E1AF4C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785345-719D-4CA8-88D6-DC8D415F52D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70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su.ru/jubilee/phys/about/about-images/lebedev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su.ru/jubilee/phys/about/about-images/lebedev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8565" y="1932317"/>
            <a:ext cx="60708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kern="10" dirty="0">
                <a:ln w="9525" cap="sq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Давление света</a:t>
            </a:r>
          </a:p>
        </p:txBody>
      </p:sp>
      <p:pic>
        <p:nvPicPr>
          <p:cNvPr id="28675" name="Picture 11" descr="Картинка 37 из 11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977" y="477925"/>
            <a:ext cx="2898797" cy="3320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508758" y="3816313"/>
            <a:ext cx="2769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П.Н.Лебедев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81291" y="4899804"/>
            <a:ext cx="3203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Презентацию выполнила </a:t>
            </a:r>
          </a:p>
          <a:p>
            <a:pPr algn="r"/>
            <a:r>
              <a:rPr lang="ru-RU" sz="1400" dirty="0" smtClean="0"/>
              <a:t>Иванова Г.С., учитель физики</a:t>
            </a:r>
          </a:p>
          <a:p>
            <a:pPr algn="r"/>
            <a:r>
              <a:rPr lang="ru-RU" sz="1400" dirty="0" smtClean="0"/>
              <a:t>МОУ «Жарковская СОШ №1»</a:t>
            </a:r>
          </a:p>
          <a:p>
            <a:pPr algn="r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543800" cy="122396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Объяснение давления света с точки зрения квантовой теории</a:t>
            </a:r>
          </a:p>
        </p:txBody>
      </p:sp>
      <p:pic>
        <p:nvPicPr>
          <p:cNvPr id="5" name="Picture 4" descr="давлен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39750" y="1773238"/>
            <a:ext cx="3095625" cy="322262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4140200" y="1989138"/>
            <a:ext cx="44640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cs typeface="Arial" charset="0"/>
              </a:rPr>
              <a:t>Световые частицы – фотоны, попадая на вещество, передают ему свой импульс и тем самым, действуют на него с силой, которую и называют силой светового давления.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-171450"/>
            <a:ext cx="8496300" cy="12350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Давление света с точки зрения квантовой теории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755650" y="2636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1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6" name="Rectangle 1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7" name="Text Box 20"/>
          <p:cNvSpPr txBox="1">
            <a:spLocks noChangeArrowheads="1"/>
          </p:cNvSpPr>
          <p:nvPr/>
        </p:nvSpPr>
        <p:spPr bwMode="auto">
          <a:xfrm>
            <a:off x="900113" y="7016750"/>
            <a:ext cx="80645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8" name="Text Box 22"/>
          <p:cNvSpPr txBox="1">
            <a:spLocks noChangeArrowheads="1"/>
          </p:cNvSpPr>
          <p:nvPr/>
        </p:nvSpPr>
        <p:spPr bwMode="auto">
          <a:xfrm>
            <a:off x="2627313" y="2566988"/>
            <a:ext cx="53292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79388" y="1052513"/>
            <a:ext cx="8496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Пусть на поверхность абсолютно </a:t>
            </a:r>
            <a:r>
              <a:rPr lang="ru-RU" sz="2400">
                <a:solidFill>
                  <a:srgbClr val="C00000"/>
                </a:solidFill>
              </a:rPr>
              <a:t>черного тела </a:t>
            </a:r>
            <a:r>
              <a:rPr lang="ru-RU" sz="2400"/>
              <a:t>площадью</a:t>
            </a:r>
          </a:p>
          <a:p>
            <a:r>
              <a:rPr lang="ru-RU" sz="2400"/>
              <a:t> </a:t>
            </a:r>
            <a:r>
              <a:rPr lang="en-US" sz="2400"/>
              <a:t>S</a:t>
            </a:r>
            <a:r>
              <a:rPr lang="ru-RU" sz="2400"/>
              <a:t> перпендикулярно к ней  падает </a:t>
            </a:r>
            <a:r>
              <a:rPr lang="en-US" sz="2400"/>
              <a:t>N </a:t>
            </a:r>
            <a:r>
              <a:rPr lang="ru-RU" sz="2400"/>
              <a:t>фотонов за время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23850" y="2133600"/>
            <a:ext cx="5635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/>
              <a:t> Каждый фотон обладает импульсом: </a:t>
            </a:r>
          </a:p>
        </p:txBody>
      </p:sp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5940425" y="1844675"/>
          <a:ext cx="1033463" cy="935038"/>
        </p:xfrm>
        <a:graphic>
          <a:graphicData uri="http://schemas.openxmlformats.org/presentationml/2006/ole">
            <p:oleObj spid="_x0000_s28692" name="Формула" r:id="rId3" imgW="444307" imgH="393529" progId="">
              <p:embed/>
            </p:oleObj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95288" y="2852738"/>
            <a:ext cx="2466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Сила давления:</a:t>
            </a:r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/>
        </p:nvGraphicFramePr>
        <p:xfrm>
          <a:off x="3203575" y="2636838"/>
          <a:ext cx="2119313" cy="865187"/>
        </p:xfrm>
        <a:graphic>
          <a:graphicData uri="http://schemas.openxmlformats.org/presentationml/2006/ole">
            <p:oleObj spid="_x0000_s28693" name="Формула" r:id="rId4" imgW="965200" imgH="393700" progId="">
              <p:embed/>
            </p:oleObj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3850" y="3860800"/>
            <a:ext cx="308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Световое давление:</a:t>
            </a:r>
          </a:p>
        </p:txBody>
      </p:sp>
      <p:graphicFrame>
        <p:nvGraphicFramePr>
          <p:cNvPr id="26" name="Object 8"/>
          <p:cNvGraphicFramePr>
            <a:graphicFrameLocks noChangeAspect="1"/>
          </p:cNvGraphicFramePr>
          <p:nvPr/>
        </p:nvGraphicFramePr>
        <p:xfrm>
          <a:off x="3492500" y="3644900"/>
          <a:ext cx="2700338" cy="1008063"/>
        </p:xfrm>
        <a:graphic>
          <a:graphicData uri="http://schemas.openxmlformats.org/presentationml/2006/ole">
            <p:oleObj spid="_x0000_s28694" name="Формула" r:id="rId5" imgW="1117115" imgH="393529" progId="">
              <p:embed/>
            </p:oleObj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9750" y="5157788"/>
            <a:ext cx="828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Интенсивность света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/>
              <a:t> энергетическая характеристика:</a:t>
            </a:r>
          </a:p>
        </p:txBody>
      </p:sp>
      <p:graphicFrame>
        <p:nvGraphicFramePr>
          <p:cNvPr id="28" name="Object 9"/>
          <p:cNvGraphicFramePr>
            <a:graphicFrameLocks noChangeAspect="1"/>
          </p:cNvGraphicFramePr>
          <p:nvPr/>
        </p:nvGraphicFramePr>
        <p:xfrm>
          <a:off x="1187450" y="5661025"/>
          <a:ext cx="1944688" cy="793750"/>
        </p:xfrm>
        <a:graphic>
          <a:graphicData uri="http://schemas.openxmlformats.org/presentationml/2006/ole">
            <p:oleObj spid="_x0000_s28695" name="Формула" r:id="rId6" imgW="965200" imgH="393700" progId="">
              <p:embed/>
            </p:oleObj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9336590"/>
              </p:ext>
            </p:extLst>
          </p:nvPr>
        </p:nvGraphicFramePr>
        <p:xfrm>
          <a:off x="4427538" y="5619750"/>
          <a:ext cx="2124075" cy="793750"/>
        </p:xfrm>
        <a:graphic>
          <a:graphicData uri="http://schemas.openxmlformats.org/presentationml/2006/ole">
            <p:oleObj spid="_x0000_s28696" name="Формула" r:id="rId7" imgW="1054100" imgH="393700" progId="">
              <p:embed/>
            </p:oleObj>
          </a:graphicData>
        </a:graphic>
      </p:graphicFrame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440488" y="3789363"/>
            <a:ext cx="2703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на черную поверхность</a:t>
            </a:r>
          </a:p>
        </p:txBody>
      </p:sp>
      <p:graphicFrame>
        <p:nvGraphicFramePr>
          <p:cNvPr id="60428" name="Object 12"/>
          <p:cNvGraphicFramePr>
            <a:graphicFrameLocks noChangeAspect="1"/>
          </p:cNvGraphicFramePr>
          <p:nvPr/>
        </p:nvGraphicFramePr>
        <p:xfrm>
          <a:off x="1258888" y="4292600"/>
          <a:ext cx="1044575" cy="942975"/>
        </p:xfrm>
        <a:graphic>
          <a:graphicData uri="http://schemas.openxmlformats.org/presentationml/2006/ole">
            <p:oleObj spid="_x0000_s28697" name="Формула" r:id="rId8" imgW="431613" imgH="368140" progId="">
              <p:embed/>
            </p:oleObj>
          </a:graphicData>
        </a:graphic>
      </p:graphicFrame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484438" y="4652963"/>
            <a:ext cx="5832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 белую(и зеркальную) поверхность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5" grpId="0"/>
      <p:bldP spid="27" grpId="0"/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4814" y="376507"/>
            <a:ext cx="3933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Давление света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10527" y="5769528"/>
            <a:ext cx="486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Свет падает перпендикулярно поверхности</a:t>
            </a:r>
            <a:endParaRPr lang="ru-RU" dirty="0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845436" y="3970445"/>
          <a:ext cx="5149850" cy="1363663"/>
        </p:xfrm>
        <a:graphic>
          <a:graphicData uri="http://schemas.openxmlformats.org/presentationml/2006/ole">
            <p:oleObj spid="_x0000_s23562" name="Формула" r:id="rId3" imgW="2247900" imgH="609600" progId="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073406" y="1098724"/>
          <a:ext cx="4402138" cy="2486025"/>
        </p:xfrm>
        <a:graphic>
          <a:graphicData uri="http://schemas.openxmlformats.org/presentationml/2006/ole">
            <p:oleObj spid="_x0000_s23563" name="Формула" r:id="rId4" imgW="1943100" imgH="1270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A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D6A300"/>
                </a:solidFill>
              </a:rPr>
              <a:t>Световое давление  влияет на орбиты ИСЗ</a:t>
            </a:r>
            <a:endParaRPr lang="ru-RU" sz="4800" b="1" dirty="0">
              <a:solidFill>
                <a:srgbClr val="D6A300"/>
              </a:solidFill>
            </a:endParaRPr>
          </a:p>
        </p:txBody>
      </p:sp>
      <p:pic>
        <p:nvPicPr>
          <p:cNvPr id="3" name="Рисунок 2" descr="ИСЗ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00173"/>
            <a:ext cx="7929618" cy="57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001125" cy="6732588"/>
          </a:xfrm>
          <a:noFill/>
        </p:spPr>
      </p:pic>
    </p:spTree>
    <p:extLst>
      <p:ext uri="{BB962C8B-B14F-4D97-AF65-F5344CB8AC3E}">
        <p14:creationId xmlns:p14="http://schemas.microsoft.com/office/powerpoint/2010/main" xmlns="" val="3903960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солнечный парус – огромная по площади и ничтожная по массе отражающая поверхность.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2500306"/>
            <a:ext cx="6692008" cy="5018428"/>
          </a:xfrm>
          <a:noFill/>
        </p:spPr>
      </p:pic>
    </p:spTree>
    <p:extLst>
      <p:ext uri="{BB962C8B-B14F-4D97-AF65-F5344CB8AC3E}">
        <p14:creationId xmlns:p14="http://schemas.microsoft.com/office/powerpoint/2010/main" xmlns="" val="176614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89"/>
            <a:ext cx="80010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  <a:cs typeface="+mn-cs"/>
              </a:rPr>
              <a:t>Толщина одного паруса составляет примерно 1/30 толщины человеческого волоса. </a:t>
            </a:r>
            <a:br>
              <a:rPr lang="ru-RU" sz="2000" b="1" dirty="0" smtClean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ru-RU" sz="2000" b="1" dirty="0" smtClean="0">
                <a:solidFill>
                  <a:prstClr val="black"/>
                </a:solidFill>
                <a:latin typeface="Calibri"/>
                <a:cs typeface="+mn-cs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ru-RU" sz="2000" b="1" dirty="0" smtClean="0">
                <a:solidFill>
                  <a:prstClr val="black"/>
                </a:solidFill>
                <a:latin typeface="Calibri"/>
                <a:cs typeface="+mn-cs"/>
              </a:rPr>
              <a:t>Для того, чтобы космический корабль получил достаточный импульс потребуется парус длиной от 80 до 160 метров, кроме того, размер паруса также зависит от массы корабля.</a:t>
            </a: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</a:b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4" name="Рисунок 3" descr="корабль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89662"/>
            <a:ext cx="4500594" cy="34968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00430" y="4071942"/>
            <a:ext cx="22145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Calibri"/>
                <a:cs typeface="+mn-cs"/>
              </a:rPr>
              <a:t>ветер</a:t>
            </a:r>
            <a:endParaRPr lang="ru-RU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Calibri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2500298" y="4429132"/>
            <a:ext cx="1214446" cy="1588"/>
          </a:xfrm>
          <a:prstGeom prst="straightConnector1">
            <a:avLst/>
          </a:prstGeom>
          <a:ln w="666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3643306" y="4929198"/>
            <a:ext cx="1214446" cy="1588"/>
          </a:xfrm>
          <a:prstGeom prst="straightConnector1">
            <a:avLst/>
          </a:prstGeom>
          <a:ln w="666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1714480" y="4929198"/>
            <a:ext cx="1214446" cy="1588"/>
          </a:xfrm>
          <a:prstGeom prst="straightConnector1">
            <a:avLst/>
          </a:prstGeom>
          <a:ln w="666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58"/>
            <a:ext cx="628654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357950" y="2143116"/>
            <a:ext cx="2786050" cy="34163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alibri"/>
                <a:cs typeface="+mn-cs"/>
              </a:rPr>
              <a:t>Роль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alibri"/>
                <a:cs typeface="+mn-cs"/>
              </a:rPr>
              <a:t>ветра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alibri"/>
                <a:cs typeface="+mn-cs"/>
              </a:rPr>
              <a:t> играют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alibri"/>
                <a:cs typeface="+mn-cs"/>
              </a:rPr>
              <a:t> фотоны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8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A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00438"/>
            <a:ext cx="416337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2097824" cy="31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5" y="-500090"/>
            <a:ext cx="5072066" cy="814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3109" y="357166"/>
            <a:ext cx="3071833" cy="1323439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Зеркало  Архимеда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96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4" descr="C:\Documents and Settings\Natalya\Мои документы\анимации и рисунки\лазер.gif"/>
          <p:cNvPicPr>
            <a:picLocks noChangeAspect="1" noChangeArrowheads="1" noCrop="1"/>
          </p:cNvPicPr>
          <p:nvPr/>
        </p:nvPicPr>
        <p:blipFill>
          <a:blip r:embed="rId2" cstate="print">
            <a:lum bright="16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50112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Лазерный  луч</a:t>
            </a:r>
          </a:p>
        </p:txBody>
      </p:sp>
    </p:spTree>
    <p:extLst>
      <p:ext uri="{BB962C8B-B14F-4D97-AF65-F5344CB8AC3E}">
        <p14:creationId xmlns:p14="http://schemas.microsoft.com/office/powerpoint/2010/main" xmlns="" val="206963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58000"/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85813" y="500063"/>
            <a:ext cx="8001000" cy="452431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b="1" dirty="0">
                <a:solidFill>
                  <a:prstClr val="white"/>
                </a:solidFill>
                <a:latin typeface="Calibri"/>
                <a:cs typeface="+mn-cs"/>
              </a:rPr>
              <a:t>ЛАЗЕРНОЕ ИЗЛУЧЕНИЕ — вынужденное (посредством лазера) испускание атомами вещества порций-квантов электромагнитного излучения.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363458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image13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773238"/>
            <a:ext cx="2159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image13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773238"/>
            <a:ext cx="32400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684213" y="2205038"/>
            <a:ext cx="8123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(рис. 6.12). </a:t>
            </a:r>
          </a:p>
        </p:txBody>
      </p:sp>
      <p:pic>
        <p:nvPicPr>
          <p:cNvPr id="29701" name="Picture 2" descr="File:JKepl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773238"/>
            <a:ext cx="26654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534400" cy="1190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Гипотеза о световом давлении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Прямоугольник 7"/>
          <p:cNvSpPr>
            <a:spLocks noChangeArrowheads="1"/>
          </p:cNvSpPr>
          <p:nvPr/>
        </p:nvSpPr>
        <p:spPr bwMode="auto">
          <a:xfrm>
            <a:off x="2987675" y="4005263"/>
            <a:ext cx="58689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Впервые гипотеза о световом давлении была высказана в 1619 г. немецким ученым И. Кеплером (1571-1630) для объяснения отклонения хвостов комет, пролетающих вблизи Солнца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214290"/>
            <a:ext cx="6286512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/>
                <a:cs typeface="+mn-cs"/>
              </a:rPr>
              <a:t>Современные непрерывные лазеры обеспечивают интенсивность сфокусированного  излучения на уровне  </a:t>
            </a:r>
            <a:r>
              <a:rPr lang="ru-RU" sz="3600" b="1" dirty="0" smtClean="0">
                <a:solidFill>
                  <a:prstClr val="black"/>
                </a:solidFill>
                <a:latin typeface="Calibri"/>
                <a:cs typeface="+mn-cs"/>
              </a:rPr>
              <a:t>до 10</a:t>
            </a:r>
            <a:r>
              <a:rPr lang="ru-RU" sz="3600" b="1" baseline="30000" dirty="0" smtClean="0">
                <a:solidFill>
                  <a:prstClr val="black"/>
                </a:solidFill>
                <a:latin typeface="Calibri"/>
                <a:cs typeface="+mn-cs"/>
              </a:rPr>
              <a:t>16</a:t>
            </a:r>
            <a:r>
              <a:rPr lang="ru-RU" sz="3600" b="1" dirty="0" smtClean="0">
                <a:solidFill>
                  <a:prstClr val="black"/>
                </a:solidFill>
                <a:latin typeface="Calibri"/>
                <a:cs typeface="+mn-cs"/>
              </a:rPr>
              <a:t>—10</a:t>
            </a:r>
            <a:r>
              <a:rPr lang="ru-RU" sz="3600" b="1" baseline="30000" dirty="0" smtClean="0">
                <a:solidFill>
                  <a:prstClr val="black"/>
                </a:solidFill>
                <a:latin typeface="Calibri"/>
                <a:cs typeface="+mn-cs"/>
              </a:rPr>
              <a:t>17</a:t>
            </a:r>
            <a:r>
              <a:rPr lang="ru-RU" sz="3600" b="1" dirty="0" smtClean="0">
                <a:solidFill>
                  <a:prstClr val="black"/>
                </a:solidFill>
                <a:latin typeface="Calibri"/>
                <a:cs typeface="+mn-cs"/>
              </a:rPr>
              <a:t> Вт/см</a:t>
            </a:r>
            <a:r>
              <a:rPr lang="ru-RU" sz="3600" b="1" baseline="30000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endParaRPr lang="ru-RU" sz="28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86124"/>
            <a:ext cx="4429124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/>
                <a:cs typeface="+mn-cs"/>
              </a:rPr>
              <a:t>Интенсивность солнечного излучения на поверхности Земли составляет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/>
                <a:cs typeface="+mn-cs"/>
              </a:rPr>
              <a:t>0,1 Вт/см</a:t>
            </a:r>
            <a:r>
              <a:rPr lang="ru-RU" sz="2800" b="1" baseline="30000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  <a:cs typeface="+mn-cs"/>
              </a:rPr>
              <a:t>, и при фокусировке ее можно увеличить до 10  Вт/см</a:t>
            </a:r>
            <a:r>
              <a:rPr lang="ru-RU" sz="2800" b="1" baseline="30000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lang="ru-RU" sz="28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5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b="24189"/>
          <a:stretch>
            <a:fillRect/>
          </a:stretch>
        </p:blipFill>
        <p:spPr bwMode="auto">
          <a:xfrm>
            <a:off x="4429124" y="3214686"/>
            <a:ext cx="471487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579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500562" cy="17970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Хирургия 21 века – лазер вместо скальпеля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4357694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000"/>
            <a:ext cx="4572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768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793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>
            <a:lum bright="16000" contrast="38000"/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847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>
            <a:lum bright="8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858280" cy="1323439"/>
          </a:xfrm>
          <a:prstGeom prst="rect">
            <a:avLst/>
          </a:prstGeom>
          <a:solidFill>
            <a:srgbClr val="0000FF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Лазерная  резка</a:t>
            </a:r>
          </a:p>
        </p:txBody>
      </p:sp>
    </p:spTree>
    <p:extLst>
      <p:ext uri="{BB962C8B-B14F-4D97-AF65-F5344CB8AC3E}">
        <p14:creationId xmlns:p14="http://schemas.microsoft.com/office/powerpoint/2010/main" xmlns="" val="3464660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>
            <a:lum bright="14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6136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Комар  сжигается  лазерным лучом</a:t>
            </a:r>
            <a:endParaRPr lang="ru-RU" b="1" dirty="0"/>
          </a:p>
        </p:txBody>
      </p:sp>
      <p:pic>
        <p:nvPicPr>
          <p:cNvPr id="3" name="Рисунок 2" descr="комар в лазерном луч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563333"/>
            <a:ext cx="6286544" cy="52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6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Давление света с точки зрения волновой теории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3141663"/>
            <a:ext cx="5689600" cy="4525962"/>
          </a:xfrm>
        </p:spPr>
        <p:txBody>
          <a:bodyPr/>
          <a:lstStyle/>
          <a:p>
            <a:pPr marL="0" indent="0" eaLnBrk="1" hangingPunct="1"/>
            <a:r>
              <a:rPr lang="ru-RU" sz="2800" dirty="0" smtClean="0">
                <a:latin typeface="Arial" charset="0"/>
                <a:cs typeface="Arial" charset="0"/>
              </a:rPr>
              <a:t> В 1873 г. Дж. Максвелл, исходя из представлений об электромагнитной природе света, пришел к выводу: </a:t>
            </a:r>
          </a:p>
          <a:p>
            <a:pPr marL="0" indent="0" algn="ctr" eaLnBrk="1" hangingPunct="1">
              <a:buFontTx/>
              <a:buNone/>
            </a:pPr>
            <a:r>
              <a:rPr lang="ru-RU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свет должен оказывать давление на препятствия</a:t>
            </a:r>
            <a:r>
              <a:rPr lang="ru-RU" sz="2800" dirty="0" smtClean="0">
                <a:latin typeface="Arial" charset="0"/>
                <a:cs typeface="Arial" charset="0"/>
              </a:rPr>
              <a:t> </a:t>
            </a:r>
          </a:p>
          <a:p>
            <a:pPr marL="0" indent="0" algn="just" eaLnBrk="1" hangingPunct="1">
              <a:buFontTx/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(благодаря действию силы Лоренца).</a:t>
            </a:r>
            <a:r>
              <a:rPr lang="ru-RU" sz="2800" dirty="0" smtClean="0">
                <a:latin typeface="Arial" charset="0"/>
                <a:cs typeface="Arial" charset="0"/>
              </a:rPr>
              <a:t> </a:t>
            </a:r>
            <a:endParaRPr lang="ru-RU" sz="2800" i="1" dirty="0" smtClean="0">
              <a:latin typeface="Arial" charset="0"/>
              <a:cs typeface="Arial" charset="0"/>
            </a:endParaRP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341438"/>
            <a:ext cx="3382963" cy="1995487"/>
          </a:xfrm>
          <a:noFill/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6588125" y="3500438"/>
            <a:ext cx="21971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400"/>
              <a:t> </a:t>
            </a:r>
            <a:r>
              <a:rPr lang="ru-RU" sz="2000"/>
              <a:t>на рисунке </a:t>
            </a:r>
            <a:r>
              <a:rPr lang="el-GR" sz="2000"/>
              <a:t>υ</a:t>
            </a:r>
            <a:r>
              <a:rPr lang="ru-RU" sz="2000"/>
              <a:t> - направление скорости электронов под действием электрической составляющей электромагнитной волны)</a:t>
            </a:r>
            <a:r>
              <a:rPr lang="ru-RU" sz="2000" i="1"/>
              <a:t>.</a:t>
            </a:r>
            <a:endParaRPr lang="ru-RU" sz="2000"/>
          </a:p>
        </p:txBody>
      </p:sp>
      <p:pic>
        <p:nvPicPr>
          <p:cNvPr id="30726" name="Picture 3" descr="Maxw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96975"/>
            <a:ext cx="1443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Расчёт светового давления в теории Д. К. Максвелла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6612"/>
          </a:xfrm>
        </p:spPr>
        <p:txBody>
          <a:bodyPr/>
          <a:lstStyle/>
          <a:p>
            <a:endParaRPr lang="ru-RU"/>
          </a:p>
        </p:txBody>
      </p:sp>
      <p:pic>
        <p:nvPicPr>
          <p:cNvPr id="13316" name="Picture 4" descr="Energia_atoma_Gladkov_1968-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511175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989138"/>
            <a:ext cx="1439862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724525" y="3284538"/>
            <a:ext cx="2951163" cy="22256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smtClean="0">
                <a:solidFill>
                  <a:srgbClr val="000000"/>
                </a:solidFill>
                <a:cs typeface="+mn-cs"/>
              </a:rPr>
              <a:t>W </a:t>
            </a:r>
            <a:r>
              <a:rPr lang="ru-RU" sz="2000" smtClean="0">
                <a:solidFill>
                  <a:srgbClr val="000000"/>
                </a:solidFill>
                <a:cs typeface="+mn-cs"/>
              </a:rPr>
              <a:t>– энергия, поглощаемая площадкой в 1 кв. метр за 1 с (мощность волны), </a:t>
            </a:r>
            <a:r>
              <a:rPr lang="ru-RU" sz="2000" b="1" smtClean="0">
                <a:solidFill>
                  <a:srgbClr val="000000"/>
                </a:solidFill>
                <a:cs typeface="+mn-cs"/>
              </a:rPr>
              <a:t>С</a:t>
            </a:r>
            <a:r>
              <a:rPr lang="ru-RU" sz="2000" smtClean="0">
                <a:solidFill>
                  <a:srgbClr val="000000"/>
                </a:solidFill>
                <a:cs typeface="+mn-cs"/>
              </a:rPr>
              <a:t> – скорость света, </a:t>
            </a:r>
            <a:r>
              <a:rPr lang="ru-RU" sz="2000" b="1" smtClean="0">
                <a:solidFill>
                  <a:srgbClr val="000000"/>
                </a:solidFill>
                <a:cs typeface="+mn-cs"/>
              </a:rPr>
              <a:t>Р</a:t>
            </a:r>
            <a:r>
              <a:rPr lang="ru-RU" sz="2000" smtClean="0">
                <a:solidFill>
                  <a:srgbClr val="000000"/>
                </a:solidFill>
                <a:cs typeface="+mn-cs"/>
              </a:rPr>
              <a:t> – световое давление</a:t>
            </a:r>
            <a:endParaRPr lang="ru-RU" sz="2000" b="1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11188" y="4508500"/>
            <a:ext cx="50403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smtClean="0">
                <a:solidFill>
                  <a:srgbClr val="000000"/>
                </a:solidFill>
                <a:cs typeface="+mn-cs"/>
              </a:rPr>
              <a:t>В яркий день свет Солнца, падающий на зеркальную поверхность действует на неё с силой 4,1</a:t>
            </a:r>
            <a:r>
              <a:rPr lang="ru-RU" sz="2000" smtClean="0">
                <a:solidFill>
                  <a:srgbClr val="000000"/>
                </a:solidFill>
              </a:rPr>
              <a:t>•10-6 Н</a:t>
            </a:r>
          </a:p>
        </p:txBody>
      </p:sp>
    </p:spTree>
    <p:extLst>
      <p:ext uri="{BB962C8B-B14F-4D97-AF65-F5344CB8AC3E}">
        <p14:creationId xmlns:p14="http://schemas.microsoft.com/office/powerpoint/2010/main" xmlns="" val="19650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73438" y="1773238"/>
            <a:ext cx="577056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ru-RU" sz="2400" smtClean="0">
                <a:latin typeface="Arial" charset="0"/>
                <a:cs typeface="Arial" charset="0"/>
              </a:rPr>
              <a:t>Световое давление на твердые тела было измерено П. Н. Лебедевым, который в 1900 г., используя чувствительные крутильные весы. Теория и эксперимент совпали.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Опыты П. Н. Лебедева — экспериментальное доказательство факта: </a:t>
            </a:r>
            <a:r>
              <a:rPr lang="ru-RU" sz="2400" i="1" smtClean="0">
                <a:latin typeface="Arial" charset="0"/>
                <a:cs typeface="Arial" charset="0"/>
              </a:rPr>
              <a:t>фотоны обладают импульсом</a:t>
            </a:r>
            <a:r>
              <a:rPr lang="ru-RU" sz="240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Опыты П.Н.Лебедева</a:t>
            </a:r>
          </a:p>
        </p:txBody>
      </p:sp>
      <p:pic>
        <p:nvPicPr>
          <p:cNvPr id="32772" name="Picture 11" descr="Картинка 37 из 11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628775"/>
            <a:ext cx="287972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913"/>
            <a:ext cx="7543800" cy="50323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Опыты П.Н. Лебедева</a:t>
            </a:r>
          </a:p>
        </p:txBody>
      </p:sp>
      <p:pic>
        <p:nvPicPr>
          <p:cNvPr id="5" name="Picture 4" descr="давлен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32866" y="1268869"/>
            <a:ext cx="2376487" cy="295275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3167063" y="1262498"/>
            <a:ext cx="59769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Трудности:</a:t>
            </a:r>
          </a:p>
          <a:p>
            <a:r>
              <a:rPr lang="ru-RU" sz="2400" dirty="0"/>
              <a:t>А) давление света мало</a:t>
            </a:r>
          </a:p>
          <a:p>
            <a:r>
              <a:rPr lang="ru-RU" sz="2400" dirty="0"/>
              <a:t>Б) радиометрический эффект (мешал)</a:t>
            </a:r>
          </a:p>
          <a:p>
            <a:r>
              <a:rPr lang="ru-RU" sz="2400" dirty="0"/>
              <a:t>В) конвекционные потоки воздуха</a:t>
            </a:r>
          </a:p>
          <a:p>
            <a:r>
              <a:rPr lang="ru-RU" sz="2400" dirty="0"/>
              <a:t>     (мешали</a:t>
            </a:r>
            <a:r>
              <a:rPr lang="ru-RU" dirty="0"/>
              <a:t>)</a:t>
            </a:r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3084165" y="3222669"/>
            <a:ext cx="5905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Устранение:</a:t>
            </a:r>
            <a:r>
              <a:rPr lang="ru-RU" sz="2400" dirty="0"/>
              <a:t> тонкие крылышки, вакуум, большой сосуд, светофильтры ИК</a:t>
            </a:r>
            <a:r>
              <a:rPr lang="ru-RU" dirty="0"/>
              <a:t>.</a:t>
            </a:r>
          </a:p>
        </p:txBody>
      </p:sp>
      <p:sp>
        <p:nvSpPr>
          <p:cNvPr id="34822" name="Прямоугольник 7"/>
          <p:cNvSpPr>
            <a:spLocks noChangeArrowheads="1"/>
          </p:cNvSpPr>
          <p:nvPr/>
        </p:nvSpPr>
        <p:spPr bwMode="auto">
          <a:xfrm>
            <a:off x="499214" y="4308845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0000CC"/>
                </a:solidFill>
                <a:cs typeface="Arial" charset="0"/>
              </a:rPr>
              <a:t>Размеры крыльчатки: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0000CC"/>
                </a:solidFill>
                <a:cs typeface="Arial" charset="0"/>
              </a:rPr>
              <a:t> Высота – </a:t>
            </a:r>
            <a:r>
              <a:rPr lang="ru-RU" b="1" dirty="0">
                <a:solidFill>
                  <a:srgbClr val="003300"/>
                </a:solidFill>
                <a:cs typeface="Arial" charset="0"/>
              </a:rPr>
              <a:t>4 см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0000CC"/>
                </a:solidFill>
                <a:cs typeface="Arial" charset="0"/>
              </a:rPr>
              <a:t> Ширина – </a:t>
            </a:r>
            <a:r>
              <a:rPr lang="ru-RU" b="1" dirty="0">
                <a:solidFill>
                  <a:srgbClr val="003300"/>
                </a:solidFill>
                <a:cs typeface="Arial" charset="0"/>
              </a:rPr>
              <a:t>2 см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0000CC"/>
                </a:solidFill>
                <a:cs typeface="Arial" charset="0"/>
              </a:rPr>
              <a:t> Диаметр 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0000CC"/>
                </a:solidFill>
                <a:cs typeface="Arial" charset="0"/>
              </a:rPr>
              <a:t> крылышек – </a:t>
            </a:r>
            <a:r>
              <a:rPr lang="ru-RU" b="1" dirty="0">
                <a:solidFill>
                  <a:srgbClr val="003300"/>
                </a:solidFill>
                <a:cs typeface="Arial" charset="0"/>
              </a:rPr>
              <a:t>0,5 см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0000CC"/>
                </a:solidFill>
                <a:cs typeface="Arial" charset="0"/>
              </a:rPr>
              <a:t> Толщина 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0000CC"/>
                </a:solidFill>
                <a:cs typeface="Arial" charset="0"/>
              </a:rPr>
              <a:t> крылышек: </a:t>
            </a:r>
            <a:r>
              <a:rPr lang="ru-RU" b="1" dirty="0">
                <a:solidFill>
                  <a:srgbClr val="003300"/>
                </a:solidFill>
                <a:cs typeface="Arial" charset="0"/>
              </a:rPr>
              <a:t>0,1 – 0,01 мм</a:t>
            </a:r>
          </a:p>
        </p:txBody>
      </p:sp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365625"/>
            <a:ext cx="11350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4" descr="Файл:Light pr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005263"/>
            <a:ext cx="23034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435100"/>
          </a:xfrm>
        </p:spPr>
        <p:txBody>
          <a:bodyPr/>
          <a:lstStyle/>
          <a:p>
            <a:pPr algn="ctr"/>
            <a:r>
              <a:rPr lang="ru-RU" sz="3200"/>
              <a:t>Схема установки Лебедева по измерению светового давления на твёрдые тела</a:t>
            </a:r>
          </a:p>
        </p:txBody>
      </p:sp>
      <p:pic>
        <p:nvPicPr>
          <p:cNvPr id="11268" name="Picture 4" descr="2178172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84388" y="1673225"/>
            <a:ext cx="4648200" cy="4995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76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давлен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95288" y="1412875"/>
            <a:ext cx="2663825" cy="295275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023938" y="207963"/>
            <a:ext cx="7004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cs typeface="Arial" charset="0"/>
              </a:rPr>
              <a:t>Схема опыта П.Н. Лебедева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3203575" y="1484313"/>
            <a:ext cx="59404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Давление света зависит от коэффициента отражения поверхности:</a:t>
            </a:r>
          </a:p>
          <a:p>
            <a:r>
              <a:rPr lang="ru-RU" sz="2400" b="1"/>
              <a:t> А) при отражении от зеркальной поверхности крылышко (2) получает импульс </a:t>
            </a:r>
            <a:r>
              <a:rPr lang="ru-RU" sz="2400" b="1" i="1"/>
              <a:t>р</a:t>
            </a:r>
            <a:r>
              <a:rPr lang="ru-RU" sz="2400" b="1" i="1" baseline="-25000"/>
              <a:t>2</a:t>
            </a:r>
            <a:r>
              <a:rPr lang="ru-RU" sz="2400" b="1"/>
              <a:t> </a:t>
            </a:r>
            <a:r>
              <a:rPr lang="ru-RU" sz="2400" b="1">
                <a:cs typeface="Arial" charset="0"/>
              </a:rPr>
              <a:t>≈ </a:t>
            </a:r>
            <a:r>
              <a:rPr lang="ru-RU" sz="2400" b="1" i="1">
                <a:cs typeface="Arial" charset="0"/>
              </a:rPr>
              <a:t>2р.</a:t>
            </a:r>
          </a:p>
          <a:p>
            <a:r>
              <a:rPr lang="ru-RU" sz="2400" b="1" i="1">
                <a:cs typeface="Arial" charset="0"/>
              </a:rPr>
              <a:t> </a:t>
            </a:r>
            <a:r>
              <a:rPr lang="ru-RU" sz="2400" b="1">
                <a:cs typeface="Arial" charset="0"/>
              </a:rPr>
              <a:t>Б) поверхность чёрного крылышка (1) поглощает свет и </a:t>
            </a:r>
            <a:r>
              <a:rPr lang="ru-RU" sz="2400" b="1" i="1">
                <a:cs typeface="Arial" charset="0"/>
              </a:rPr>
              <a:t>р</a:t>
            </a:r>
            <a:r>
              <a:rPr lang="ru-RU" sz="2400" b="1" i="1" baseline="-32000">
                <a:cs typeface="Arial" charset="0"/>
              </a:rPr>
              <a:t>1 </a:t>
            </a:r>
            <a:r>
              <a:rPr lang="ru-RU" sz="2400" b="1" i="1">
                <a:cs typeface="Arial" charset="0"/>
              </a:rPr>
              <a:t>≈ р.</a:t>
            </a:r>
            <a:r>
              <a:rPr lang="ru-RU" sz="2400" b="1"/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4213" y="5157788"/>
            <a:ext cx="79549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</a:rPr>
              <a:t>Экспериментальное измерение давления света (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≈10</a:t>
            </a:r>
            <a:r>
              <a:rPr lang="ru-RU" sz="2400" b="1" baseline="30000" dirty="0">
                <a:latin typeface="Arial" pitchFamily="34" charset="0"/>
                <a:cs typeface="Arial" pitchFamily="34" charset="0"/>
              </a:rPr>
              <a:t>-6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Н/м</a:t>
            </a:r>
            <a:r>
              <a:rPr lang="ru-RU" sz="24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) с точностью до 2% совпало с теоретическими расчётами Максвелла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Давление света на белое  тело </a:t>
            </a:r>
          </a:p>
          <a:p>
            <a:pPr algn="ctr">
              <a:buFontTx/>
              <a:buNone/>
            </a:pPr>
            <a:r>
              <a:rPr lang="ru-RU" sz="6000" b="1" dirty="0" smtClean="0"/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в 2 раза  больше</a:t>
            </a:r>
            <a:r>
              <a:rPr lang="ru-RU" sz="6000" b="1" dirty="0" smtClean="0"/>
              <a:t>, чем  на  черное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42"/>
            <a:ext cx="282370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351026"/>
            <a:ext cx="3357554" cy="250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65663639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562</Words>
  <Application>Microsoft Office PowerPoint</Application>
  <PresentationFormat>Экран (4:3)</PresentationFormat>
  <Paragraphs>71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42" baseType="lpstr">
      <vt:lpstr>Официальная</vt:lpstr>
      <vt:lpstr>Сеть</vt:lpstr>
      <vt:lpstr>1_Сеть</vt:lpstr>
      <vt:lpstr>Тема Office</vt:lpstr>
      <vt:lpstr>1_Тема Office</vt:lpstr>
      <vt:lpstr>2_Тема Office</vt:lpstr>
      <vt:lpstr>3_Тема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Формула</vt:lpstr>
      <vt:lpstr>Слайд 1</vt:lpstr>
      <vt:lpstr>Гипотеза о световом давлении  </vt:lpstr>
      <vt:lpstr>Давление света с точки зрения волновой теории</vt:lpstr>
      <vt:lpstr>Расчёт светового давления в теории Д. К. Максвелла</vt:lpstr>
      <vt:lpstr>Опыты П.Н.Лебедева</vt:lpstr>
      <vt:lpstr>Опыты П.Н. Лебедева</vt:lpstr>
      <vt:lpstr>Схема установки Лебедева по измерению светового давления на твёрдые тела</vt:lpstr>
      <vt:lpstr>Слайд 8</vt:lpstr>
      <vt:lpstr>Слайд 9</vt:lpstr>
      <vt:lpstr>Объяснение давления света с точки зрения квантовой теории</vt:lpstr>
      <vt:lpstr>Давление света с точки зрения квантовой теории</vt:lpstr>
      <vt:lpstr>Слайд 12</vt:lpstr>
      <vt:lpstr>Световое давление  влияет на орбиты ИСЗ</vt:lpstr>
      <vt:lpstr>Слайд 14</vt:lpstr>
      <vt:lpstr>солнечный парус – огромная по площади и ничтожная по массе отражающая поверхность.</vt:lpstr>
      <vt:lpstr>Слайд 16</vt:lpstr>
      <vt:lpstr>Слайд 17</vt:lpstr>
      <vt:lpstr>Слайд 18</vt:lpstr>
      <vt:lpstr>Слайд 19</vt:lpstr>
      <vt:lpstr>Слайд 20</vt:lpstr>
      <vt:lpstr>Хирургия 21 века – лазер вместо скальпеля</vt:lpstr>
      <vt:lpstr>Слайд 22</vt:lpstr>
      <vt:lpstr>Слайд 23</vt:lpstr>
      <vt:lpstr>Слайд 24</vt:lpstr>
      <vt:lpstr>Комар  сжигается  лазерным лучом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Видеостудия</cp:lastModifiedBy>
  <cp:revision>58</cp:revision>
  <dcterms:created xsi:type="dcterms:W3CDTF">2013-02-28T18:18:38Z</dcterms:created>
  <dcterms:modified xsi:type="dcterms:W3CDTF">2024-01-10T09:26:58Z</dcterms:modified>
</cp:coreProperties>
</file>