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heme/themeOverride5.xml" ContentType="application/vnd.openxmlformats-officedocument.themeOverride+xml"/>
  <Override PartName="/ppt/charts/chart9.xml" ContentType="application/vnd.openxmlformats-officedocument.drawingml.chart+xml"/>
  <Override PartName="/ppt/theme/themeOverride6.xml" ContentType="application/vnd.openxmlformats-officedocument.themeOverride+xml"/>
  <Override PartName="/ppt/charts/chart10.xml" ContentType="application/vnd.openxmlformats-officedocument.drawingml.chart+xml"/>
  <Override PartName="/ppt/theme/themeOverride7.xml" ContentType="application/vnd.openxmlformats-officedocument.themeOverride+xml"/>
  <Override PartName="/ppt/charts/chart11.xml" ContentType="application/vnd.openxmlformats-officedocument.drawingml.chart+xml"/>
  <Override PartName="/ppt/theme/themeOverride8.xml" ContentType="application/vnd.openxmlformats-officedocument.themeOverride+xml"/>
  <Override PartName="/ppt/charts/chart12.xml" ContentType="application/vnd.openxmlformats-officedocument.drawingml.chart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handoutMasterIdLst>
    <p:handoutMasterId r:id="rId17"/>
  </p:handoutMasterIdLst>
  <p:sldIdLst>
    <p:sldId id="256" r:id="rId2"/>
    <p:sldId id="273" r:id="rId3"/>
    <p:sldId id="277" r:id="rId4"/>
    <p:sldId id="283" r:id="rId5"/>
    <p:sldId id="282" r:id="rId6"/>
    <p:sldId id="257" r:id="rId7"/>
    <p:sldId id="261" r:id="rId8"/>
    <p:sldId id="263" r:id="rId9"/>
    <p:sldId id="275" r:id="rId10"/>
    <p:sldId id="264" r:id="rId11"/>
    <p:sldId id="266" r:id="rId12"/>
    <p:sldId id="269" r:id="rId13"/>
    <p:sldId id="276" r:id="rId14"/>
    <p:sldId id="279" r:id="rId15"/>
    <p:sldId id="274" r:id="rId16"/>
  </p:sldIdLst>
  <p:sldSz cx="9144000" cy="6858000" type="screen4x3"/>
  <p:notesSz cx="6858000" cy="99472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0.xlsx"/><Relationship Id="rId1" Type="http://schemas.openxmlformats.org/officeDocument/2006/relationships/themeOverride" Target="../theme/themeOverride7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1.xlsx"/><Relationship Id="rId1" Type="http://schemas.openxmlformats.org/officeDocument/2006/relationships/themeOverride" Target="../theme/themeOverride8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2.xlsx"/><Relationship Id="rId1" Type="http://schemas.openxmlformats.org/officeDocument/2006/relationships/themeOverride" Target="../theme/themeOverride9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6.xlsx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8.xlsx"/><Relationship Id="rId1" Type="http://schemas.openxmlformats.org/officeDocument/2006/relationships/themeOverride" Target="../theme/themeOverride5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9.xlsx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5.7205505215133217E-3"/>
                </c:manualLayout>
              </c:layout>
              <c:tx>
                <c:rich>
                  <a:bodyPr/>
                  <a:lstStyle/>
                  <a:p>
                    <a:r>
                      <a:rPr lang="en-US" sz="1050" b="1" dirty="0" smtClean="0"/>
                      <a:t>2,5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A23-49A6-9197-523A19113BA1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050" b="1" dirty="0" smtClean="0"/>
                      <a:t>5</a:t>
                    </a:r>
                    <a:endParaRPr lang="en-US" dirty="0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A23-49A6-9197-523A19113BA1}"/>
                </c:ext>
              </c:extLst>
            </c:dLbl>
            <c:dLbl>
              <c:idx val="2"/>
              <c:layout>
                <c:manualLayout>
                  <c:x val="-1.5432098765432098E-3"/>
                  <c:y val="1.1956792399761112E-2"/>
                </c:manualLayout>
              </c:layout>
              <c:tx>
                <c:rich>
                  <a:bodyPr/>
                  <a:lstStyle/>
                  <a:p>
                    <a:r>
                      <a:rPr lang="en-US" sz="1050" b="1" dirty="0" smtClean="0"/>
                      <a:t>26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A23-49A6-9197-523A19113BA1}"/>
                </c:ext>
              </c:extLst>
            </c:dLbl>
            <c:dLbl>
              <c:idx val="3"/>
              <c:layout>
                <c:manualLayout>
                  <c:x val="1.1316741696017772E-16"/>
                  <c:y val="2.9168378088817785E-2"/>
                </c:manualLayout>
              </c:layout>
              <c:tx>
                <c:rich>
                  <a:bodyPr/>
                  <a:lstStyle/>
                  <a:p>
                    <a:r>
                      <a:rPr lang="en-US" sz="1050" b="1" dirty="0" smtClean="0"/>
                      <a:t>66,5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A23-49A6-9197-523A19113BA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050" b="1" smtClean="0"/>
                      <a:t>2,5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A23-49A6-9197-523A19113BA1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050" b="1" smtClean="0"/>
                      <a:t>7,5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A23-49A6-9197-523A19113BA1}"/>
                </c:ext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1"/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Лист1!$B$2:$B$5</c:f>
              <c:numCache>
                <c:formatCode>0%</c:formatCode>
                <c:ptCount val="4"/>
                <c:pt idx="0" formatCode="0.00%">
                  <c:v>2.5000000000000001E-2</c:v>
                </c:pt>
                <c:pt idx="1">
                  <c:v>0.05</c:v>
                </c:pt>
                <c:pt idx="2">
                  <c:v>0.26</c:v>
                </c:pt>
                <c:pt idx="3" formatCode="0.00%">
                  <c:v>0.66500000000000004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BFD-4A12-922B-EB57522E5DB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Лист1!$C$2:$C$5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BFD-4A12-922B-EB57522E5DB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Лист1!$D$2:$D$5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BFD-4A12-922B-EB57522E5DB2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7360256"/>
        <c:axId val="67361792"/>
      </c:barChart>
      <c:catAx>
        <c:axId val="67360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7361792"/>
        <c:crosses val="autoZero"/>
        <c:auto val="1"/>
        <c:lblAlgn val="ctr"/>
        <c:lblOffset val="100"/>
        <c:noMultiLvlLbl val="0"/>
      </c:catAx>
      <c:valAx>
        <c:axId val="6736179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6736025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100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401-46C4-9BD3-C23E18C7CAD2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21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401-46C4-9BD3-C23E18C7CAD2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2,5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401-46C4-9BD3-C23E18C7CAD2}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репетиционное тестирование (https://fmza.ru)</c:v>
                </c:pt>
                <c:pt idx="1">
                  <c:v>чек-листы (https://fmza.ru)</c:v>
                </c:pt>
                <c:pt idx="2">
                  <c:v>дополнительное обучение</c:v>
                </c:pt>
                <c:pt idx="3">
                  <c:v>самоподготовка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1</c:v>
                </c:pt>
                <c:pt idx="1">
                  <c:v>0.21</c:v>
                </c:pt>
                <c:pt idx="2" formatCode="0.00%">
                  <c:v>2.5000000000000001E-2</c:v>
                </c:pt>
                <c:pt idx="3">
                  <c:v>0.05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118-4CDA-858A-4728E462E32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репетиционное тестирование (https://fmza.ru)</c:v>
                </c:pt>
                <c:pt idx="1">
                  <c:v>чек-листы (https://fmza.ru)</c:v>
                </c:pt>
                <c:pt idx="2">
                  <c:v>дополнительное обучение</c:v>
                </c:pt>
                <c:pt idx="3">
                  <c:v>самоподготовка</c:v>
                </c:pt>
              </c:strCache>
            </c:strRef>
          </c:cat>
          <c:val>
            <c:numRef>
              <c:f>Лист1!$C$2:$C$5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118-4CDA-858A-4728E462E32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репетиционное тестирование (https://fmza.ru)</c:v>
                </c:pt>
                <c:pt idx="1">
                  <c:v>чек-листы (https://fmza.ru)</c:v>
                </c:pt>
                <c:pt idx="2">
                  <c:v>дополнительное обучение</c:v>
                </c:pt>
                <c:pt idx="3">
                  <c:v>самоподготовка</c:v>
                </c:pt>
              </c:strCache>
            </c:strRef>
          </c:cat>
          <c:val>
            <c:numRef>
              <c:f>Лист1!$D$2:$D$5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118-4CDA-858A-4728E462E324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7254144"/>
        <c:axId val="67255680"/>
      </c:barChart>
      <c:catAx>
        <c:axId val="67254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7255680"/>
        <c:crosses val="autoZero"/>
        <c:auto val="1"/>
        <c:lblAlgn val="ctr"/>
        <c:lblOffset val="100"/>
        <c:noMultiLvlLbl val="0"/>
      </c:catAx>
      <c:valAx>
        <c:axId val="67255680"/>
        <c:scaling>
          <c:orientation val="minMax"/>
          <c:max val="1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672541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 b="1"/>
      </a:pPr>
      <a:endParaRPr lang="ru-RU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76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90A-494B-9B24-D30E3F6E3A4B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24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0A-494B-9B24-D30E3F6E3A4B}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считают необходимым проведение консультативных занятий</c:v>
                </c:pt>
                <c:pt idx="1">
                  <c:v>не нуждаются в проведении консультативных занятий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0.76</c:v>
                </c:pt>
                <c:pt idx="1">
                  <c:v>0.24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3FA-43CF-9BDC-1A4FEBCD5F6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считают необходимым проведение консультативных занятий</c:v>
                </c:pt>
                <c:pt idx="1">
                  <c:v>не нуждаются в проведении консультативных занятий</c:v>
                </c:pt>
              </c:strCache>
            </c:strRef>
          </c:cat>
          <c:val>
            <c:numRef>
              <c:f>Лист1!$C$2:$C$3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3FA-43CF-9BDC-1A4FEBCD5F6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считают необходимым проведение консультативных занятий</c:v>
                </c:pt>
                <c:pt idx="1">
                  <c:v>не нуждаются в проведении консультативных занятий</c:v>
                </c:pt>
              </c:strCache>
            </c:strRef>
          </c:cat>
          <c:val>
            <c:numRef>
              <c:f>Лист1!$D$2:$D$3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3FA-43CF-9BDC-1A4FEBCD5F6A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3408768"/>
        <c:axId val="123410304"/>
      </c:barChart>
      <c:catAx>
        <c:axId val="123408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23410304"/>
        <c:crosses val="autoZero"/>
        <c:auto val="1"/>
        <c:lblAlgn val="ctr"/>
        <c:lblOffset val="100"/>
        <c:noMultiLvlLbl val="0"/>
      </c:catAx>
      <c:valAx>
        <c:axId val="12341030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2340876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69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B6D-428A-B7E7-D319B8DE189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28,5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6D-428A-B7E7-D319B8DE1898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2,5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B6D-428A-B7E7-D319B8DE1898}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не планируют прохождение аккредитации по иной специальности</c:v>
                </c:pt>
                <c:pt idx="1">
                  <c:v>планируют прохождение аккредитации по иной специальности</c:v>
                </c:pt>
                <c:pt idx="2">
                  <c:v>не знают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3"/>
                <c:pt idx="0" formatCode="0%">
                  <c:v>0.69</c:v>
                </c:pt>
                <c:pt idx="1">
                  <c:v>0.28499999999999998</c:v>
                </c:pt>
                <c:pt idx="2">
                  <c:v>2.5000000000000001E-2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2DD-47FF-AC7B-C6274770788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не планируют прохождение аккредитации по иной специальности</c:v>
                </c:pt>
                <c:pt idx="1">
                  <c:v>планируют прохождение аккредитации по иной специальности</c:v>
                </c:pt>
                <c:pt idx="2">
                  <c:v>не знают</c:v>
                </c:pt>
              </c:strCache>
            </c:strRef>
          </c:cat>
          <c:val>
            <c:numRef>
              <c:f>Лист1!$C$2:$C$5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2DD-47FF-AC7B-C6274770788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не планируют прохождение аккредитации по иной специальности</c:v>
                </c:pt>
                <c:pt idx="1">
                  <c:v>планируют прохождение аккредитации по иной специальности</c:v>
                </c:pt>
                <c:pt idx="2">
                  <c:v>не знают</c:v>
                </c:pt>
              </c:strCache>
            </c:strRef>
          </c:cat>
          <c:val>
            <c:numRef>
              <c:f>Лист1!$D$2:$D$5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2DD-47FF-AC7B-C62747707887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3444224"/>
        <c:axId val="123462400"/>
      </c:barChart>
      <c:catAx>
        <c:axId val="123444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23462400"/>
        <c:crosses val="autoZero"/>
        <c:auto val="1"/>
        <c:lblAlgn val="ctr"/>
        <c:lblOffset val="100"/>
        <c:noMultiLvlLbl val="0"/>
      </c:catAx>
      <c:valAx>
        <c:axId val="12346240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2344422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45</a:t>
                    </a:r>
                    <a:endParaRPr lang="en-US" dirty="0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276-4DB4-935F-B0C69CAD6D0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38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276-4DB4-935F-B0C69CAD6D07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17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276-4DB4-935F-B0C69CAD6D07}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по специальности аккредитации</c:v>
                </c:pt>
                <c:pt idx="1">
                  <c:v>по иной специальности</c:v>
                </c:pt>
                <c:pt idx="2">
                  <c:v>не имели трудового стажа на момент аккредитации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3"/>
                <c:pt idx="0">
                  <c:v>0.45</c:v>
                </c:pt>
                <c:pt idx="1">
                  <c:v>0.38</c:v>
                </c:pt>
                <c:pt idx="2">
                  <c:v>0.17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3EB-492C-8E48-D115D5DC896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по специальности аккредитации</c:v>
                </c:pt>
                <c:pt idx="1">
                  <c:v>по иной специальности</c:v>
                </c:pt>
                <c:pt idx="2">
                  <c:v>не имели трудового стажа на момент аккредитации</c:v>
                </c:pt>
              </c:strCache>
            </c:strRef>
          </c:cat>
          <c:val>
            <c:numRef>
              <c:f>Лист1!$C$2:$C$5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3EB-492C-8E48-D115D5DC896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по специальности аккредитации</c:v>
                </c:pt>
                <c:pt idx="1">
                  <c:v>по иной специальности</c:v>
                </c:pt>
                <c:pt idx="2">
                  <c:v>не имели трудового стажа на момент аккредитации</c:v>
                </c:pt>
              </c:strCache>
            </c:strRef>
          </c:cat>
          <c:val>
            <c:numRef>
              <c:f>Лист1!$D$2:$D$5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3EB-492C-8E48-D115D5DC896F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4402432"/>
        <c:axId val="134403968"/>
      </c:barChart>
      <c:catAx>
        <c:axId val="1344024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4403968"/>
        <c:crosses val="autoZero"/>
        <c:auto val="1"/>
        <c:lblAlgn val="ctr"/>
        <c:lblOffset val="100"/>
        <c:noMultiLvlLbl val="0"/>
      </c:catAx>
      <c:valAx>
        <c:axId val="13440396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 algn="ctr">
              <a:defRPr/>
            </a:pPr>
            <a:endParaRPr lang="ru-RU"/>
          </a:p>
        </c:txPr>
        <c:crossAx val="1344024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 algn="ctr">
        <a:defRPr lang="ru-RU" sz="1200" b="1" i="0" u="none" strike="noStrike" kern="1200" baseline="0">
          <a:solidFill>
            <a:prstClr val="black"/>
          </a:solidFill>
          <a:latin typeface="+mn-lt"/>
          <a:ea typeface="+mn-ea"/>
          <a:cs typeface="+mn-cs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55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5C9-4238-BEA8-7F1DCA57B8A9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26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5C9-4238-BEA8-7F1DCA57B8A9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9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5C9-4238-BEA8-7F1DCA57B8A9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5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5C9-4238-BEA8-7F1DCA57B8A9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2,5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5C9-4238-BEA8-7F1DCA57B8A9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2,5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5C9-4238-BEA8-7F1DCA57B8A9}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медицинские колледжи</c:v>
                </c:pt>
                <c:pt idx="1">
                  <c:v>работодатель</c:v>
                </c:pt>
                <c:pt idx="2">
                  <c:v>сеть интернет</c:v>
                </c:pt>
                <c:pt idx="3">
                  <c:v>знакомые, коллеги</c:v>
                </c:pt>
                <c:pt idx="4">
                  <c:v>ГООАУ ДПО "МОЦПК СЗ"</c:v>
                </c:pt>
                <c:pt idx="5">
                  <c:v>самостоятельно</c:v>
                </c:pt>
              </c:strCache>
            </c:strRef>
          </c:cat>
          <c:val>
            <c:numRef>
              <c:f>Лист1!$B$2:$B$7</c:f>
              <c:numCache>
                <c:formatCode>0%</c:formatCode>
                <c:ptCount val="6"/>
                <c:pt idx="0">
                  <c:v>0.55000000000000004</c:v>
                </c:pt>
                <c:pt idx="1">
                  <c:v>0.26</c:v>
                </c:pt>
                <c:pt idx="2">
                  <c:v>0.09</c:v>
                </c:pt>
                <c:pt idx="3">
                  <c:v>0.05</c:v>
                </c:pt>
                <c:pt idx="4" formatCode="0.00%">
                  <c:v>2.5000000000000001E-2</c:v>
                </c:pt>
                <c:pt idx="5" formatCode="0.00%">
                  <c:v>2.5000000000000001E-2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02E-406C-B05C-E6362A77D8A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медицинские колледжи</c:v>
                </c:pt>
                <c:pt idx="1">
                  <c:v>работодатель</c:v>
                </c:pt>
                <c:pt idx="2">
                  <c:v>сеть интернет</c:v>
                </c:pt>
                <c:pt idx="3">
                  <c:v>знакомые, коллеги</c:v>
                </c:pt>
                <c:pt idx="4">
                  <c:v>ГООАУ ДПО "МОЦПК СЗ"</c:v>
                </c:pt>
                <c:pt idx="5">
                  <c:v>самостоятельно</c:v>
                </c:pt>
              </c:strCache>
            </c:strRef>
          </c:cat>
          <c:val>
            <c:numRef>
              <c:f>Лист1!$C$2:$C$7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02E-406C-B05C-E6362A77D8A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медицинские колледжи</c:v>
                </c:pt>
                <c:pt idx="1">
                  <c:v>работодатель</c:v>
                </c:pt>
                <c:pt idx="2">
                  <c:v>сеть интернет</c:v>
                </c:pt>
                <c:pt idx="3">
                  <c:v>знакомые, коллеги</c:v>
                </c:pt>
                <c:pt idx="4">
                  <c:v>ГООАУ ДПО "МОЦПК СЗ"</c:v>
                </c:pt>
                <c:pt idx="5">
                  <c:v>самостоятельно</c:v>
                </c:pt>
              </c:strCache>
            </c:strRef>
          </c:cat>
          <c:val>
            <c:numRef>
              <c:f>Лист1!$D$2:$D$7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02E-406C-B05C-E6362A77D8A4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34453504"/>
        <c:axId val="134471680"/>
      </c:barChart>
      <c:catAx>
        <c:axId val="1344535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34471680"/>
        <c:crosses val="autoZero"/>
        <c:auto val="1"/>
        <c:lblAlgn val="ctr"/>
        <c:lblOffset val="100"/>
        <c:noMultiLvlLbl val="0"/>
      </c:catAx>
      <c:valAx>
        <c:axId val="1344716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3445350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520229831094035E-2"/>
          <c:y val="0"/>
          <c:w val="0.5767864950489372"/>
          <c:h val="0.99265644376821194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3993985126859143"/>
          <c:y val="1.4591318567324218E-2"/>
          <c:w val="0.36006014873140857"/>
          <c:h val="0.9854086814326757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67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6B7-46E2-9FE4-1747E503BF6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9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6B7-46E2-9FE4-1747E503BF68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9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6B7-46E2-9FE4-1747E503BF68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5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6B7-46E2-9FE4-1747E503BF68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2,5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6B7-46E2-9FE4-1747E503BF68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7,5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6B7-46E2-9FE4-1747E503BF68}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удобное месторасположение</c:v>
                </c:pt>
                <c:pt idx="1">
                  <c:v>работодатель</c:v>
                </c:pt>
                <c:pt idx="2">
                  <c:v>медицинские колледжи</c:v>
                </c:pt>
                <c:pt idx="3">
                  <c:v>надежность</c:v>
                </c:pt>
                <c:pt idx="4">
                  <c:v>рекомендации</c:v>
                </c:pt>
                <c:pt idx="5">
                  <c:v>не ответили на вопрос</c:v>
                </c:pt>
              </c:strCache>
            </c:strRef>
          </c:cat>
          <c:val>
            <c:numRef>
              <c:f>Лист1!$B$2:$B$7</c:f>
              <c:numCache>
                <c:formatCode>0%</c:formatCode>
                <c:ptCount val="6"/>
                <c:pt idx="0">
                  <c:v>0.67</c:v>
                </c:pt>
                <c:pt idx="1">
                  <c:v>0.09</c:v>
                </c:pt>
                <c:pt idx="2">
                  <c:v>0.09</c:v>
                </c:pt>
                <c:pt idx="3">
                  <c:v>0.05</c:v>
                </c:pt>
                <c:pt idx="4" formatCode="0.00%">
                  <c:v>2.5000000000000001E-2</c:v>
                </c:pt>
                <c:pt idx="5" formatCode="0.00%">
                  <c:v>7.4999999999999997E-2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BFD-4A12-922B-EB57522E5DB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удобное месторасположение</c:v>
                </c:pt>
                <c:pt idx="1">
                  <c:v>работодатель</c:v>
                </c:pt>
                <c:pt idx="2">
                  <c:v>медицинские колледжи</c:v>
                </c:pt>
                <c:pt idx="3">
                  <c:v>надежность</c:v>
                </c:pt>
                <c:pt idx="4">
                  <c:v>рекомендации</c:v>
                </c:pt>
                <c:pt idx="5">
                  <c:v>не ответили на вопрос</c:v>
                </c:pt>
              </c:strCache>
            </c:strRef>
          </c:cat>
          <c:val>
            <c:numRef>
              <c:f>Лист1!$C$2:$C$7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BFD-4A12-922B-EB57522E5DB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удобное месторасположение</c:v>
                </c:pt>
                <c:pt idx="1">
                  <c:v>работодатель</c:v>
                </c:pt>
                <c:pt idx="2">
                  <c:v>медицинские колледжи</c:v>
                </c:pt>
                <c:pt idx="3">
                  <c:v>надежность</c:v>
                </c:pt>
                <c:pt idx="4">
                  <c:v>рекомендации</c:v>
                </c:pt>
                <c:pt idx="5">
                  <c:v>не ответили на вопрос</c:v>
                </c:pt>
              </c:strCache>
            </c:strRef>
          </c:cat>
          <c:val>
            <c:numRef>
              <c:f>Лист1!$D$2:$D$7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BFD-4A12-922B-EB57522E5DB2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80963456"/>
        <c:axId val="80964992"/>
      </c:barChart>
      <c:catAx>
        <c:axId val="809634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50" b="1"/>
            </a:pPr>
            <a:endParaRPr lang="ru-RU"/>
          </a:p>
        </c:txPr>
        <c:crossAx val="80964992"/>
        <c:crosses val="autoZero"/>
        <c:auto val="1"/>
        <c:lblAlgn val="ctr"/>
        <c:lblOffset val="100"/>
        <c:noMultiLvlLbl val="0"/>
      </c:catAx>
      <c:valAx>
        <c:axId val="80964992"/>
        <c:scaling>
          <c:orientation val="minMax"/>
          <c:max val="0.70000000000000007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8096345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70130565276562651"/>
          <c:y val="0.30343051930175285"/>
          <c:w val="0.2848054583454846"/>
          <c:h val="0.3410262834729942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7693067177828286E-2"/>
          <c:y val="1.8138117616221378E-2"/>
          <c:w val="0.92294134512889647"/>
          <c:h val="0.8925413304375503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97,5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AF5-4FCA-BB57-D9401109EDBE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2,5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AF5-4FCA-BB57-D9401109EDBE}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полностью удовлетворены</c:v>
                </c:pt>
                <c:pt idx="1">
                  <c:v>не удовлетворены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0.97499999999999998</c:v>
                </c:pt>
                <c:pt idx="1">
                  <c:v>2.5000000000000001E-2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BB4-4B3E-86A6-44ACB53888E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полностью удовлетворены</c:v>
                </c:pt>
                <c:pt idx="1">
                  <c:v>не удовлетворены</c:v>
                </c:pt>
              </c:strCache>
            </c:strRef>
          </c:cat>
          <c:val>
            <c:numRef>
              <c:f>Лист1!$C$2:$C$3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BB4-4B3E-86A6-44ACB53888E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полностью удовлетворены</c:v>
                </c:pt>
                <c:pt idx="1">
                  <c:v>не удовлетворены</c:v>
                </c:pt>
              </c:strCache>
            </c:strRef>
          </c:cat>
          <c:val>
            <c:numRef>
              <c:f>Лист1!$D$2:$D$3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BB4-4B3E-86A6-44ACB53888E1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81074816"/>
        <c:axId val="81088896"/>
      </c:barChart>
      <c:catAx>
        <c:axId val="81074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81088896"/>
        <c:crosses val="autoZero"/>
        <c:auto val="1"/>
        <c:lblAlgn val="ctr"/>
        <c:lblOffset val="100"/>
        <c:noMultiLvlLbl val="0"/>
      </c:catAx>
      <c:valAx>
        <c:axId val="81088896"/>
        <c:scaling>
          <c:orientation val="minMax"/>
          <c:max val="1"/>
          <c:min val="0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81074816"/>
        <c:crosses val="autoZero"/>
        <c:crossBetween val="between"/>
        <c:majorUnit val="0.1"/>
      </c:valAx>
    </c:plotArea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33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81-49F2-A873-580D2496981E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14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C81-49F2-A873-580D2496981E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5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C81-49F2-A873-580D2496981E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48</a:t>
                    </a:r>
                    <a:endParaRPr lang="en-US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C81-49F2-A873-580D2496981E}"/>
                </c:ext>
              </c:extLst>
            </c:dLbl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1-й этап тестирование</c:v>
                </c:pt>
                <c:pt idx="1">
                  <c:v>2-й этап практические навыки</c:v>
                </c:pt>
                <c:pt idx="2">
                  <c:v>3-й этап решение ситуационных задач</c:v>
                </c:pt>
                <c:pt idx="3">
                  <c:v>не было сложных этапов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0.33</c:v>
                </c:pt>
                <c:pt idx="1">
                  <c:v>0.14000000000000001</c:v>
                </c:pt>
                <c:pt idx="2">
                  <c:v>0.05</c:v>
                </c:pt>
                <c:pt idx="3">
                  <c:v>0.48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3D1-423A-8E17-60146F31E7F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1-й этап тестирование</c:v>
                </c:pt>
                <c:pt idx="1">
                  <c:v>2-й этап практические навыки</c:v>
                </c:pt>
                <c:pt idx="2">
                  <c:v>3-й этап решение ситуационных задач</c:v>
                </c:pt>
                <c:pt idx="3">
                  <c:v>не было сложных этапов</c:v>
                </c:pt>
              </c:strCache>
            </c:strRef>
          </c:cat>
          <c:val>
            <c:numRef>
              <c:f>Лист1!$C$2:$C$5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3D1-423A-8E17-60146F31E7F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1-й этап тестирование</c:v>
                </c:pt>
                <c:pt idx="1">
                  <c:v>2-й этап практические навыки</c:v>
                </c:pt>
                <c:pt idx="2">
                  <c:v>3-й этап решение ситуационных задач</c:v>
                </c:pt>
                <c:pt idx="3">
                  <c:v>не было сложных этапов</c:v>
                </c:pt>
              </c:strCache>
            </c:strRef>
          </c:cat>
          <c:val>
            <c:numRef>
              <c:f>Лист1!$D$2:$D$5</c:f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3D1-423A-8E17-60146F31E7FC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7268608"/>
        <c:axId val="67270144"/>
      </c:barChart>
      <c:catAx>
        <c:axId val="672686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7270144"/>
        <c:crosses val="autoZero"/>
        <c:auto val="1"/>
        <c:lblAlgn val="ctr"/>
        <c:lblOffset val="100"/>
        <c:noMultiLvlLbl val="0"/>
      </c:catAx>
      <c:valAx>
        <c:axId val="6727014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6726860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39FD3A-69EC-4F8F-953B-A1224E5A9E0A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7E515-BE73-478A-ACAF-8F9E70904D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633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458A92-AD8A-4B8A-98B6-7EF1AA06A148}" type="datetimeFigureOut">
              <a:rPr lang="ru-RU" smtClean="0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3E49-0BE0-44BC-90E7-76174D66F63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001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5722E9-EF1A-45D0-9519-B30B8C5210F9}" type="datetimeFigureOut">
              <a:rPr lang="ru-RU" smtClean="0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B5493-AC6C-43D5-9240-8D22BDAC299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2566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BF72E8-69A7-4E76-BFA1-2056D8D55FE4}" type="datetimeFigureOut">
              <a:rPr lang="ru-RU" smtClean="0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3112-2D0B-460C-B34C-414FBBDE8CB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276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57549F-D978-4506-A03E-00BB2E2B9E78}" type="datetimeFigureOut">
              <a:rPr lang="ru-RU" smtClean="0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63D29-5B8A-4541-BD00-6FCC8065FF3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3654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AA55A9-A096-484A-B178-12F3583045D7}" type="datetimeFigureOut">
              <a:rPr lang="ru-RU" smtClean="0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EF74F-61D2-4C48-8FE3-B51AFF786E7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3505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DF1657-46FB-4C21-B0DE-6ACA9ECF85B4}" type="datetimeFigureOut">
              <a:rPr lang="ru-RU" smtClean="0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53AC5-987D-4F64-A615-81B9F0B00898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4945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4102C7-C051-4408-BD9F-97BE77F20DB3}" type="datetimeFigureOut">
              <a:rPr lang="ru-RU" smtClean="0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1DAE0-D9B7-4562-B608-141E1518C07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844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CB56BE-4622-489B-B36A-F197A0C4DF82}" type="datetimeFigureOut">
              <a:rPr lang="ru-RU" smtClean="0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83607-D5E3-492B-9A0E-1202EC219F67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529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1CC95A-B5FB-4CF7-A78A-5FD2BD939975}" type="datetimeFigureOut">
              <a:rPr lang="ru-RU" smtClean="0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EB328-6E68-42DC-931F-2D73B35D4C87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6571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9457DE-CA0B-4963-9E10-10F1500904FA}" type="datetimeFigureOut">
              <a:rPr lang="ru-RU" smtClean="0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04C9C-D280-4BB8-B4F7-88177438073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1663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71DB29-CA0C-46DC-A505-3081119F9BBA}" type="datetimeFigureOut">
              <a:rPr lang="ru-RU" smtClean="0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3BEB0-9106-4238-B015-39862FCE802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629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A283BF5-7439-4F1F-95A5-304BBFE047D4}" type="datetimeFigureOut">
              <a:rPr lang="ru-RU" smtClean="0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B94AB-3E1F-4E9B-8D15-79AC19BF6E4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125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568952" cy="24058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effectLst/>
                <a:latin typeface="+mn-lt"/>
                <a:ea typeface="Tahoma" pitchFamily="34" charset="0"/>
                <a:cs typeface="Tahoma" pitchFamily="34" charset="0"/>
              </a:rPr>
              <a:t>Удовлетворенность качеством проведения </a:t>
            </a:r>
            <a:r>
              <a:rPr lang="ru-RU" sz="3600" b="1" dirty="0" smtClean="0">
                <a:solidFill>
                  <a:schemeClr val="tx1"/>
                </a:solidFill>
                <a:effectLst/>
                <a:latin typeface="+mn-lt"/>
                <a:ea typeface="Tahoma" pitchFamily="34" charset="0"/>
                <a:cs typeface="Tahoma" pitchFamily="34" charset="0"/>
              </a:rPr>
              <a:t>первичной и/или первичной </a:t>
            </a:r>
            <a:r>
              <a:rPr lang="ru-RU" sz="3600" b="1" dirty="0">
                <a:solidFill>
                  <a:schemeClr val="tx1"/>
                </a:solidFill>
                <a:effectLst/>
                <a:latin typeface="+mn-lt"/>
                <a:ea typeface="Tahoma" pitchFamily="34" charset="0"/>
                <a:cs typeface="Tahoma" pitchFamily="34" charset="0"/>
              </a:rPr>
              <a:t>специализированной аккредитации на базе ГООАУ ДПО «МОЦПКСЗ»</a:t>
            </a:r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5976" y="4365104"/>
            <a:ext cx="4464496" cy="1584176"/>
          </a:xfrm>
        </p:spPr>
        <p:txBody>
          <a:bodyPr>
            <a:normAutofit/>
          </a:bodyPr>
          <a:lstStyle/>
          <a:p>
            <a:pPr marR="0" algn="just" eaLnBrk="1" hangingPunct="1"/>
            <a:r>
              <a:rPr lang="ru-RU" altLang="ru-RU" sz="1800" b="1" dirty="0" smtClean="0">
                <a:solidFill>
                  <a:schemeClr val="tx1"/>
                </a:solidFill>
                <a:cs typeface="Times New Roman" pitchFamily="18" charset="0"/>
              </a:rPr>
              <a:t>Хохлова Г.Н., заместитель директора по </a:t>
            </a:r>
          </a:p>
          <a:p>
            <a:pPr marR="0" algn="just" eaLnBrk="1" hangingPunct="1"/>
            <a:r>
              <a:rPr lang="ru-RU" altLang="ru-RU" sz="1800" b="1" dirty="0" smtClean="0">
                <a:solidFill>
                  <a:schemeClr val="tx1"/>
                </a:solidFill>
                <a:cs typeface="Times New Roman" pitchFamily="18" charset="0"/>
              </a:rPr>
              <a:t>учебной работе ГООАУ ДПО «МОЦПК СЗ»</a:t>
            </a:r>
          </a:p>
          <a:p>
            <a:pPr marR="0" algn="just" eaLnBrk="1" hangingPunct="1"/>
            <a:r>
              <a:rPr lang="ru-RU" altLang="ru-RU" sz="1800" b="1" dirty="0" err="1" smtClean="0">
                <a:solidFill>
                  <a:schemeClr val="tx1"/>
                </a:solidFill>
                <a:cs typeface="Times New Roman" pitchFamily="18" charset="0"/>
              </a:rPr>
              <a:t>Чернюк</a:t>
            </a:r>
            <a:r>
              <a:rPr lang="ru-RU" altLang="ru-RU" sz="1800" b="1" dirty="0" smtClean="0">
                <a:solidFill>
                  <a:schemeClr val="tx1"/>
                </a:solidFill>
                <a:cs typeface="Times New Roman" pitchFamily="18" charset="0"/>
              </a:rPr>
              <a:t> Н.В., заведующий учебной частью </a:t>
            </a:r>
          </a:p>
          <a:p>
            <a:pPr marR="0" algn="just" eaLnBrk="1" hangingPunct="1"/>
            <a:r>
              <a:rPr lang="ru-RU" altLang="ru-RU" sz="1800" b="1" dirty="0" smtClean="0">
                <a:solidFill>
                  <a:schemeClr val="tx1"/>
                </a:solidFill>
                <a:cs typeface="Times New Roman" pitchFamily="18" charset="0"/>
              </a:rPr>
              <a:t>ГООАУ ДПО «МОЦПК СЗ»</a:t>
            </a:r>
          </a:p>
          <a:p>
            <a:pPr marR="0" algn="just" eaLnBrk="1" hangingPunct="1"/>
            <a:endParaRPr lang="ru-RU" alt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251520" y="260648"/>
            <a:ext cx="8712968" cy="4104456"/>
          </a:xfrm>
          <a:prstGeom prst="flowChartPunchedTap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ea typeface="Tahoma" pitchFamily="34" charset="0"/>
                <a:cs typeface="Tahoma" pitchFamily="34" charset="0"/>
              </a:rPr>
              <a:t>Удовлетворенность </a:t>
            </a:r>
            <a:r>
              <a:rPr lang="ru-RU" sz="3600" b="1" dirty="0">
                <a:solidFill>
                  <a:schemeClr val="tx1"/>
                </a:solidFill>
                <a:ea typeface="Tahoma" pitchFamily="34" charset="0"/>
                <a:cs typeface="Tahoma" pitchFamily="34" charset="0"/>
              </a:rPr>
              <a:t>качеством организации процедуры аккредитации на базе ГООАУ ДПО «МОЦПКСЗ»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1"/>
                </a:solidFill>
              </a:rPr>
              <a:t>Подготовка к прохождению </a:t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3600" b="1" dirty="0" smtClean="0">
                <a:solidFill>
                  <a:schemeClr val="tx1"/>
                </a:solidFill>
              </a:rPr>
              <a:t>процедуры аккредитации</a:t>
            </a:r>
            <a:endParaRPr lang="ru-RU" sz="36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62522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1"/>
                </a:solidFill>
              </a:rPr>
              <a:t>Необходимость проведения консультативных занятий</a:t>
            </a:r>
            <a:endParaRPr lang="ru-RU" sz="36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732989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1"/>
                </a:solidFill>
                <a:effectLst/>
                <a:cs typeface="Times New Roman" pitchFamily="18" charset="0"/>
              </a:rPr>
              <a:t>Планирование прохождения аккредитации по иной специальности</a:t>
            </a:r>
            <a:endParaRPr lang="ru-RU" sz="3600" b="1" dirty="0"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41255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effectLst/>
                <a:cs typeface="Times New Roman" pitchFamily="18" charset="0"/>
              </a:rPr>
              <a:t>Выводы:</a:t>
            </a:r>
          </a:p>
        </p:txBody>
      </p:sp>
      <p:sp>
        <p:nvSpPr>
          <p:cNvPr id="24578" name="Объект 1"/>
          <p:cNvSpPr>
            <a:spLocks noGrp="1"/>
          </p:cNvSpPr>
          <p:nvPr>
            <p:ph idx="1"/>
          </p:nvPr>
        </p:nvSpPr>
        <p:spPr>
          <a:xfrm>
            <a:off x="179512" y="1340769"/>
            <a:ext cx="8784976" cy="4896544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ru-RU" dirty="0">
                <a:cs typeface="Times New Roman" pitchFamily="18" charset="0"/>
              </a:rPr>
              <a:t>Организация деятельности ГООАУ ДПО «</a:t>
            </a:r>
            <a:r>
              <a:rPr lang="ru-RU" dirty="0" smtClean="0">
                <a:cs typeface="Times New Roman" pitchFamily="18" charset="0"/>
              </a:rPr>
              <a:t>МОЦПК СЗ</a:t>
            </a:r>
            <a:r>
              <a:rPr lang="ru-RU" dirty="0">
                <a:cs typeface="Times New Roman" pitchFamily="18" charset="0"/>
              </a:rPr>
              <a:t>» по проведению процедуры аккредитации (первичной, первичной специализированной) позволяет максимально удовлетворить потребности специалистов.</a:t>
            </a:r>
          </a:p>
          <a:p>
            <a:pPr lvl="0" algn="just"/>
            <a:r>
              <a:rPr lang="ru-RU" dirty="0">
                <a:cs typeface="Times New Roman" pitchFamily="18" charset="0"/>
              </a:rPr>
              <a:t>Процедура прохождения аккредитации </a:t>
            </a:r>
            <a:r>
              <a:rPr lang="ru-RU" dirty="0" smtClean="0">
                <a:cs typeface="Times New Roman" pitchFamily="18" charset="0"/>
              </a:rPr>
              <a:t>в среднем у половины специалистов (48%) </a:t>
            </a:r>
            <a:r>
              <a:rPr lang="ru-RU" dirty="0">
                <a:cs typeface="Times New Roman" pitchFamily="18" charset="0"/>
              </a:rPr>
              <a:t>не </a:t>
            </a:r>
            <a:r>
              <a:rPr lang="ru-RU" dirty="0" smtClean="0">
                <a:cs typeface="Times New Roman" pitchFamily="18" charset="0"/>
              </a:rPr>
              <a:t>вызывает </a:t>
            </a:r>
            <a:r>
              <a:rPr lang="ru-RU" dirty="0">
                <a:cs typeface="Times New Roman" pitchFamily="18" charset="0"/>
              </a:rPr>
              <a:t>трудностей.</a:t>
            </a:r>
          </a:p>
          <a:p>
            <a:pPr lvl="0" algn="just"/>
            <a:r>
              <a:rPr lang="ru-RU" dirty="0">
                <a:cs typeface="Times New Roman" pitchFamily="18" charset="0"/>
              </a:rPr>
              <a:t>Несмотря на сложности этапов, респонденты дают высокую оценку </a:t>
            </a:r>
            <a:r>
              <a:rPr lang="ru-RU" dirty="0" smtClean="0">
                <a:cs typeface="Times New Roman" pitchFamily="18" charset="0"/>
              </a:rPr>
              <a:t>уровню организации и проведения </a:t>
            </a:r>
            <a:r>
              <a:rPr lang="ru-RU" dirty="0">
                <a:cs typeface="Times New Roman" pitchFamily="18" charset="0"/>
              </a:rPr>
              <a:t>процедуры </a:t>
            </a:r>
            <a:r>
              <a:rPr lang="ru-RU" dirty="0" smtClean="0">
                <a:cs typeface="Times New Roman" pitchFamily="18" charset="0"/>
              </a:rPr>
              <a:t>аккредитации (97,5%).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0811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1"/>
                </a:solidFill>
                <a:effectLst/>
                <a:cs typeface="Times New Roman" pitchFamily="18" charset="0"/>
              </a:rPr>
              <a:t>Предложения:</a:t>
            </a:r>
            <a:endParaRPr lang="ru-RU" sz="3600" b="1" dirty="0"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  <p:sp>
        <p:nvSpPr>
          <p:cNvPr id="24578" name="Объект 1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525658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cs typeface="Times New Roman" pitchFamily="18" charset="0"/>
              </a:rPr>
              <a:t>1. Продолжить проводить </a:t>
            </a:r>
            <a:r>
              <a:rPr lang="ru-RU" dirty="0">
                <a:cs typeface="Times New Roman" pitchFamily="18" charset="0"/>
              </a:rPr>
              <a:t>мониторинг удовлетворенности качеством организации </a:t>
            </a:r>
            <a:r>
              <a:rPr lang="ru-RU" dirty="0" smtClean="0">
                <a:cs typeface="Times New Roman" pitchFamily="18" charset="0"/>
              </a:rPr>
              <a:t>проведения </a:t>
            </a:r>
            <a:r>
              <a:rPr lang="ru-RU" dirty="0">
                <a:cs typeface="Times New Roman" pitchFamily="18" charset="0"/>
              </a:rPr>
              <a:t>процедуры аккредитации на базе ГООАУ ДПО «</a:t>
            </a:r>
            <a:r>
              <a:rPr lang="ru-RU" dirty="0" smtClean="0">
                <a:cs typeface="Times New Roman" pitchFamily="18" charset="0"/>
              </a:rPr>
              <a:t>МОЦПК СЗ</a:t>
            </a:r>
            <a:r>
              <a:rPr lang="ru-RU" dirty="0">
                <a:cs typeface="Times New Roman" pitchFamily="18" charset="0"/>
              </a:rPr>
              <a:t>».</a:t>
            </a:r>
          </a:p>
          <a:p>
            <a:pPr marL="0" indent="0" algn="just">
              <a:buNone/>
            </a:pPr>
            <a:r>
              <a:rPr lang="ru-RU" dirty="0" smtClean="0">
                <a:cs typeface="Times New Roman" pitchFamily="18" charset="0"/>
              </a:rPr>
              <a:t>2. Запланировать </a:t>
            </a:r>
            <a:r>
              <a:rPr lang="ru-RU" dirty="0">
                <a:cs typeface="Times New Roman" pitchFamily="18" charset="0"/>
              </a:rPr>
              <a:t>проведение образовательных мероприятий, направленных на подготовку к первичной </a:t>
            </a:r>
            <a:r>
              <a:rPr lang="ru-RU" dirty="0" smtClean="0">
                <a:cs typeface="Times New Roman" pitchFamily="18" charset="0"/>
              </a:rPr>
              <a:t>и/или </a:t>
            </a:r>
            <a:r>
              <a:rPr lang="ru-RU" dirty="0">
                <a:cs typeface="Times New Roman" pitchFamily="18" charset="0"/>
              </a:rPr>
              <a:t>первичной специализированной </a:t>
            </a:r>
            <a:r>
              <a:rPr lang="ru-RU" dirty="0" smtClean="0">
                <a:cs typeface="Times New Roman" pitchFamily="18" charset="0"/>
              </a:rPr>
              <a:t>аккредитации.</a:t>
            </a:r>
            <a:endParaRPr lang="ru-RU" dirty="0"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cs typeface="Times New Roman" pitchFamily="18" charset="0"/>
              </a:rPr>
              <a:t>3. Продолжить работу по совершенствованию материально-технической базы Учреждения для проведения первичной специализированной аккредитации по новым специальностям.</a:t>
            </a:r>
            <a:endParaRPr lang="ru-RU" dirty="0">
              <a:cs typeface="Times New Roman" pitchFamily="18" charset="0"/>
            </a:endParaRPr>
          </a:p>
          <a:p>
            <a:pPr lvl="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70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29600" cy="1800200"/>
          </a:xfrm>
        </p:spPr>
        <p:txBody>
          <a:bodyPr>
            <a:normAutofit/>
          </a:bodyPr>
          <a:lstStyle/>
          <a:p>
            <a:r>
              <a:rPr lang="ru-RU" altLang="ru-RU" sz="4800" b="1" dirty="0">
                <a:cs typeface="Times New Roman" pitchFamily="18" charset="0"/>
              </a:rPr>
              <a:t>Спасибо за внимание</a:t>
            </a:r>
            <a:r>
              <a:rPr lang="ru-RU" altLang="ru-RU" sz="4800" b="1" dirty="0" smtClean="0">
                <a:cs typeface="Times New Roman" pitchFamily="18" charset="0"/>
              </a:rPr>
              <a:t>!</a:t>
            </a:r>
            <a:endParaRPr lang="ru-RU" sz="4800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4716016" y="2204864"/>
            <a:ext cx="914400" cy="61264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перфолента 5"/>
          <p:cNvSpPr/>
          <p:nvPr/>
        </p:nvSpPr>
        <p:spPr>
          <a:xfrm>
            <a:off x="619166" y="1234547"/>
            <a:ext cx="8136904" cy="3456384"/>
          </a:xfrm>
          <a:prstGeom prst="flowChartPunchedTap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chemeClr val="tx1"/>
                </a:solidFill>
              </a:rPr>
              <a:t>Спасибо за внимание!</a:t>
            </a:r>
            <a:endParaRPr lang="ru-RU" sz="6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effectLst/>
                <a:latin typeface="+mn-lt"/>
                <a:cs typeface="Times New Roman" pitchFamily="18" charset="0"/>
              </a:rPr>
              <a:t>Цель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3" y="1484784"/>
            <a:ext cx="8518839" cy="4525962"/>
          </a:xfrm>
        </p:spPr>
        <p:txBody>
          <a:bodyPr>
            <a:normAutofit/>
          </a:bodyPr>
          <a:lstStyle/>
          <a:p>
            <a:pPr marL="365760" indent="-256032" algn="just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dirty="0">
                <a:ea typeface="+mj-ea"/>
                <a:cs typeface="Times New Roman" pitchFamily="18" charset="0"/>
              </a:rPr>
              <a:t>Изучение удовлетворенности качеством проведения </a:t>
            </a:r>
            <a:r>
              <a:rPr lang="ru-RU" dirty="0" smtClean="0">
                <a:ea typeface="+mj-ea"/>
                <a:cs typeface="Times New Roman" pitchFamily="18" charset="0"/>
              </a:rPr>
              <a:t>первичной и/или первичной </a:t>
            </a:r>
            <a:r>
              <a:rPr lang="ru-RU" dirty="0">
                <a:ea typeface="+mj-ea"/>
                <a:cs typeface="Times New Roman" pitchFamily="18" charset="0"/>
              </a:rPr>
              <a:t>специализированной аккредитации.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effectLst/>
                <a:latin typeface="+mn-lt"/>
                <a:cs typeface="Times New Roman" pitchFamily="18" charset="0"/>
              </a:rPr>
              <a:t>Задачи исследования: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5" cy="5544616"/>
          </a:xfrm>
        </p:spPr>
        <p:txBody>
          <a:bodyPr>
            <a:normAutofit fontScale="92500" lnSpcReduction="10000"/>
          </a:bodyPr>
          <a:lstStyle/>
          <a:p>
            <a:pPr marL="365760" indent="0" algn="just" eaLnBrk="1" fontAlgn="auto" hangingPunct="1">
              <a:lnSpc>
                <a:spcPct val="115000"/>
              </a:lnSpc>
              <a:spcAft>
                <a:spcPts val="0"/>
              </a:spcAft>
              <a:buNone/>
              <a:defRPr/>
            </a:pPr>
            <a:r>
              <a:rPr lang="ru-RU" sz="2800" dirty="0" smtClean="0">
                <a:ea typeface="Calibri"/>
                <a:cs typeface="Times New Roman"/>
              </a:rPr>
              <a:t>1.Выявить </a:t>
            </a:r>
            <a:r>
              <a:rPr lang="ru-RU" sz="2800" dirty="0">
                <a:ea typeface="Calibri"/>
                <a:cs typeface="Times New Roman"/>
              </a:rPr>
              <a:t>источники получения информации о ГООАУ ДПО «</a:t>
            </a:r>
            <a:r>
              <a:rPr lang="ru-RU" sz="2800" dirty="0" smtClean="0">
                <a:ea typeface="Calibri"/>
                <a:cs typeface="Times New Roman"/>
              </a:rPr>
              <a:t>МОЦПК СЗ</a:t>
            </a:r>
            <a:r>
              <a:rPr lang="ru-RU" sz="2800" dirty="0">
                <a:ea typeface="Calibri"/>
                <a:cs typeface="Times New Roman"/>
              </a:rPr>
              <a:t>», как площадки для </a:t>
            </a:r>
            <a:r>
              <a:rPr lang="ru-RU" sz="2800" dirty="0" smtClean="0">
                <a:ea typeface="Calibri"/>
                <a:cs typeface="Times New Roman"/>
              </a:rPr>
              <a:t>проведения процедуры аккредитации</a:t>
            </a:r>
            <a:r>
              <a:rPr lang="ru-RU" sz="2800" dirty="0">
                <a:ea typeface="Calibri"/>
                <a:cs typeface="Times New Roman"/>
              </a:rPr>
              <a:t>.</a:t>
            </a:r>
          </a:p>
          <a:p>
            <a:pPr marL="365760" indent="0" algn="just">
              <a:lnSpc>
                <a:spcPct val="115000"/>
              </a:lnSpc>
              <a:buNone/>
              <a:defRPr/>
            </a:pPr>
            <a:r>
              <a:rPr lang="ru-RU" sz="2800" dirty="0" smtClean="0">
                <a:ea typeface="Calibri"/>
                <a:cs typeface="Times New Roman"/>
              </a:rPr>
              <a:t>2.Выяснить, что повлияло </a:t>
            </a:r>
            <a:r>
              <a:rPr lang="ru-RU" sz="2800" dirty="0">
                <a:ea typeface="Calibri"/>
                <a:cs typeface="Times New Roman"/>
              </a:rPr>
              <a:t>на </a:t>
            </a:r>
            <a:r>
              <a:rPr lang="ru-RU" sz="2800" dirty="0" smtClean="0">
                <a:ea typeface="Calibri"/>
                <a:cs typeface="Times New Roman"/>
              </a:rPr>
              <a:t>выбор ГООАУ </a:t>
            </a:r>
            <a:r>
              <a:rPr lang="ru-RU" sz="2800" dirty="0">
                <a:ea typeface="Calibri"/>
                <a:cs typeface="Times New Roman"/>
              </a:rPr>
              <a:t>ДПО «</a:t>
            </a:r>
            <a:r>
              <a:rPr lang="ru-RU" sz="2800" dirty="0" smtClean="0">
                <a:ea typeface="Calibri"/>
                <a:cs typeface="Times New Roman"/>
              </a:rPr>
              <a:t>МОЦПК СЗ», как площадки  для  прохождения процедуры  аккредитации.</a:t>
            </a:r>
          </a:p>
          <a:p>
            <a:pPr marL="365760" indent="0" algn="just">
              <a:lnSpc>
                <a:spcPct val="115000"/>
              </a:lnSpc>
              <a:buNone/>
              <a:defRPr/>
            </a:pPr>
            <a:r>
              <a:rPr lang="ru-RU" sz="2800" dirty="0" smtClean="0">
                <a:ea typeface="Calibri"/>
                <a:cs typeface="Times New Roman"/>
              </a:rPr>
              <a:t>3.Определить </a:t>
            </a:r>
            <a:r>
              <a:rPr lang="ru-RU" sz="2800" dirty="0">
                <a:ea typeface="Calibri"/>
                <a:cs typeface="Times New Roman"/>
              </a:rPr>
              <a:t>степень удовлетворенности </a:t>
            </a:r>
            <a:r>
              <a:rPr lang="ru-RU" sz="2800" dirty="0" smtClean="0">
                <a:ea typeface="Calibri"/>
                <a:cs typeface="Times New Roman"/>
              </a:rPr>
              <a:t>качеством проведения процедуры </a:t>
            </a:r>
            <a:r>
              <a:rPr lang="ru-RU" sz="2800" dirty="0">
                <a:ea typeface="Calibri"/>
                <a:cs typeface="Times New Roman"/>
              </a:rPr>
              <a:t>аккредитации.</a:t>
            </a:r>
          </a:p>
          <a:p>
            <a:pPr marL="365760" indent="0" algn="just" eaLnBrk="1" fontAlgn="auto" hangingPunct="1">
              <a:lnSpc>
                <a:spcPct val="115000"/>
              </a:lnSpc>
              <a:spcAft>
                <a:spcPts val="0"/>
              </a:spcAft>
              <a:buNone/>
              <a:defRPr/>
            </a:pPr>
            <a:r>
              <a:rPr lang="ru-RU" sz="2800" dirty="0" smtClean="0">
                <a:ea typeface="Calibri"/>
                <a:cs typeface="Times New Roman"/>
              </a:rPr>
              <a:t>4.Оценить </a:t>
            </a:r>
            <a:r>
              <a:rPr lang="ru-RU" sz="2800" dirty="0">
                <a:ea typeface="Calibri"/>
                <a:cs typeface="Times New Roman"/>
              </a:rPr>
              <a:t>уровень сложности этапов аккредитации.</a:t>
            </a:r>
          </a:p>
          <a:p>
            <a:pPr marL="365760" indent="0" algn="just" eaLnBrk="1" fontAlgn="auto" hangingPunct="1">
              <a:lnSpc>
                <a:spcPct val="115000"/>
              </a:lnSpc>
              <a:spcAft>
                <a:spcPts val="0"/>
              </a:spcAft>
              <a:buNone/>
              <a:defRPr/>
            </a:pPr>
            <a:r>
              <a:rPr lang="ru-RU" sz="2800" dirty="0" smtClean="0">
                <a:ea typeface="Calibri"/>
                <a:cs typeface="Times New Roman"/>
              </a:rPr>
              <a:t>5.Выявить </a:t>
            </a:r>
            <a:r>
              <a:rPr lang="ru-RU" sz="2800" dirty="0">
                <a:ea typeface="Calibri"/>
                <a:cs typeface="Times New Roman"/>
              </a:rPr>
              <a:t>необходимость проведения консультативных занятий для подготовки к </a:t>
            </a:r>
            <a:r>
              <a:rPr lang="ru-RU" sz="2800" dirty="0" smtClean="0">
                <a:ea typeface="Calibri"/>
                <a:cs typeface="Times New Roman"/>
              </a:rPr>
              <a:t>прохождению процедуры аккредитации.</a:t>
            </a:r>
            <a:endParaRPr lang="ru-RU" sz="2800" dirty="0"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cs typeface="Times New Roman" pitchFamily="18" charset="0"/>
              </a:rPr>
              <a:t>Число </a:t>
            </a:r>
            <a:r>
              <a:rPr lang="ru-RU" sz="3200" b="1" dirty="0" smtClean="0">
                <a:cs typeface="Times New Roman" pitchFamily="18" charset="0"/>
              </a:rPr>
              <a:t>респондентов, прошедших аккредитацию в период с 2018 по 2021 год</a:t>
            </a:r>
            <a:endParaRPr lang="ru-RU" sz="3200" b="1" dirty="0"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053038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9718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56984" cy="115212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1"/>
                </a:solidFill>
              </a:rPr>
              <a:t>Стаж работы</a:t>
            </a:r>
            <a:r>
              <a:rPr lang="ru-RU" sz="3600" b="1" dirty="0"/>
              <a:t> </a:t>
            </a:r>
            <a:r>
              <a:rPr lang="ru-RU" sz="3600" b="1" dirty="0" smtClean="0">
                <a:solidFill>
                  <a:schemeClr val="tx1"/>
                </a:solidFill>
              </a:rPr>
              <a:t>до прохождения </a:t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3600" b="1" dirty="0" smtClean="0">
                <a:solidFill>
                  <a:schemeClr val="tx1"/>
                </a:solidFill>
              </a:rPr>
              <a:t>процедуры аккредитации </a:t>
            </a:r>
            <a:endParaRPr lang="ru-RU" sz="36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0446888"/>
              </p:ext>
            </p:extLst>
          </p:nvPr>
        </p:nvGraphicFramePr>
        <p:xfrm>
          <a:off x="457200" y="1557338"/>
          <a:ext cx="8229600" cy="4449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742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tx1"/>
                </a:solidFill>
                <a:effectLst/>
                <a:cs typeface="Times New Roman" pitchFamily="18" charset="0"/>
              </a:rPr>
              <a:t>Источники получения </a:t>
            </a:r>
            <a:r>
              <a:rPr lang="ru-RU" sz="3600" b="1" dirty="0" smtClean="0">
                <a:solidFill>
                  <a:schemeClr val="tx1"/>
                </a:solidFill>
                <a:effectLst/>
                <a:cs typeface="Times New Roman" pitchFamily="18" charset="0"/>
              </a:rPr>
              <a:t>информации</a:t>
            </a:r>
            <a:endParaRPr lang="ru-RU" sz="36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131617"/>
              </p:ext>
            </p:extLst>
          </p:nvPr>
        </p:nvGraphicFramePr>
        <p:xfrm>
          <a:off x="539552" y="1412776"/>
          <a:ext cx="8229600" cy="4828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3839620"/>
              </p:ext>
            </p:extLst>
          </p:nvPr>
        </p:nvGraphicFramePr>
        <p:xfrm>
          <a:off x="539552" y="980728"/>
          <a:ext cx="8136904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84976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1"/>
                </a:solidFill>
                <a:effectLst/>
                <a:latin typeface="+mn-lt"/>
                <a:ea typeface="Calibri"/>
              </a:rPr>
              <a:t>Выбор </a:t>
            </a:r>
            <a:r>
              <a:rPr lang="ru-RU" sz="3600" b="1" dirty="0">
                <a:solidFill>
                  <a:schemeClr val="tx1"/>
                </a:solidFill>
                <a:effectLst/>
                <a:latin typeface="+mn-lt"/>
                <a:ea typeface="Calibri"/>
              </a:rPr>
              <a:t>образовательной организации для </a:t>
            </a:r>
            <a:r>
              <a:rPr lang="ru-RU" sz="3600" b="1" dirty="0" smtClean="0">
                <a:solidFill>
                  <a:schemeClr val="tx1"/>
                </a:solidFill>
                <a:effectLst/>
                <a:latin typeface="+mn-lt"/>
                <a:ea typeface="Calibri"/>
              </a:rPr>
              <a:t>прохождения процедуры аккредитации</a:t>
            </a:r>
            <a:endParaRPr lang="ru-RU" sz="3600" b="1" dirty="0">
              <a:solidFill>
                <a:schemeClr val="tx1"/>
              </a:solidFill>
              <a:effectLst/>
              <a:latin typeface="+mn-lt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619027"/>
              </p:ext>
            </p:extLst>
          </p:nvPr>
        </p:nvGraphicFramePr>
        <p:xfrm>
          <a:off x="28465" y="1680461"/>
          <a:ext cx="8928992" cy="5188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03929046"/>
              </p:ext>
            </p:extLst>
          </p:nvPr>
        </p:nvGraphicFramePr>
        <p:xfrm>
          <a:off x="251520" y="1500187"/>
          <a:ext cx="8640960" cy="5025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1"/>
                </a:solidFill>
                <a:effectLst/>
                <a:latin typeface="+mn-lt"/>
                <a:cs typeface="Times New Roman" pitchFamily="18" charset="0"/>
              </a:rPr>
              <a:t>Удовлетворенность организацией проведения процедуры аккредитации</a:t>
            </a:r>
            <a:endParaRPr lang="ru-RU" sz="3600" b="1" dirty="0">
              <a:solidFill>
                <a:schemeClr val="tx1"/>
              </a:solidFill>
              <a:effectLst/>
              <a:latin typeface="+mn-lt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432772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441807794"/>
              </p:ext>
            </p:extLst>
          </p:nvPr>
        </p:nvGraphicFramePr>
        <p:xfrm>
          <a:off x="755576" y="1700808"/>
          <a:ext cx="7920880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1"/>
                </a:solidFill>
                <a:effectLst/>
              </a:rPr>
              <a:t>Самый сложный этап аккредитации</a:t>
            </a:r>
            <a:endParaRPr lang="ru-RU" sz="3600" b="1" dirty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98543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708</TotalTime>
  <Words>336</Words>
  <Application>Microsoft Office PowerPoint</Application>
  <PresentationFormat>Экран (4:3)</PresentationFormat>
  <Paragraphs>68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Удовлетворенность качеством проведения первичной и/или первичной специализированной аккредитации на базе ГООАУ ДПО «МОЦПКСЗ»</vt:lpstr>
      <vt:lpstr>Цель</vt:lpstr>
      <vt:lpstr>Задачи исследования:</vt:lpstr>
      <vt:lpstr>Число респондентов, прошедших аккредитацию в период с 2018 по 2021 год</vt:lpstr>
      <vt:lpstr>Стаж работы до прохождения  процедуры аккредитации </vt:lpstr>
      <vt:lpstr>Источники получения информации</vt:lpstr>
      <vt:lpstr>Выбор образовательной организации для прохождения процедуры аккредитации</vt:lpstr>
      <vt:lpstr>Удовлетворенность организацией проведения процедуры аккредитации</vt:lpstr>
      <vt:lpstr>Самый сложный этап аккредитации</vt:lpstr>
      <vt:lpstr>Подготовка к прохождению  процедуры аккредитации</vt:lpstr>
      <vt:lpstr>Необходимость проведения консультативных занятий</vt:lpstr>
      <vt:lpstr>Планирование прохождения аккредитации по иной специальности</vt:lpstr>
      <vt:lpstr>Выводы:</vt:lpstr>
      <vt:lpstr>Предложения: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81</cp:revision>
  <cp:lastPrinted>2022-04-18T06:57:33Z</cp:lastPrinted>
  <dcterms:created xsi:type="dcterms:W3CDTF">2016-02-08T06:46:41Z</dcterms:created>
  <dcterms:modified xsi:type="dcterms:W3CDTF">2022-04-19T09:09:02Z</dcterms:modified>
</cp:coreProperties>
</file>