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77" r:id="rId2"/>
    <p:sldId id="257" r:id="rId3"/>
    <p:sldId id="266" r:id="rId4"/>
    <p:sldId id="273" r:id="rId5"/>
    <p:sldId id="270" r:id="rId6"/>
    <p:sldId id="27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-57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семирный день анестезиолог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890" y="217170"/>
            <a:ext cx="10401300" cy="6457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72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624617"/>
            <a:ext cx="7533915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Всемирный День анестезиолога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6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Всемирный День анестезиолога</a:t>
            </a:r>
            <a:r>
              <a:rPr lang="ru-RU" sz="2600" dirty="0" smtClean="0">
                <a:solidFill>
                  <a:srgbClr val="FF0000"/>
                </a:solidFill>
              </a:rPr>
              <a:t> </a:t>
            </a:r>
            <a:r>
              <a:rPr lang="ru-RU" sz="2400" dirty="0"/>
              <a:t>ежегодно отмечается </a:t>
            </a:r>
            <a:r>
              <a:rPr lang="ru-RU" sz="2400" b="1" dirty="0">
                <a:solidFill>
                  <a:srgbClr val="FF0000"/>
                </a:solidFill>
              </a:rPr>
              <a:t>16 октября</a:t>
            </a:r>
            <a:r>
              <a:rPr lang="ru-RU" sz="2400" dirty="0">
                <a:solidFill>
                  <a:srgbClr val="FF0000"/>
                </a:solidFill>
              </a:rPr>
              <a:t> </a:t>
            </a:r>
            <a:r>
              <a:rPr lang="ru-RU" sz="2400" dirty="0" smtClean="0"/>
              <a:t>в России, Белоруссии, Украине и других </a:t>
            </a:r>
            <a:r>
              <a:rPr lang="ru-RU" sz="2400" dirty="0"/>
              <a:t>странах мира. Этот день традиционно считают своим профессиональным праздником анестезиологи-реаниматологи и все специалисты этой области медицины.</a:t>
            </a:r>
          </a:p>
          <a:p>
            <a:pPr marL="0" indent="0" algn="just">
              <a:buNone/>
            </a:pPr>
            <a:r>
              <a:rPr lang="ru-RU" sz="2400" dirty="0"/>
              <a:t>Сама дата </a:t>
            </a:r>
            <a:r>
              <a:rPr lang="ru-RU" sz="2400" b="1" dirty="0">
                <a:solidFill>
                  <a:srgbClr val="FF0000"/>
                </a:solidFill>
              </a:rPr>
              <a:t>16 октября</a:t>
            </a:r>
            <a:r>
              <a:rPr lang="ru-RU" sz="2400" dirty="0"/>
              <a:t> имеет историческое значение, ведь именно в этот день </a:t>
            </a:r>
            <a:r>
              <a:rPr lang="ru-RU" sz="2400" dirty="0">
                <a:solidFill>
                  <a:srgbClr val="FF0000"/>
                </a:solidFill>
              </a:rPr>
              <a:t>в </a:t>
            </a:r>
            <a:r>
              <a:rPr lang="ru-RU" sz="2400" b="1" dirty="0">
                <a:solidFill>
                  <a:srgbClr val="FF0000"/>
                </a:solidFill>
              </a:rPr>
              <a:t>1846 году </a:t>
            </a:r>
            <a:r>
              <a:rPr lang="ru-RU" sz="2400" dirty="0" smtClean="0"/>
              <a:t>американские </a:t>
            </a:r>
            <a:r>
              <a:rPr lang="ru-RU" sz="2400" dirty="0"/>
              <a:t>врачи — стоматолог Уильям Томас </a:t>
            </a:r>
            <a:r>
              <a:rPr lang="ru-RU" sz="2400" dirty="0" err="1"/>
              <a:t>Мортон</a:t>
            </a:r>
            <a:r>
              <a:rPr lang="ru-RU" sz="2400" dirty="0"/>
              <a:t> и хирург Джон Уоррен — провели </a:t>
            </a:r>
            <a:r>
              <a:rPr lang="ru-RU" sz="2400" dirty="0" smtClean="0"/>
              <a:t>первую </a:t>
            </a:r>
            <a:r>
              <a:rPr lang="ru-RU" sz="2400" dirty="0"/>
              <a:t>публичную операцию, применив наркоз. В качестве анестезирующего средства использовали эфир, а сама процедура прошла в Массачусетском госпитале, который и сегодня называют "Домом эфира</a:t>
            </a:r>
            <a:r>
              <a:rPr lang="ru-RU" sz="2400" dirty="0" smtClean="0"/>
              <a:t>".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Рисунок 18" descr="Всемирный день анестезиолог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95" y="0"/>
            <a:ext cx="378940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История</a:t>
            </a:r>
            <a:r>
              <a:rPr lang="ru-RU" b="1" dirty="0" smtClean="0"/>
              <a:t>                                                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620" y="1760220"/>
            <a:ext cx="10965180" cy="4526280"/>
          </a:xfrm>
        </p:spPr>
        <p:txBody>
          <a:bodyPr>
            <a:normAutofit fontScale="70000" lnSpcReduction="20000"/>
          </a:bodyPr>
          <a:lstStyle/>
          <a:p>
            <a:pPr marL="342900" lvl="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400" dirty="0" smtClean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900" dirty="0" smtClean="0">
                <a:ea typeface="Times New Roman"/>
                <a:cs typeface="Times New Roman"/>
              </a:rPr>
              <a:t>История </a:t>
            </a:r>
            <a:r>
              <a:rPr lang="ru-RU" sz="1900" dirty="0">
                <a:ea typeface="Times New Roman"/>
                <a:cs typeface="Times New Roman"/>
              </a:rPr>
              <a:t>анестезии берет свое начало еще с древних времен. Многие племена и народы использовали для снижения чувствительности различные растения, такие как корень мандрагоры, дурман, мак и др. Со временем находили все больше и больше растений, обладающих обезболивающим эффектом. </a:t>
            </a:r>
            <a:endParaRPr lang="ru-RU" sz="1900" dirty="0" smtClean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900" dirty="0" smtClean="0"/>
              <a:t>Известен </a:t>
            </a:r>
            <a:r>
              <a:rPr lang="ru-RU" sz="1900" dirty="0"/>
              <a:t>древнегреческий врач и философ </a:t>
            </a:r>
            <a:r>
              <a:rPr lang="ru-RU" sz="1900" dirty="0" err="1"/>
              <a:t>Диоскорид</a:t>
            </a:r>
            <a:r>
              <a:rPr lang="ru-RU" sz="1900" dirty="0"/>
              <a:t>, который, путешествуя вместе с римской армией во времена императора Нерона и занимаясь медицинской практикой, обратил внимание, что применение успокаивающих лекарств, приготовленных из мандрагоры, позволяет более успешно проводить операции, что увеличивало и шансы на выздоровление у раненых воинов. Кстати, именно он первым и применил известный сегодня термин — «анестезия». </a:t>
            </a:r>
            <a:r>
              <a:rPr lang="ru-RU" sz="1900" dirty="0">
                <a:ea typeface="Times New Roman"/>
                <a:cs typeface="Times New Roman"/>
              </a:rPr>
              <a:t>С греческого «анестезия» переводится как «без чувств» либо «нечувствительный</a:t>
            </a:r>
            <a:r>
              <a:rPr lang="ru-RU" sz="1900" dirty="0" smtClean="0">
                <a:ea typeface="Times New Roman"/>
                <a:cs typeface="Times New Roman"/>
              </a:rPr>
              <a:t>».</a:t>
            </a:r>
          </a:p>
          <a:p>
            <a:pPr marL="342900" indent="-342900" algn="just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900" dirty="0"/>
              <a:t>История современной анестезиологии начинается в первой половине XIX </a:t>
            </a:r>
            <a:r>
              <a:rPr lang="ru-RU" sz="1900" dirty="0" smtClean="0"/>
              <a:t>века, в 1846 году, когда была проведена первая операция под наркозом. Однако первые 60 лет после начала исследований анестезией продолжал заниматься хирург. И только в конце первой половины ХХ века анестезиология выделилась в самостоятельный раздел медицины.</a:t>
            </a:r>
          </a:p>
          <a:p>
            <a:pPr marL="342900" indent="-342900" algn="just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900" dirty="0"/>
              <a:t>Параллельно с Томасом и Уорреном с анестезией экспериментировал выдающийся русский хирург Николай Иванович Пирогов. Свое открытие </a:t>
            </a:r>
            <a:r>
              <a:rPr lang="ru-RU" sz="1900" dirty="0" smtClean="0"/>
              <a:t>и применение обезболивающего </a:t>
            </a:r>
            <a:r>
              <a:rPr lang="ru-RU" sz="1900" dirty="0"/>
              <a:t>воздействия эфира и хлороформа на организм </a:t>
            </a:r>
            <a:r>
              <a:rPr lang="ru-RU" sz="1900" dirty="0" smtClean="0"/>
              <a:t>он </a:t>
            </a:r>
            <a:r>
              <a:rPr lang="ru-RU" sz="1900" dirty="0"/>
              <a:t>сделал немного позднее своих западных </a:t>
            </a:r>
            <a:r>
              <a:rPr lang="ru-RU" sz="1900" dirty="0" smtClean="0"/>
              <a:t>коллег,  в 1847 году, </a:t>
            </a:r>
            <a:r>
              <a:rPr lang="ru-RU" sz="1900" dirty="0"/>
              <a:t>однако одним из первых протестировал эффективность наркоза в военных условиях. Николай Иванович участвовал в Кавказской войне и приспособил использование анестезирующих препаратов прямо на поле боя. Его изобретение применялось впоследствии и в мирной медицине, и в последующих войнах вплоть до Великой Отечественной</a:t>
            </a:r>
            <a:r>
              <a:rPr lang="ru-RU" sz="1900" dirty="0" smtClean="0"/>
              <a:t>.</a:t>
            </a:r>
          </a:p>
          <a:p>
            <a:pPr marL="342900" indent="-342900" algn="just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900" dirty="0"/>
              <a:t>С 1992 года в России существует Федерация анестезиологов и реаниматологов, которая объединяет 56 региональных организаций по всей территории нашей страны. Основными целями Федерации являются содействие развитию </a:t>
            </a:r>
            <a:r>
              <a:rPr lang="ru-RU" sz="1900" dirty="0" smtClean="0"/>
              <a:t>отечественных </a:t>
            </a:r>
            <a:r>
              <a:rPr lang="ru-RU" sz="1900" dirty="0"/>
              <a:t>анестезиологии и реаниматологии, профессиональная консолидация, а также укрепление и развитие профессиональных связей и гуманитарных контактов между специалистами-анестезиологами и реаниматологами.</a:t>
            </a:r>
          </a:p>
          <a:p>
            <a:pPr marL="34290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200" dirty="0" smtClean="0"/>
          </a:p>
          <a:p>
            <a:pPr marL="34290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800" dirty="0" smtClean="0"/>
          </a:p>
          <a:p>
            <a:pPr marL="34290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7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700" dirty="0"/>
          </a:p>
          <a:p>
            <a:pPr marL="342900" lvl="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600" dirty="0"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950" y="0"/>
            <a:ext cx="34480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480" y="296545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Традиции праздника</a:t>
            </a:r>
            <a:r>
              <a:rPr lang="ru-RU" b="1" dirty="0" smtClean="0"/>
              <a:t>           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Всемирный День анестезиолога пока </a:t>
            </a:r>
            <a:r>
              <a:rPr lang="ru-RU" sz="1800" dirty="0"/>
              <a:t>не закреплен на официальном уровне в перечне памятных дат Российской Федерации. Событие не является общегосударственным </a:t>
            </a:r>
            <a:r>
              <a:rPr lang="ru-RU" sz="1800" dirty="0" smtClean="0"/>
              <a:t>выходным. </a:t>
            </a:r>
            <a:r>
              <a:rPr lang="ru-RU" sz="1800" dirty="0"/>
              <a:t>Специалистов данного направления </a:t>
            </a:r>
            <a:r>
              <a:rPr lang="ru-RU" sz="1800" dirty="0" smtClean="0"/>
              <a:t>чаще всего официально </a:t>
            </a:r>
            <a:r>
              <a:rPr lang="ru-RU" sz="1800" dirty="0"/>
              <a:t>чествуют </a:t>
            </a:r>
            <a:r>
              <a:rPr lang="ru-RU" sz="1800" dirty="0" smtClean="0"/>
              <a:t>и награждают </a:t>
            </a:r>
            <a:r>
              <a:rPr lang="ru-RU" sz="1800" dirty="0"/>
              <a:t>Почетными грамотами и благодарностями Министерства здравоохранения Российской Федерации, областных  департаментов здравоохранения </a:t>
            </a:r>
            <a:r>
              <a:rPr lang="ru-RU" sz="1800" dirty="0" smtClean="0"/>
              <a:t>в</a:t>
            </a:r>
            <a:r>
              <a:rPr lang="ru-RU" sz="1800" dirty="0"/>
              <a:t> </a:t>
            </a:r>
            <a:r>
              <a:rPr lang="ru-RU" sz="1800" dirty="0" smtClean="0"/>
              <a:t> День медицинского работника, в </a:t>
            </a:r>
            <a:r>
              <a:rPr lang="ru-RU" sz="1800" dirty="0"/>
              <a:t>третье воскресенье июня. 16 октября имеет символическое значение</a:t>
            </a:r>
            <a:r>
              <a:rPr lang="ru-RU" sz="1800" dirty="0" smtClean="0"/>
              <a:t>.</a:t>
            </a:r>
          </a:p>
          <a:p>
            <a:pPr algn="just"/>
            <a:r>
              <a:rPr lang="ru-RU" sz="1800" dirty="0" smtClean="0"/>
              <a:t>Ко Всемирному </a:t>
            </a:r>
            <a:r>
              <a:rPr lang="ru-RU" sz="1800" dirty="0"/>
              <a:t>Дню анестезиолога приурочивают профессиональные конференции, семинары и симпозиумы, где врачи могут выступить с докладом и ознакомиться с актуальными проблемами отрасли, обменяться опытом. </a:t>
            </a:r>
            <a:endParaRPr lang="ru-RU" sz="1800" dirty="0" smtClean="0"/>
          </a:p>
          <a:p>
            <a:pPr algn="just"/>
            <a:r>
              <a:rPr lang="ru-RU" sz="1800" dirty="0"/>
              <a:t>В торжествах по случаю </a:t>
            </a:r>
            <a:r>
              <a:rPr lang="ru-RU" sz="1800" dirty="0" smtClean="0"/>
              <a:t>Всемирного </a:t>
            </a:r>
            <a:r>
              <a:rPr lang="ru-RU" sz="1800" dirty="0"/>
              <a:t>Д</a:t>
            </a:r>
            <a:r>
              <a:rPr lang="ru-RU" sz="1800" dirty="0" smtClean="0"/>
              <a:t>ня анестезиолога </a:t>
            </a:r>
            <a:r>
              <a:rPr lang="ru-RU" sz="1800" dirty="0"/>
              <a:t>принимают участие все, кто имеет отношение к данному направлению медицины. В их числе - реаниматологи, производители оборудования и препаратов, вспомогательный персонал. Праздник отмечается преподавателями, студентами, выпускниками профильных учебных заведений. К торжествам присоединяются их родственники, друзья, знакомые, близкие люди.</a:t>
            </a:r>
          </a:p>
          <a:p>
            <a:pPr algn="just"/>
            <a:r>
              <a:rPr lang="ru-RU" sz="1800" dirty="0"/>
              <a:t>В средствах массовой информации рассказывается о выдающихся деятелях отрасли. Берутся интервью у врачей, принимавших участие в сложных операциях. Они повествуют о своей жизни, дают советы по укреплению и сохранению здоровья. Говорится о передовых достижениях, существующих проблемах и результатах новых исследований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423" y="0"/>
            <a:ext cx="2825578" cy="217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Интересные факты                                  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985" y="1825624"/>
            <a:ext cx="11207261" cy="4727575"/>
          </a:xfrm>
        </p:spPr>
        <p:txBody>
          <a:bodyPr>
            <a:noAutofit/>
          </a:bodyPr>
          <a:lstStyle/>
          <a:p>
            <a:pPr lvl="0" algn="just"/>
            <a:endParaRPr lang="ru-RU" sz="1200" dirty="0" smtClean="0"/>
          </a:p>
          <a:p>
            <a:pPr lvl="0" algn="just"/>
            <a:endParaRPr lang="ru-RU" sz="1200" dirty="0" smtClean="0"/>
          </a:p>
          <a:p>
            <a:pPr lvl="0" algn="just"/>
            <a:r>
              <a:rPr lang="ru-RU" sz="1300" dirty="0" smtClean="0"/>
              <a:t>Первое </a:t>
            </a:r>
            <a:r>
              <a:rPr lang="ru-RU" sz="1300" dirty="0"/>
              <a:t>документальное свидетельство использования анестезии датировано примерно 200 годом н.э. Операция проводилась в Китае. Выдающийся врач </a:t>
            </a:r>
            <a:r>
              <a:rPr lang="ru-RU" sz="1300" dirty="0" err="1"/>
              <a:t>Хуа</a:t>
            </a:r>
            <a:r>
              <a:rPr lang="ru-RU" sz="1300" dirty="0"/>
              <a:t> </a:t>
            </a:r>
            <a:r>
              <a:rPr lang="ru-RU" sz="1300" dirty="0" err="1"/>
              <a:t>Туо</a:t>
            </a:r>
            <a:r>
              <a:rPr lang="ru-RU" sz="1300" dirty="0"/>
              <a:t> разработал обезболивающее зелье "</a:t>
            </a:r>
            <a:r>
              <a:rPr lang="ru-RU" sz="1300" dirty="0" err="1"/>
              <a:t>мафейсан</a:t>
            </a:r>
            <a:r>
              <a:rPr lang="ru-RU" sz="1300" dirty="0"/>
              <a:t>" (смесь растительных экстрактов). Его пациент, генерал </a:t>
            </a:r>
            <a:r>
              <a:rPr lang="ru-RU" sz="1300" dirty="0" err="1"/>
              <a:t>Куан</a:t>
            </a:r>
            <a:r>
              <a:rPr lang="ru-RU" sz="1300" dirty="0"/>
              <a:t> Ю, был ранен отравленной стрелой. Как гласит история, генерал выпил зелье и играл в шахматы, в то время как </a:t>
            </a:r>
            <a:r>
              <a:rPr lang="ru-RU" sz="1300" dirty="0" err="1"/>
              <a:t>Хуа</a:t>
            </a:r>
            <a:r>
              <a:rPr lang="ru-RU" sz="1300" dirty="0"/>
              <a:t> </a:t>
            </a:r>
            <a:r>
              <a:rPr lang="ru-RU" sz="1300" dirty="0" err="1"/>
              <a:t>Туо</a:t>
            </a:r>
            <a:r>
              <a:rPr lang="ru-RU" sz="1300" dirty="0"/>
              <a:t> выполнял свою работу, а те, кто наблюдал за операцией, теряли сознание. </a:t>
            </a:r>
            <a:r>
              <a:rPr lang="ru-RU" sz="1300" dirty="0" err="1"/>
              <a:t>Куан</a:t>
            </a:r>
            <a:r>
              <a:rPr lang="ru-RU" sz="1300" dirty="0"/>
              <a:t> Ю сохранял самообладание, не показывая ни малейшего признака боли. </a:t>
            </a:r>
            <a:endParaRPr lang="ru-RU" sz="1300" dirty="0" smtClean="0"/>
          </a:p>
          <a:p>
            <a:pPr algn="just"/>
            <a:r>
              <a:rPr lang="ru-RU" sz="1300" dirty="0"/>
              <a:t>"Все вещи отравлены, и ничто не без яда, только доза позволяет чему-то не быть ядовитым" — эта известная цитата средневекового медика Парацельса заключает в себе принципы анестезии с момента ее раннего возникновения. Парацельс известен тем, что одним из первым подверг критике традиционные для своего времени методы лечения, показавшиеся бы нам сегодня варварскими, и ввел в медицину использование химических средств. Одним из них был тот самый эфир, который через 300 лет произведет переворот в мире медицины.</a:t>
            </a:r>
          </a:p>
          <a:p>
            <a:pPr lvl="0" algn="just"/>
            <a:r>
              <a:rPr lang="ru-RU" sz="1300" dirty="0"/>
              <a:t>Вплоть до 19 века — до появления анестезии — врачи не проводили никаких хирургических операций в области живота и брюшной полости. А вот стоматология, наложение швов и даже ампутации конечностей были делом обычным. Пациент, которому предстояла сложная операция, делал глоток крепкого алкоголя и зажимал в зубах ремень. Его удерживало несколько человек, или же больного попросту привязывали к кушетке</a:t>
            </a:r>
            <a:r>
              <a:rPr lang="ru-RU" sz="1300" dirty="0" smtClean="0"/>
              <a:t>.</a:t>
            </a:r>
          </a:p>
          <a:p>
            <a:pPr lvl="0" algn="just"/>
            <a:r>
              <a:rPr lang="ru-RU" sz="1300" dirty="0"/>
              <a:t>До открытия удивительных свойств эфира в разное время и в разных странах существовали свои методы обезболивания, зачастую весьма негуманные. В Древнем Риме, например, пациента аккуратно ударяли дубинкой по голове, для того, чтобы он потерял сознание. Главной задачей было не перестараться и не убить больного ненароком. Древние греки первыми изобрели самый распространенный способ обезболивания до изобретения анестезии. Они накачивали больного спиртным — в пьяном состоянии боль ощущается притупленно. Такой метод был популярен и на Руси. В Средние века распространилось использование растительных наркотиков. Из них либо готовили настои, которые больной выпивал, либо растение поджигали — и пациент дышал дымом. Коренные индейцы для тех же целей жевали листья конопли</a:t>
            </a:r>
            <a:r>
              <a:rPr lang="ru-RU" sz="1300" dirty="0" smtClean="0"/>
              <a:t>.</a:t>
            </a:r>
          </a:p>
          <a:p>
            <a:pPr lvl="0" algn="just"/>
            <a:r>
              <a:rPr lang="ru-RU" sz="1300" dirty="0"/>
              <a:t>Надпись на памятнике первого анестезиолога гласит: «До него хирургия во все времена была агонией</a:t>
            </a:r>
            <a:r>
              <a:rPr lang="ru-RU" sz="1300" dirty="0" smtClean="0"/>
              <a:t>». </a:t>
            </a:r>
            <a:r>
              <a:rPr lang="ru-RU" sz="1300" dirty="0"/>
              <a:t>Как шутят сами анестезиологи, наркоз во многом не наука, а искусство — нужно правильно подобрать средство и дозировку, проследить, чтобы больной уснул и проснулся вовремя. От их работы зависит половина успеха операции.</a:t>
            </a:r>
            <a:endParaRPr lang="ru-RU" sz="1300" dirty="0" smtClean="0"/>
          </a:p>
        </p:txBody>
      </p:sp>
      <p:pic>
        <p:nvPicPr>
          <p:cNvPr id="5122" name="Рисунок 17" descr="Всемирный День анестезиолога отмечается сегодн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127" y="0"/>
            <a:ext cx="3467873" cy="218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Список литературы по </a:t>
            </a:r>
            <a:r>
              <a:rPr lang="ru-RU" sz="3600" b="1" dirty="0" smtClean="0">
                <a:solidFill>
                  <a:prstClr val="black"/>
                </a:solidFill>
              </a:rPr>
              <a:t>анестезиологии и реаниматологии</a:t>
            </a:r>
            <a:r>
              <a:rPr lang="ru-RU" sz="3600" b="1" dirty="0" smtClean="0"/>
              <a:t>, находящейся в фонде библиотеки ГООАУ ДПО « МОЦПК СЗ»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1500" dirty="0" err="1"/>
              <a:t>Корячкин</a:t>
            </a:r>
            <a:r>
              <a:rPr lang="ru-RU" sz="1500" dirty="0"/>
              <a:t> В. А., </a:t>
            </a:r>
            <a:r>
              <a:rPr lang="ru-RU" sz="1500" dirty="0" err="1"/>
              <a:t>Эмануэль</a:t>
            </a:r>
            <a:r>
              <a:rPr lang="ru-RU" sz="1500" dirty="0"/>
              <a:t> В. Л., </a:t>
            </a:r>
            <a:r>
              <a:rPr lang="ru-RU" sz="1500" dirty="0" err="1"/>
              <a:t>Страшнов</a:t>
            </a:r>
            <a:r>
              <a:rPr lang="ru-RU" sz="1500" dirty="0"/>
              <a:t> В. И</a:t>
            </a:r>
            <a:r>
              <a:rPr lang="ru-RU" sz="1500" dirty="0" smtClean="0"/>
              <a:t>. Анестезиология, реанимация, интенсивная терапия, </a:t>
            </a:r>
            <a:r>
              <a:rPr lang="ru-RU" sz="1500" dirty="0" err="1" smtClean="0"/>
              <a:t>клинико</a:t>
            </a:r>
            <a:r>
              <a:rPr lang="ru-RU" sz="1500" dirty="0" smtClean="0">
                <a:ea typeface="Calibri"/>
              </a:rPr>
              <a:t>–лабораторная диагностика . </a:t>
            </a:r>
            <a:r>
              <a:rPr lang="ru-RU" sz="1500" dirty="0"/>
              <a:t>–</a:t>
            </a:r>
            <a:r>
              <a:rPr lang="ru-RU" sz="1500" dirty="0" smtClean="0">
                <a:ea typeface="Calibri"/>
              </a:rPr>
              <a:t> </a:t>
            </a:r>
            <a:r>
              <a:rPr lang="ru-RU" sz="1500" dirty="0">
                <a:ea typeface="Calibri"/>
              </a:rPr>
              <a:t>2-е изд., </a:t>
            </a:r>
            <a:r>
              <a:rPr lang="ru-RU" sz="1500" dirty="0" err="1">
                <a:ea typeface="Calibri"/>
              </a:rPr>
              <a:t>испр</a:t>
            </a:r>
            <a:r>
              <a:rPr lang="ru-RU" sz="1500" dirty="0">
                <a:ea typeface="Calibri"/>
              </a:rPr>
              <a:t>. и доп. Учебник для </a:t>
            </a:r>
            <a:r>
              <a:rPr lang="ru-RU" sz="1500" dirty="0" smtClean="0">
                <a:ea typeface="Calibri"/>
              </a:rPr>
              <a:t>вузов </a:t>
            </a:r>
            <a:r>
              <a:rPr lang="ru-RU" sz="1500" dirty="0"/>
              <a:t>М.: Юрайт, 2021. – электронная версия</a:t>
            </a:r>
          </a:p>
          <a:p>
            <a:r>
              <a:rPr lang="ru-RU" sz="1500" dirty="0"/>
              <a:t>Анестезиология и реаниматология: руководство для </a:t>
            </a:r>
            <a:r>
              <a:rPr lang="ru-RU" sz="1500" dirty="0" err="1" smtClean="0"/>
              <a:t>мед.сестер</a:t>
            </a:r>
            <a:r>
              <a:rPr lang="ru-RU" sz="1500" dirty="0" smtClean="0"/>
              <a:t>-анестезистов/</a:t>
            </a:r>
            <a:r>
              <a:rPr lang="en-US" sz="1500" dirty="0"/>
              <a:t>[</a:t>
            </a:r>
            <a:r>
              <a:rPr lang="ru-RU" sz="1500" dirty="0" smtClean="0"/>
              <a:t>Александрович Ю.С. и др.</a:t>
            </a:r>
            <a:r>
              <a:rPr lang="en-US" sz="1500" dirty="0" smtClean="0"/>
              <a:t>]</a:t>
            </a:r>
            <a:r>
              <a:rPr lang="ru-RU" sz="1500" dirty="0" smtClean="0"/>
              <a:t>/ ; под ред. Ю.С. Полушина. – М.:СИМК, 2016. </a:t>
            </a:r>
          </a:p>
          <a:p>
            <a:r>
              <a:rPr lang="ru-RU" sz="1500" dirty="0" smtClean="0"/>
              <a:t>Методы предотвращения медицинских ошибок в практике медсестры-</a:t>
            </a:r>
            <a:r>
              <a:rPr lang="ru-RU" sz="1500" dirty="0" err="1" smtClean="0"/>
              <a:t>анестезиста</a:t>
            </a:r>
            <a:r>
              <a:rPr lang="ru-RU" sz="1500" dirty="0" smtClean="0"/>
              <a:t>// </a:t>
            </a:r>
            <a:r>
              <a:rPr lang="ru-RU" sz="1500" dirty="0"/>
              <a:t>Сестринское дело. – </a:t>
            </a:r>
            <a:r>
              <a:rPr lang="ru-RU" sz="1500" dirty="0" smtClean="0"/>
              <a:t>2017. </a:t>
            </a:r>
            <a:r>
              <a:rPr lang="ru-RU" sz="1500" dirty="0"/>
              <a:t>- № </a:t>
            </a:r>
            <a:r>
              <a:rPr lang="ru-RU" sz="1500" dirty="0" smtClean="0"/>
              <a:t>6. </a:t>
            </a:r>
            <a:r>
              <a:rPr lang="ru-RU" sz="1500" dirty="0"/>
              <a:t>– с.  </a:t>
            </a:r>
            <a:r>
              <a:rPr lang="ru-RU" sz="1500" dirty="0" smtClean="0"/>
              <a:t>42-45</a:t>
            </a:r>
          </a:p>
          <a:p>
            <a:r>
              <a:rPr lang="ru-RU" sz="1500" dirty="0" smtClean="0"/>
              <a:t>Петрова Н.Г. Организация работы отделения анестезиологии и медсестры – </a:t>
            </a:r>
            <a:r>
              <a:rPr lang="ru-RU" sz="1500" dirty="0" err="1" smtClean="0"/>
              <a:t>анестезиста</a:t>
            </a:r>
            <a:r>
              <a:rPr lang="ru-RU" sz="1500" dirty="0" smtClean="0"/>
              <a:t>. // Медицинская сестра. – 2014 - № 3. – с. 9 – 12.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</TotalTime>
  <Words>875</Words>
  <Application>Microsoft Office PowerPoint</Application>
  <PresentationFormat>Произвольный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Всемирный День анестезиолога</vt:lpstr>
      <vt:lpstr>История                                                                                        </vt:lpstr>
      <vt:lpstr>Традиции праздника                                                   </vt:lpstr>
      <vt:lpstr>Интересные факты                                    </vt:lpstr>
      <vt:lpstr>Список литературы по анестезиологии и реаниматологии,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</cp:lastModifiedBy>
  <cp:revision>132</cp:revision>
  <dcterms:created xsi:type="dcterms:W3CDTF">2019-04-11T10:45:24Z</dcterms:created>
  <dcterms:modified xsi:type="dcterms:W3CDTF">2021-10-14T10:16:07Z</dcterms:modified>
</cp:coreProperties>
</file>