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66" r:id="rId4"/>
    <p:sldId id="273" r:id="rId5"/>
    <p:sldId id="270" r:id="rId6"/>
    <p:sldId id="274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Выставка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</a:rPr>
              <a:t>День </a:t>
            </a:r>
            <a:r>
              <a:rPr lang="ru-RU" sz="4800" b="1" dirty="0" smtClean="0">
                <a:solidFill>
                  <a:srgbClr val="FF0000"/>
                </a:solidFill>
              </a:rPr>
              <a:t>медицинского работника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1027" name="Рисунок 2" descr="https://www.endocrincentr.ru/sites/default/files/all/jpeg/medra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50973" cy="3237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3911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День медицинского работника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День медицинского </a:t>
            </a:r>
            <a:r>
              <a:rPr lang="ru-RU" b="1" dirty="0"/>
              <a:t>работника  </a:t>
            </a:r>
            <a:r>
              <a:rPr lang="ru-RU" dirty="0" smtClean="0"/>
              <a:t>на протяжении многих лет отмечается в третье воскресенье июня. Этот профессиональный праздник был установлен указом Президиума Верховного Совета СССР от 1 октября 1980 года № 3018-Х «О праздничных и памятных днях». </a:t>
            </a:r>
          </a:p>
          <a:p>
            <a:pPr marL="0" indent="0" algn="just">
              <a:buNone/>
            </a:pPr>
            <a:r>
              <a:rPr lang="ru-RU" dirty="0" smtClean="0"/>
              <a:t>В 2021 дата празднования Дня медицинского работника выпадает на </a:t>
            </a:r>
            <a:r>
              <a:rPr lang="ru-RU" b="1" dirty="0" smtClean="0">
                <a:solidFill>
                  <a:srgbClr val="FF0000"/>
                </a:solidFill>
              </a:rPr>
              <a:t>20 июня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1301" y="102801"/>
            <a:ext cx="2286000" cy="153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История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dirty="0" smtClean="0"/>
              <a:t>Это праздничное событие – День медицинского работника – отмечается с недавних времен. А вот сама медицинская профессия существует с незапамятных времен. Вопрос о том, когда именно появилась медицина и первые врачи, до сих пор остается открытым. Ученые-историки утверждают, что уже в каменном веке люди помогали друг другу при травмах и болезнях. Наши предки очень активно занимались самоизлечением.</a:t>
            </a:r>
          </a:p>
          <a:p>
            <a:pPr algn="just"/>
            <a:r>
              <a:rPr lang="ru-RU" dirty="0" smtClean="0"/>
              <a:t>Ученые считают, что рубеж, разделяющий несознательную самопомощь и врачебную деятельность, это начало оказания взаимной помощи. Именно в тот момент, когда инстинкт самосохранения возобладал над желанием помочь другому человеку, появилась медицинская деятельность. Без сомнения, это были только первые зачатки медицины.</a:t>
            </a:r>
          </a:p>
          <a:p>
            <a:pPr algn="just"/>
            <a:r>
              <a:rPr lang="ru-RU" dirty="0" smtClean="0"/>
              <a:t>В истории возникновения и раннего развития медицины принято считать, что все условия взаимопомощи в человеческом стаде появились в середине Мустьерского периода. Сегодня никто не может с точностью сказать о том, какие методы и средства лечения применяли неандертальцы в тот период, когда начала формироваться медицина.</a:t>
            </a:r>
          </a:p>
          <a:p>
            <a:pPr algn="just"/>
            <a:r>
              <a:rPr lang="ru-RU" dirty="0" smtClean="0"/>
              <a:t> Известно, что люди использовали те же лекарственные травы, к которым обычно прибегали животные, но они могли использовать и лекарственные средства животного происхождения. Данные, собранные историками, дают основания утверждать, что неандертальцы умели оказывать первую помощь, например, при травмах и переломах. Известно , что они умели проводить иммобилизацию сломанных конечностей. Именно в этот период появились зачатки личной гигиены.</a:t>
            </a:r>
          </a:p>
          <a:p>
            <a:pPr algn="just"/>
            <a:r>
              <a:rPr lang="ru-RU" dirty="0" smtClean="0"/>
              <a:t>Сегодня профессия врача востребована везде. Нет человека на свете, который хотя бы раз в жизни не был у доктора. Даже в рождении человека непосредственное участие принимают врачи, фельдшера, медицинские сестры. Современное здравоохранение и усилия врачей, всего медицинского персонала направлены не только на поддержание здоровья человека, но на его развитие.</a:t>
            </a:r>
          </a:p>
          <a:p>
            <a:pPr algn="just"/>
            <a:r>
              <a:rPr lang="ru-RU" dirty="0" smtClean="0"/>
              <a:t>Знаменитый писатель и ученый Гай Плиний Секунд произнес актуальную и по сей день фразу: «Нет искусства полезнее медицины». Эта фраза полностью воплощает уровень значимости этой науки для человечества. Именно сотрудникам медицинской службы мы обязаны долгой и здоровой жизнью.</a:t>
            </a:r>
          </a:p>
          <a:p>
            <a:pPr algn="just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Традиции праздника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sz="1600" dirty="0" smtClean="0"/>
              <a:t>Единой и какой-то особой традиции празднования не существует. Многие медицинские работники в этот день продолжают нести свою трудную вахту на рабочем месте. Обычно во всех медицинских учреждениях  в канун Дня медицинского работника проходят торжественные собрания, организовываются концерты и выступления, масштабные конференции и презентации, посвященные медицине. В этот день поздравляют с профессиональным праздником всех сотрудников сферы здравоохранения и вручают почетные грамоты и награды.</a:t>
            </a:r>
          </a:p>
          <a:p>
            <a:pPr algn="just"/>
            <a:r>
              <a:rPr lang="ru-RU" sz="1600" dirty="0" smtClean="0"/>
              <a:t>Одной из наиболее значимых традиций является чествование удостоившихся заслуженных наград медиков. Российским работникам медицинской отрасли присваивают одно из двух званий: «Заслуженный врач Российской Федерации» – его получают медики, отличившиеся особыми достижениями и отдавшие медицинской профессии не менее 15 лет», и «Заслуженный работник здравоохранения РФ» - за весомый вклад в развитие медицины и работу в этой сфере на протяжении 20 и более лет.</a:t>
            </a:r>
          </a:p>
          <a:p>
            <a:pPr algn="just"/>
            <a:r>
              <a:rPr lang="ru-RU" sz="1600" dirty="0" smtClean="0"/>
              <a:t>Накануне Дня медицинского работника лучшим врачам и клиникам страны, а также представителям немедицинских специальностей, внесшим большой вклад в развитие медицины, вручается национальная премия «Призвание», учрежденная телепрограммой «Здоровье».</a:t>
            </a:r>
            <a:r>
              <a:rPr lang="ru-RU" sz="1600" dirty="0" smtClean="0">
                <a:solidFill>
                  <a:srgbClr val="000000"/>
                </a:solidFill>
                <a:ea typeface="Calibri"/>
              </a:rPr>
              <a:t> </a:t>
            </a:r>
            <a:r>
              <a:rPr lang="ru-RU" sz="1600" dirty="0">
                <a:solidFill>
                  <a:srgbClr val="000000"/>
                </a:solidFill>
                <a:ea typeface="Calibri"/>
              </a:rPr>
              <a:t>Приз премии - скульптура «Золотые руки врача держат хрустальную жизнь человека» - вручается лучшим врачам России в номинациях: «За проведение уникальной операции, спасшей жизнь человека», «За создание нового метода лечения», «За создание нового метода диагностики», «За создание нового направления в медицине», «За вклад в развитие медицины, внесенный представителями немедицинских профессий», «За преданность профессии», «Специальная премия для медиков-участников современных войн».</a:t>
            </a:r>
            <a:r>
              <a:rPr lang="ru-RU" sz="1600" dirty="0" smtClean="0"/>
              <a:t> </a:t>
            </a:r>
          </a:p>
          <a:p>
            <a:pPr algn="just"/>
            <a:r>
              <a:rPr lang="ru-RU" sz="1600" dirty="0"/>
              <a:t>День </a:t>
            </a:r>
            <a:r>
              <a:rPr lang="ru-RU" sz="1600" dirty="0" smtClean="0"/>
              <a:t>медицинского работника </a:t>
            </a:r>
            <a:r>
              <a:rPr lang="ru-RU" sz="1600" dirty="0"/>
              <a:t>отмечают не только на местном, но и самом высоком государственном уровне. Доказательством тому являются </a:t>
            </a:r>
            <a:r>
              <a:rPr lang="ru-RU" sz="1600" dirty="0" smtClean="0"/>
              <a:t>широкомасштабные </a:t>
            </a:r>
            <a:r>
              <a:rPr lang="ru-RU" sz="1600" dirty="0"/>
              <a:t>праздничные мероприятия, которые ежегодно проходят в столице России. Среди наиболее популярных акций, посвященных Дню медицинского работника, можно отметить: массовые благотворительные флэшмобы; тематические выставки и инсталляции; ежегодный фестиваль «Формула жизни». Что касается центрального события праздника, им безусловно, является мероприятие, которое каждый год проходит в Государственном Кремлевском Дворце</a:t>
            </a:r>
            <a:r>
              <a:rPr lang="ru-RU" sz="1600" dirty="0" smtClean="0"/>
              <a:t>.</a:t>
            </a:r>
            <a:r>
              <a:rPr lang="ru-RU" sz="1600" dirty="0"/>
              <a:t> Именно здесь в день торжества собираются самые яркие светила российской медицины, внесшие особо ценный вклад в развитие отечественной системы здравоохранения. За выдающиеся достижения на профессиональном поприще лучшим медикам страны присуждаются почетные правительственные награды, в перечне которых особенно значимыми являются звания «Заслуженный врач РФ» и «Заслуженный работник здравоохранения РФ». Награждают виновников торжества первые лица </a:t>
            </a:r>
            <a:r>
              <a:rPr lang="ru-RU" sz="1600" dirty="0" smtClean="0"/>
              <a:t>государства.</a:t>
            </a:r>
            <a:endParaRPr lang="ru-RU" sz="1600" dirty="0" smtClean="0"/>
          </a:p>
          <a:p>
            <a:pPr algn="just"/>
            <a:endParaRPr lang="ru-RU" sz="1800" dirty="0" smtClean="0"/>
          </a:p>
        </p:txBody>
      </p:sp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b="1" dirty="0" smtClean="0"/>
              <a:t>Интересные факты      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b="1" dirty="0" smtClean="0"/>
              <a:t>Международный День медика. </a:t>
            </a:r>
            <a:r>
              <a:rPr lang="ru-RU" sz="1400" dirty="0" smtClean="0"/>
              <a:t>В третье воскресенье июня День медицинского работника также отмечают в Беларуси, Армении, Молдове, Казахстане. Дата Дня медицинского работника варьируется от страны к стране. На Кубе День медика отмечается как праздник 3 декабря в честь дня рождения Карлоса Хуана Финлея (кубинский эпидемиолог). В Индии День медика отмечается 1 июля по всей Индии в честь легендарного медика и второго главного министра Западной Бенгалии, доктора Бидхен Чандра Роя. В </a:t>
            </a:r>
            <a:r>
              <a:rPr lang="ru-RU" sz="1400" dirty="0"/>
              <a:t>Ираке День медика </a:t>
            </a:r>
            <a:r>
              <a:rPr lang="ru-RU" sz="1400" dirty="0" smtClean="0"/>
              <a:t> отмечается в день рождения </a:t>
            </a:r>
            <a:r>
              <a:rPr lang="ru-RU" sz="1400" dirty="0"/>
              <a:t>Авиценны. День национальных медиков в Соединенных Штатах проводится каждый год 30 </a:t>
            </a:r>
            <a:r>
              <a:rPr lang="ru-RU" sz="1400" dirty="0" smtClean="0"/>
              <a:t>марта.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400" b="1" dirty="0" smtClean="0"/>
              <a:t>Почему у врачей белые халаты</a:t>
            </a:r>
            <a:r>
              <a:rPr lang="ru-RU" sz="1400" dirty="0" smtClean="0"/>
              <a:t>. Униформа </a:t>
            </a:r>
            <a:r>
              <a:rPr lang="ru-RU" sz="1400" dirty="0">
                <a:solidFill>
                  <a:srgbClr val="000000"/>
                </a:solidFill>
                <a:ea typeface="Times New Roman"/>
                <a:cs typeface="Times New Roman"/>
              </a:rPr>
              <a:t>медицинского работника появилась лишь в XIX веке. До этого врачи и сестры милосердия надевали на операцию обычные фартуки и </a:t>
            </a:r>
            <a:r>
              <a:rPr lang="ru-RU" sz="1400" dirty="0" smtClean="0">
                <a:solidFill>
                  <a:srgbClr val="000000"/>
                </a:solidFill>
                <a:ea typeface="Times New Roman"/>
                <a:cs typeface="Times New Roman"/>
              </a:rPr>
              <a:t>перчатки. Английский </a:t>
            </a:r>
            <a:r>
              <a:rPr lang="ru-RU" sz="1400" dirty="0">
                <a:solidFill>
                  <a:srgbClr val="000000"/>
                </a:solidFill>
                <a:ea typeface="Times New Roman"/>
                <a:cs typeface="Times New Roman"/>
              </a:rPr>
              <a:t>врач Джозеф Листер заявил, что на белом цвете хорошо видна грязь, и каждый врач в целях санитарии должен носить только белый </a:t>
            </a:r>
            <a:r>
              <a:rPr lang="ru-RU" sz="1400" dirty="0" smtClean="0">
                <a:solidFill>
                  <a:srgbClr val="000000"/>
                </a:solidFill>
                <a:ea typeface="Times New Roman"/>
                <a:cs typeface="Times New Roman"/>
              </a:rPr>
              <a:t>халат. Так </a:t>
            </a:r>
            <a:r>
              <a:rPr lang="ru-RU" sz="1400" dirty="0">
                <a:solidFill>
                  <a:srgbClr val="000000"/>
                </a:solidFill>
                <a:ea typeface="Times New Roman"/>
                <a:cs typeface="Times New Roman"/>
              </a:rPr>
              <a:t>и прижилось. Более того, в том же XIX веке по белому халату судили о профессионализме медика. Грамотным он считался, если во время операции не сильно пачкал кровью униформу</a:t>
            </a:r>
            <a:r>
              <a:rPr lang="ru-RU" sz="1400" dirty="0" smtClean="0">
                <a:solidFill>
                  <a:srgbClr val="000000"/>
                </a:solidFill>
                <a:ea typeface="Times New Roman"/>
                <a:cs typeface="Times New Roman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Один из основателей профессии врачевания, знаменитый Гиппократ, был уверен, что источники всех болезней кроются в человеческом жире. По этой причине он не переставая назначал всем своим уважаемым пациентам лечебное голодание.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Некоторые факты из жизни и практики тех медиков, которым непременно хотелось экспериментов. Как известно, для этих целей необходим некий «подопытный», а что делать, если таковых по той или иной причине нет под рукой? Правильно… Знаменитый немецкий хирург Вернер Форсман, удостоенный впоследствии Нобелевской премии, в 1929 году ввел самому себе без наркоза катетер через локтевую вену прямо в правое предсердие. После удачной попытки он не раз проверял на себе и другие способы катетеризации. Многие страны используют эти наработки по сей день.</a:t>
            </a:r>
          </a:p>
          <a:p>
            <a:pPr indent="142875" algn="just"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/>
              <a:t>Согласно истории, </a:t>
            </a:r>
            <a:r>
              <a:rPr lang="ru-RU" sz="1400" dirty="0">
                <a:solidFill>
                  <a:srgbClr val="2A2A2A"/>
                </a:solidFill>
                <a:ea typeface="Times New Roman"/>
                <a:cs typeface="Times New Roman"/>
              </a:rPr>
              <a:t>занимающийся разработкой противозмеиной сыворотки швейцарский врач Жак Понто в 1933 году, чтобы проверить ее «в полевых условиях» любезно позволил гадюке укусить себя трижды "для надёжности". Самое интересное, что этот смельчак </a:t>
            </a:r>
            <a:r>
              <a:rPr lang="ru-RU" sz="1400" dirty="0" smtClean="0">
                <a:solidFill>
                  <a:srgbClr val="2A2A2A"/>
                </a:solidFill>
                <a:ea typeface="Times New Roman"/>
                <a:cs typeface="Times New Roman"/>
              </a:rPr>
              <a:t>выжил </a:t>
            </a:r>
            <a:r>
              <a:rPr lang="ru-RU" sz="1400" dirty="0">
                <a:solidFill>
                  <a:srgbClr val="2A2A2A"/>
                </a:solidFill>
                <a:ea typeface="Times New Roman"/>
                <a:cs typeface="Times New Roman"/>
              </a:rPr>
              <a:t>и сумел создать свою необходимую сыворотку. Конечно же не стоит повторять столь "героические" поступки, ведь у некоторых они </a:t>
            </a:r>
            <a:r>
              <a:rPr lang="ru-RU" sz="1400" dirty="0" smtClean="0">
                <a:solidFill>
                  <a:srgbClr val="2A2A2A"/>
                </a:solidFill>
                <a:ea typeface="Times New Roman"/>
                <a:cs typeface="Times New Roman"/>
              </a:rPr>
              <a:t>заканчивались </a:t>
            </a:r>
            <a:r>
              <a:rPr lang="ru-RU" sz="1400" dirty="0">
                <a:solidFill>
                  <a:srgbClr val="2A2A2A"/>
                </a:solidFill>
                <a:ea typeface="Times New Roman"/>
                <a:cs typeface="Times New Roman"/>
              </a:rPr>
              <a:t>весьма плачевно.</a:t>
            </a:r>
            <a:endParaRPr lang="ru-RU" sz="1400" dirty="0">
              <a:ea typeface="Calibri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dirty="0" smtClean="0">
                <a:solidFill>
                  <a:srgbClr val="FF0000"/>
                </a:solidFill>
              </a:rPr>
              <a:t>Вечный подвиг – он вам по плечу,</a:t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ваши руки бессонны и святы.</a:t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Низко вам поклониться хочу,</a:t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Люди в белых халатах</a:t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/музыка Э Колмановского,  слова Л. </a:t>
            </a:r>
            <a:r>
              <a:rPr lang="ru-RU" sz="1800" dirty="0" err="1" smtClean="0">
                <a:solidFill>
                  <a:srgbClr val="FF0000"/>
                </a:solidFill>
              </a:rPr>
              <a:t>Ошанина</a:t>
            </a:r>
            <a:r>
              <a:rPr lang="ru-RU" sz="1800" dirty="0" smtClean="0">
                <a:solidFill>
                  <a:srgbClr val="FF0000"/>
                </a:solidFill>
              </a:rPr>
              <a:t/>
            </a:r>
            <a:br>
              <a:rPr lang="ru-RU" sz="1800" dirty="0" smtClean="0">
                <a:solidFill>
                  <a:srgbClr val="FF0000"/>
                </a:solidFill>
              </a:rPr>
            </a:br>
            <a:r>
              <a:rPr lang="ru-RU" sz="1800" dirty="0" smtClean="0">
                <a:solidFill>
                  <a:srgbClr val="FF0000"/>
                </a:solidFill>
              </a:rPr>
              <a:t>«Люди в белых халатах»/</a:t>
            </a: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87146"/>
            <a:ext cx="10515600" cy="39898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/>
              <a:t>Коллектив ГООАУ ДПО «Мурманский областной центр повышения квалификации специалистов здравоохранения» искренне поздравляет всех работников медицинской сферы – медицинских работников, преподавателей и сотрудников профильных учебных заведений, всех тех, кто причастен к спасению жизни людей и оказанию помощи больным и пострадавшим, с их профессиональным праздником – </a:t>
            </a:r>
            <a:r>
              <a:rPr lang="ru-RU" sz="2400" dirty="0" smtClean="0">
                <a:solidFill>
                  <a:srgbClr val="FF0000"/>
                </a:solidFill>
              </a:rPr>
              <a:t>Днем медицинского работника</a:t>
            </a:r>
            <a:r>
              <a:rPr lang="ru-RU" sz="2400" dirty="0" smtClean="0"/>
              <a:t>!</a:t>
            </a:r>
          </a:p>
          <a:p>
            <a:pPr marL="0" indent="0" algn="just">
              <a:buNone/>
            </a:pPr>
            <a:r>
              <a:rPr lang="ru-RU" sz="2400" dirty="0" smtClean="0"/>
              <a:t>Большое спасибо за ваш благородный труд и преданность профессии! Удачи вам и новых достижений! Здоровья и благополучия вам и вашим близким!</a:t>
            </a:r>
            <a:endParaRPr lang="ru-R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0037" y="0"/>
            <a:ext cx="2614741" cy="214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7450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1280</TotalTime>
  <Words>1256</Words>
  <Application>Microsoft Office PowerPoint</Application>
  <PresentationFormat>Произвольный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Выставка</vt:lpstr>
      <vt:lpstr>День медицинского работника</vt:lpstr>
      <vt:lpstr>История     </vt:lpstr>
      <vt:lpstr>Традиции праздника   </vt:lpstr>
      <vt:lpstr>       Интересные факты       </vt:lpstr>
      <vt:lpstr>Вечный подвиг – он вам по плечу, ваши руки бессонны и святы. Низко вам поклониться хочу, Люди в белых халатах /музыка Э Колмановского,  слова Л. Ошанина «Люди в белых халатах»/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д9</cp:lastModifiedBy>
  <cp:revision>102</cp:revision>
  <dcterms:created xsi:type="dcterms:W3CDTF">2019-04-11T10:45:24Z</dcterms:created>
  <dcterms:modified xsi:type="dcterms:W3CDTF">2021-06-15T11:07:11Z</dcterms:modified>
</cp:coreProperties>
</file>