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66" r:id="rId4"/>
    <p:sldId id="276" r:id="rId5"/>
    <p:sldId id="273" r:id="rId6"/>
    <p:sldId id="272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C6B6C-82DB-4B4D-85E3-357DF0B4F9F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67152-DF57-48A2-907D-88E9B6A8E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9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7152-DF57-48A2-907D-88E9B6A8E2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4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7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4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7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8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5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5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3379-8E33-47BC-8917-4B57987C1465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Выставка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12 мая – Международный День медицинской сестры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Рисунок 3" descr="https://hospital.karelia.ru/assets/2015-05-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6672"/>
            <a:ext cx="23145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91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627" y="624617"/>
            <a:ext cx="10515600" cy="1325563"/>
          </a:xfrm>
        </p:spPr>
        <p:txBody>
          <a:bodyPr/>
          <a:lstStyle/>
          <a:p>
            <a:r>
              <a:rPr lang="ru-RU" b="1" dirty="0" smtClean="0"/>
              <a:t>Международный </a:t>
            </a:r>
            <a:r>
              <a:rPr lang="ru-RU" b="1" dirty="0" smtClean="0"/>
              <a:t>День медицинской сестры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130" y="2026198"/>
            <a:ext cx="10515600" cy="403955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b="1" dirty="0" smtClean="0"/>
          </a:p>
          <a:p>
            <a:pPr algn="just"/>
            <a:r>
              <a:rPr lang="ru-RU" b="1" dirty="0" smtClean="0"/>
              <a:t>Международный </a:t>
            </a:r>
            <a:r>
              <a:rPr lang="ru-RU" b="1" dirty="0"/>
              <a:t>День медицинской сестры </a:t>
            </a:r>
            <a:r>
              <a:rPr lang="ru-RU" dirty="0"/>
              <a:t>отмечается </a:t>
            </a:r>
            <a:r>
              <a:rPr lang="ru-RU" b="1" dirty="0"/>
              <a:t>12 мая </a:t>
            </a:r>
            <a:r>
              <a:rPr lang="ru-RU" dirty="0"/>
              <a:t>– в день рождения Флоренс Найтингейл, знаменитой английской медсестры, создавшей первую в истории организацию </a:t>
            </a:r>
            <a:r>
              <a:rPr lang="ru-RU" dirty="0" smtClean="0"/>
              <a:t>сестер милосердия.</a:t>
            </a:r>
          </a:p>
          <a:p>
            <a:pPr algn="just"/>
            <a:r>
              <a:rPr lang="ru-RU" dirty="0"/>
              <a:t>Хотя фактически празднику уже более ста шестидесяти лет, только в январе 1974 года было принято официальное решение отмечать этот день 12 </a:t>
            </a:r>
            <a:r>
              <a:rPr lang="ru-RU" dirty="0" smtClean="0"/>
              <a:t>мая.</a:t>
            </a:r>
          </a:p>
          <a:p>
            <a:pPr algn="just"/>
            <a:r>
              <a:rPr lang="ru-RU" dirty="0"/>
              <a:t>Решение об учреждении Международного дня медсестер принадлежит Международному совету медицинских сестер, созданному в 1899 году. Это была первая в мире профессиональная организация женщин, в которой активно работали медсестры Австралии, Канады, Дании, Великобритании, США и </a:t>
            </a:r>
            <a:r>
              <a:rPr lang="ru-RU" dirty="0" smtClean="0"/>
              <a:t>других стран.</a:t>
            </a:r>
          </a:p>
          <a:p>
            <a:pPr algn="just"/>
            <a:r>
              <a:rPr lang="ru-RU" dirty="0"/>
              <a:t>В России Международный день медицинских сестер официально стали отмечать с 1993 </a:t>
            </a:r>
            <a:r>
              <a:rPr lang="ru-RU" dirty="0" smtClean="0"/>
              <a:t>года.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8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5200" dirty="0" smtClean="0"/>
              <a:t>Женский уход за больными существовал во все времена и во всех странах мира. </a:t>
            </a:r>
            <a:r>
              <a:rPr lang="ru-RU" sz="5200" dirty="0"/>
              <a:t>Женщины выполняли гигиенические мероприятия и создавали комфортабельные условия для больных, чаще родственников</a:t>
            </a:r>
            <a:r>
              <a:rPr lang="ru-RU" sz="5200" dirty="0" smtClean="0"/>
              <a:t>. В монастырях сестры ухаживали за больными бескорыстно. Однако массово для ухода за больными женщины не привлекались.</a:t>
            </a:r>
          </a:p>
          <a:p>
            <a:pPr algn="just"/>
            <a:r>
              <a:rPr lang="ru-RU" sz="5200" dirty="0" smtClean="0"/>
              <a:t>В 1617 году во Франции священник Викентий Поль организовал первую общину сестер милосердия (Дочери милосердия) и поставил во главе ее Луизу де Марийак, которая организовала  семинары для сестер милосердия и сиделок, а в 1641 г. создала специальную школу по их обучению.</a:t>
            </a:r>
          </a:p>
          <a:p>
            <a:pPr algn="just"/>
            <a:r>
              <a:rPr lang="ru-RU" sz="5200" dirty="0" smtClean="0"/>
              <a:t>Викентий Поль впервые предложил словосочетания «сестра милосердия», «старшая сестра» и указал, что община должна состоять из вдов и девиц, которые не должны быть монахинями и не должны давать никаких обетов.</a:t>
            </a:r>
          </a:p>
          <a:p>
            <a:pPr algn="just"/>
            <a:r>
              <a:rPr lang="ru-RU" sz="5200" dirty="0"/>
              <a:t>Впервые служба </a:t>
            </a:r>
            <a:r>
              <a:rPr lang="ru-RU" sz="5200" dirty="0" smtClean="0"/>
              <a:t>профессиональных сестёр </a:t>
            </a:r>
            <a:r>
              <a:rPr lang="ru-RU" sz="5200" dirty="0"/>
              <a:t>милосердия была создана </a:t>
            </a:r>
            <a:r>
              <a:rPr lang="ru-RU" sz="5200" dirty="0" smtClean="0"/>
              <a:t>во время </a:t>
            </a:r>
            <a:r>
              <a:rPr lang="ru-RU" sz="5200" dirty="0"/>
              <a:t>Крымской </a:t>
            </a:r>
            <a:r>
              <a:rPr lang="ru-RU" sz="5200" dirty="0" smtClean="0"/>
              <a:t>войны (1853 – 1856 </a:t>
            </a:r>
            <a:r>
              <a:rPr lang="ru-RU" sz="5200" dirty="0" err="1" smtClean="0"/>
              <a:t>г.г</a:t>
            </a:r>
            <a:r>
              <a:rPr lang="ru-RU" sz="5200" dirty="0" smtClean="0"/>
              <a:t>.) </a:t>
            </a:r>
            <a:r>
              <a:rPr lang="ru-RU" sz="5200" dirty="0"/>
              <a:t>англичанкой </a:t>
            </a:r>
            <a:r>
              <a:rPr lang="ru-RU" sz="5200" b="1" dirty="0"/>
              <a:t>Флоренс </a:t>
            </a:r>
            <a:r>
              <a:rPr lang="ru-RU" sz="5200" b="1" dirty="0" smtClean="0"/>
              <a:t>Найтингейл</a:t>
            </a:r>
            <a:r>
              <a:rPr lang="ru-RU" sz="5200" dirty="0"/>
              <a:t>, которая организовала в Турции уход за ранеными солдатами союзников, а также занялась устройством бань, прачечных, больничных кухонь, </a:t>
            </a:r>
            <a:r>
              <a:rPr lang="ru-RU" sz="5200" dirty="0" smtClean="0"/>
              <a:t>последовательно </a:t>
            </a:r>
            <a:r>
              <a:rPr lang="ru-RU" sz="5200" dirty="0"/>
              <a:t>проводила в жизнь принципы </a:t>
            </a:r>
            <a:r>
              <a:rPr lang="ru-RU" sz="5200" dirty="0" smtClean="0"/>
              <a:t>санитарии. </a:t>
            </a:r>
            <a:r>
              <a:rPr lang="ru-RU" sz="5200" dirty="0"/>
              <a:t>В результате менее чем за шесть месяцев смертность в лазаретах снизилась с 42% до 2,2%. </a:t>
            </a:r>
          </a:p>
          <a:p>
            <a:pPr algn="just"/>
            <a:r>
              <a:rPr lang="ru-RU" sz="5200" dirty="0"/>
              <a:t>В конце 1855 года Флоренс Найтингейл организовала сбор пожертвований с целью создания школы для подготовки сестёр милосердия, которая и была открыта в госпитале Сент-Томас в Лондоне 26 июня 1860 года</a:t>
            </a:r>
            <a:r>
              <a:rPr lang="ru-RU" sz="5200" dirty="0" smtClean="0"/>
              <a:t>.</a:t>
            </a:r>
          </a:p>
          <a:p>
            <a:pPr algn="just"/>
            <a:r>
              <a:rPr lang="ru-RU" sz="5200" dirty="0"/>
              <a:t>Начало развития профессиональных взглядов на понятие и теорию сестринского дела </a:t>
            </a:r>
            <a:r>
              <a:rPr lang="ru-RU" sz="5200" dirty="0" smtClean="0"/>
              <a:t> также связано </a:t>
            </a:r>
            <a:r>
              <a:rPr lang="ru-RU" sz="5200" dirty="0"/>
              <a:t>с именем </a:t>
            </a:r>
            <a:r>
              <a:rPr lang="ru-RU" sz="5200" dirty="0" smtClean="0"/>
              <a:t>Флоренс Найтингейл. </a:t>
            </a:r>
            <a:r>
              <a:rPr lang="ru-RU" sz="5200" dirty="0"/>
              <a:t>Первое определение сестринского дела она сформулировала в своей знаменитой книге </a:t>
            </a:r>
            <a:r>
              <a:rPr lang="ru-RU" sz="5200" b="1" dirty="0"/>
              <a:t>«Записки об уходе: каков он есть и каким не должен быть»</a:t>
            </a:r>
            <a:r>
              <a:rPr lang="ru-RU" sz="5200" dirty="0"/>
              <a:t> (1860). </a:t>
            </a:r>
            <a:r>
              <a:rPr lang="ru-RU" sz="5200" dirty="0" smtClean="0"/>
              <a:t>Позднее </a:t>
            </a:r>
            <a:r>
              <a:rPr lang="ru-RU" sz="5200" dirty="0"/>
              <a:t>изложенные Найтингейл принципы станут общим местом в системе ухода за </a:t>
            </a:r>
            <a:r>
              <a:rPr lang="ru-RU" sz="5200" dirty="0" smtClean="0"/>
              <a:t>больными. </a:t>
            </a:r>
            <a:r>
              <a:rPr lang="ru-RU" sz="5200" dirty="0"/>
              <a:t>Н</a:t>
            </a:r>
            <a:r>
              <a:rPr lang="ru-RU" sz="5200" dirty="0" smtClean="0"/>
              <a:t>апример</a:t>
            </a:r>
            <a:r>
              <a:rPr lang="ru-RU" sz="5200" dirty="0"/>
              <a:t>, аналогичная и столь же знаменитая книга хирурга Т. Бильрота во многом основывается на том, что говорила Флоренс. Обязанности сестры, по мнению Ф. Найтингейл не сводились лишь к применению лекарств и проведению лечебных процедур. Важнейшей задачей она считала создание для пациента таких условий, при которых сама природа оказывала бы свое целительное действие и обеспечивала восстановительные процессы в организме.</a:t>
            </a:r>
          </a:p>
          <a:p>
            <a:pPr algn="just"/>
            <a:r>
              <a:rPr lang="ru-RU" sz="5200" dirty="0" smtClean="0"/>
              <a:t>Сестринская </a:t>
            </a:r>
            <a:r>
              <a:rPr lang="ru-RU" sz="5200" dirty="0"/>
              <a:t>служба в Британии и по сей день пользуется особым почетом, а Флоренс Найтингейл является национальным </a:t>
            </a:r>
            <a:r>
              <a:rPr lang="ru-RU" sz="5200" dirty="0" smtClean="0"/>
              <a:t>героем:</a:t>
            </a:r>
            <a:r>
              <a:rPr lang="ru-RU" sz="5200" dirty="0"/>
              <a:t> </a:t>
            </a:r>
            <a:r>
              <a:rPr lang="ru-RU" sz="5200" dirty="0" smtClean="0"/>
              <a:t>в </a:t>
            </a:r>
            <a:r>
              <a:rPr lang="ru-RU" sz="5200" dirty="0"/>
              <a:t>1883 году Найтингейл была </a:t>
            </a:r>
            <a:r>
              <a:rPr lang="ru-RU" sz="5200" dirty="0" smtClean="0"/>
              <a:t>награждена Королевским Красным крестом, </a:t>
            </a:r>
            <a:r>
              <a:rPr lang="ru-RU" sz="5200" dirty="0"/>
              <a:t> </a:t>
            </a:r>
            <a:r>
              <a:rPr lang="ru-RU" sz="5200" dirty="0" smtClean="0"/>
              <a:t>в </a:t>
            </a:r>
            <a:r>
              <a:rPr lang="ru-RU" sz="5200" dirty="0"/>
              <a:t>1904 стала дамой </a:t>
            </a:r>
            <a:r>
              <a:rPr lang="ru-RU" sz="5200" dirty="0" smtClean="0"/>
              <a:t>милосердия ордена Св. Иоанна, </a:t>
            </a:r>
            <a:r>
              <a:rPr lang="ru-RU" sz="5200" dirty="0"/>
              <a:t> </a:t>
            </a:r>
            <a:r>
              <a:rPr lang="ru-RU" sz="5200" dirty="0" smtClean="0"/>
              <a:t>а </a:t>
            </a:r>
            <a:r>
              <a:rPr lang="ru-RU" sz="5200" dirty="0"/>
              <a:t>в 1907 </a:t>
            </a:r>
            <a:r>
              <a:rPr lang="ru-RU" sz="5200" dirty="0" smtClean="0"/>
              <a:t>награждена орденом Заслуг;  в 1910 году в </a:t>
            </a:r>
            <a:r>
              <a:rPr lang="ru-RU" sz="5200" dirty="0"/>
              <a:t>её честь создали Фонд последипломного образования, позволяющий медсёстрам из разных стран совершенствовать своё профессиональное </a:t>
            </a:r>
            <a:r>
              <a:rPr lang="ru-RU" sz="5200" dirty="0" smtClean="0"/>
              <a:t>мастерство; в 1912 году была учреждена Медаль </a:t>
            </a:r>
            <a:r>
              <a:rPr lang="ru-RU" sz="5200" dirty="0"/>
              <a:t>имени Флоренс </a:t>
            </a:r>
            <a:r>
              <a:rPr lang="ru-RU" sz="5200" dirty="0" smtClean="0"/>
              <a:t>Найтингейл.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06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Вехи организации сестринского дела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Хотя в России женская медицинская помощь больным и раненым в госпиталях была организована еще при Петре</a:t>
            </a:r>
            <a:r>
              <a:rPr lang="en-US" dirty="0" smtClean="0"/>
              <a:t> I</a:t>
            </a:r>
            <a:r>
              <a:rPr lang="ru-RU" dirty="0" smtClean="0"/>
              <a:t> в 1716 году, после его смерти эти начинания были прерваны более чем на 100 лет. И только в начале 19 века, в 1818 году, в Москве появилась служба «сердобольных вдов», которая просуществовала до 1892 года. Институт «сердобольных вдов» явился прототипом общин сестер милосер­дия, которые в России начали создаваться с 1854 г. </a:t>
            </a:r>
          </a:p>
          <a:p>
            <a:pPr algn="just"/>
            <a:r>
              <a:rPr lang="ru-RU" dirty="0" smtClean="0"/>
              <a:t>В 1854 году, во время Крымской войны,  в России Великой Княгиней Еленой Павловной в Санкт-Петербурге  была организована община Сестер милосердия, которая призвала женщин, «не связанных семейными обязанностями», помочь больным и раненным. В этой общине было организовано специальное обучение сестер милосердия. В службе сестер милосердия России были простолюдинки, аристократки, монахини из московской Никольской обители. Они отравлялись на фронт и, проявляя необычайную отвагу и храбрость, спасали раненных русских солдат. </a:t>
            </a:r>
          </a:p>
          <a:p>
            <a:pPr algn="just"/>
            <a:r>
              <a:rPr lang="ru-RU" dirty="0" smtClean="0"/>
              <a:t>В 1863 году был издан приказ   военного министра Российской империи о введении по договоренности с Крестовоздвиженской общиной постоянного сестринского ухода за больными в военных госпиталях. Этот год можно считать годом рождения профес­сии медицинской сестры в России.</a:t>
            </a:r>
          </a:p>
          <a:p>
            <a:pPr algn="just"/>
            <a:r>
              <a:rPr lang="ru-RU" dirty="0" smtClean="0"/>
              <a:t>В 1877 - 1878 годах во время русско-японской войны при Российском обществе Красного Креста был образован Комитет «Христианская помощь». В 1882 году этот Комитет создал первую во всей всемирной системе Красного Креста общину сестёр милосердия, а через два года — курсы для их подготовки.</a:t>
            </a:r>
          </a:p>
          <a:p>
            <a:pPr algn="just"/>
            <a:r>
              <a:rPr lang="ru-RU" dirty="0" smtClean="0"/>
              <a:t>Всего к началу 1913 г. В России в 109 общинах работали 3442 сестры милосердия, а уже через год, к началу Первой мировой войны, только в госпиталях их насчитывалось около 20 тысяч, к концу войны их было уже до 30 тысяч.</a:t>
            </a:r>
          </a:p>
          <a:p>
            <a:pPr algn="just"/>
            <a:r>
              <a:rPr lang="ru-RU" dirty="0" smtClean="0"/>
              <a:t>Ассоциация медицинских сестер России была основана в 1992 году по инициативе медицинских сестер и Министерства здравоохранения Российской Федерации. С 2005 года Ассоциация медицинских сестер России входит в состав Международного совета медсестер, которая в настоящее время объединяет более 20 миллионов медсестер по всему миру.</a:t>
            </a:r>
          </a:p>
          <a:p>
            <a:pPr algn="just"/>
            <a:r>
              <a:rPr lang="ru-RU" dirty="0" smtClean="0"/>
              <a:t>В настоящее время медицинские сестры составляют самую многочисленную категорию работников здравоохранения, так как во врачебной практике большая доля медицинских услуг оказывается исключительно средним медицинским персоналом. По мнению лечащих врачей, в настоящее время 80% опеки над больными возложено на плечи медицинских сестер.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5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Традиции праздника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/>
              <a:t>Международный день медицинской сестры каждый год проходит под новым девизом, который провозглашает Международный Совет медсестер. </a:t>
            </a:r>
            <a:endParaRPr lang="ru-RU" sz="1800" dirty="0" smtClean="0"/>
          </a:p>
          <a:p>
            <a:pPr algn="just"/>
            <a:r>
              <a:rPr lang="ru-RU" sz="1800" dirty="0"/>
              <a:t>В каждой стране традиции праздника своеобразны, но везде, в соответствии с выбранным девизом, </a:t>
            </a:r>
            <a:r>
              <a:rPr lang="ru-RU" sz="1800" dirty="0" smtClean="0"/>
              <a:t>проводятся тематические </a:t>
            </a:r>
            <a:r>
              <a:rPr lang="ru-RU" sz="1800" dirty="0"/>
              <a:t>«Дни здоровья</a:t>
            </a:r>
            <a:r>
              <a:rPr lang="ru-RU" sz="1800" dirty="0" smtClean="0"/>
              <a:t>», семинары, круглые столы, мастер-классы </a:t>
            </a:r>
            <a:r>
              <a:rPr lang="ru-RU" sz="1800" dirty="0"/>
              <a:t>по профессиональному мастерству. Их проводят наиболее заслуженные и опытные представители профессии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В </a:t>
            </a:r>
            <a:r>
              <a:rPr lang="ru-RU" sz="1800" dirty="0"/>
              <a:t>этот праздник руководство лечебных учреждений поощряет медсестер премиями и памятными </a:t>
            </a:r>
            <a:r>
              <a:rPr lang="ru-RU" sz="1800" dirty="0" smtClean="0"/>
              <a:t>подарками, награждает </a:t>
            </a:r>
            <a:r>
              <a:rPr lang="ru-RU" sz="1800" dirty="0"/>
              <a:t>Почетными грамотами и благодарностями Министерства здравоохранения Российской Федерации и областных </a:t>
            </a:r>
            <a:r>
              <a:rPr lang="ru-RU" sz="1800" dirty="0" smtClean="0"/>
              <a:t>департаментов здравоохранения. В </a:t>
            </a:r>
            <a:r>
              <a:rPr lang="ru-RU" sz="1800" dirty="0"/>
              <a:t>учреждениях культуры организуются праздничные концерты.</a:t>
            </a:r>
          </a:p>
          <a:p>
            <a:pPr algn="just" fontAlgn="base"/>
            <a:r>
              <a:rPr lang="ru-RU" sz="1800" dirty="0"/>
              <a:t>Традиционно, 12 мая, каждые два года, Международный комитет Kрасного  Kреста присуждает пятьдесят медалей имени Флоренс </a:t>
            </a:r>
            <a:r>
              <a:rPr lang="ru-RU" sz="1800" dirty="0" smtClean="0"/>
              <a:t>Найтингейл - </a:t>
            </a:r>
            <a:r>
              <a:rPr lang="ru-RU" sz="1800" dirty="0"/>
              <a:t>что является высшей наградой для медицинских сестер</a:t>
            </a:r>
            <a:r>
              <a:rPr lang="ru-RU" sz="1800" dirty="0" smtClean="0"/>
              <a:t>. На </a:t>
            </a:r>
            <a:r>
              <a:rPr lang="ru-RU" sz="1800" dirty="0"/>
              <a:t>этой медали изображается женщина, держащая в руках светильник, который выступает в качестве символа надежды, света, добра и </a:t>
            </a:r>
            <a:r>
              <a:rPr lang="ru-RU" sz="1800" dirty="0" smtClean="0"/>
              <a:t>сострадания. На </a:t>
            </a:r>
            <a:r>
              <a:rPr lang="ru-RU" sz="1800" dirty="0"/>
              <a:t>оборотной стороне надпись: «За истинное милосердие и заботу о людях, вызывающие восхищение всего человечества».</a:t>
            </a:r>
          </a:p>
          <a:p>
            <a:pPr fontAlgn="base"/>
            <a:endParaRPr lang="ru-RU" sz="1600" dirty="0" smtClean="0"/>
          </a:p>
          <a:p>
            <a:pPr fontAlgn="base"/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328" y="0"/>
            <a:ext cx="20002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32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Список литературы по сестринскому делу, находящейся в фонде библиотеки ГООАУ ДПО «МОЦПК СЗ»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000" dirty="0" smtClean="0"/>
              <a:t>Лапотников В.А., Петров  В.Н. и др. Сестринский уход в онкологии: учебник для </a:t>
            </a:r>
            <a:r>
              <a:rPr lang="ru-RU" sz="3000" dirty="0"/>
              <a:t>вузов. – М.: Юрайт, </a:t>
            </a:r>
            <a:r>
              <a:rPr lang="ru-RU" sz="3000" dirty="0" smtClean="0"/>
              <a:t>2021. </a:t>
            </a:r>
            <a:r>
              <a:rPr lang="ru-RU" sz="3000" dirty="0"/>
              <a:t>– электронная </a:t>
            </a:r>
            <a:r>
              <a:rPr lang="ru-RU" sz="3000" dirty="0" smtClean="0"/>
              <a:t>версия.</a:t>
            </a:r>
          </a:p>
          <a:p>
            <a:r>
              <a:rPr lang="ru-RU" sz="3000" dirty="0" smtClean="0"/>
              <a:t>Петрова Н.Г., </a:t>
            </a:r>
            <a:r>
              <a:rPr lang="ru-RU" sz="3000" dirty="0"/>
              <a:t>Петров  В.Н. и др. </a:t>
            </a:r>
            <a:r>
              <a:rPr lang="ru-RU" sz="3000" dirty="0" smtClean="0"/>
              <a:t>Сестринское дело в терапии: </a:t>
            </a:r>
            <a:r>
              <a:rPr lang="ru-RU" sz="3000" dirty="0"/>
              <a:t>учебник для вузов. – М.: Юрайт, 2021. – электронная версия</a:t>
            </a:r>
            <a:r>
              <a:rPr lang="ru-RU" sz="3000" dirty="0" smtClean="0"/>
              <a:t>.</a:t>
            </a:r>
          </a:p>
          <a:p>
            <a:r>
              <a:rPr lang="ru-RU" sz="3000" dirty="0" err="1" smtClean="0"/>
              <a:t>Агкацева</a:t>
            </a:r>
            <a:r>
              <a:rPr lang="ru-RU" sz="3000" dirty="0" smtClean="0"/>
              <a:t> С.А. Сестринская помощь в дерматологии и венерологии: учебное </a:t>
            </a:r>
            <a:r>
              <a:rPr lang="ru-RU" sz="3000" dirty="0"/>
              <a:t>пособие для среднего профессионального </a:t>
            </a:r>
            <a:r>
              <a:rPr lang="ru-RU" sz="3000" dirty="0" smtClean="0"/>
              <a:t>образования.</a:t>
            </a:r>
            <a:r>
              <a:rPr lang="ru-RU" sz="3000" dirty="0"/>
              <a:t> – М.: Юрайт, 2021. – электронная версия.</a:t>
            </a:r>
          </a:p>
          <a:p>
            <a:r>
              <a:rPr lang="ru-RU" sz="3000" dirty="0"/>
              <a:t> </a:t>
            </a:r>
            <a:r>
              <a:rPr lang="ru-RU" sz="3000" dirty="0" err="1"/>
              <a:t>Агкацева</a:t>
            </a:r>
            <a:r>
              <a:rPr lang="ru-RU" sz="3000" dirty="0"/>
              <a:t> С.А. Сестринская помощь в дерматологии и венерологии. Практикум</a:t>
            </a:r>
            <a:r>
              <a:rPr lang="ru-RU" sz="2400" dirty="0"/>
              <a:t> </a:t>
            </a:r>
            <a:r>
              <a:rPr lang="ru-RU" sz="3000" dirty="0"/>
              <a:t>:учебное пособие для среднего профессионального образования. – М.: Юрайт, 2021. – электронная версия.</a:t>
            </a:r>
          </a:p>
          <a:p>
            <a:r>
              <a:rPr lang="ru-RU" sz="3000" dirty="0" smtClean="0"/>
              <a:t> Вебер В.Р., Чуваков Г.И. и др. Основы сестринского дела: учебник и практикум для вузов. В 2-х томах. </a:t>
            </a:r>
            <a:r>
              <a:rPr lang="ru-RU" sz="3000" dirty="0"/>
              <a:t>– М.: Юрайт, 2021. – электронная версия</a:t>
            </a:r>
            <a:r>
              <a:rPr lang="ru-RU" sz="3000" dirty="0" smtClean="0"/>
              <a:t>.</a:t>
            </a:r>
          </a:p>
          <a:p>
            <a:r>
              <a:rPr lang="ru-RU" sz="3000" dirty="0" err="1" smtClean="0"/>
              <a:t>Оконенко</a:t>
            </a:r>
            <a:r>
              <a:rPr lang="ru-RU" sz="3000" dirty="0" smtClean="0"/>
              <a:t> Т.И., Чуваков Г.И. </a:t>
            </a:r>
            <a:r>
              <a:rPr lang="ru-RU" sz="3000" dirty="0"/>
              <a:t>Сестринское дело в </a:t>
            </a:r>
            <a:r>
              <a:rPr lang="ru-RU" sz="3000" dirty="0" smtClean="0"/>
              <a:t>хирургии: </a:t>
            </a:r>
            <a:r>
              <a:rPr lang="ru-RU" sz="3000" dirty="0"/>
              <a:t>учебник и практикум для вузов. – М.: Юрайт, 2021. – электронная версия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Чуваков Г.И. и др. Сестринский уход в физиотерапевтической практике: учебное пособие для вузов. </a:t>
            </a:r>
            <a:r>
              <a:rPr lang="ru-RU" sz="3000" dirty="0"/>
              <a:t>М.: Юрайт, 2021. – электронная версия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Под ред. Полушина Ю.С. Анестезиология и реаниматология: руководство для медицинских сестер – анестезистов. – М.: СИМК, 2016.</a:t>
            </a:r>
          </a:p>
          <a:p>
            <a:r>
              <a:rPr lang="ru-RU" sz="3000" dirty="0" err="1" smtClean="0"/>
              <a:t>Лычев</a:t>
            </a:r>
            <a:r>
              <a:rPr lang="ru-RU" sz="3000" dirty="0" smtClean="0"/>
              <a:t> В.Г., Карманов В.К. Сестринское дело в терапии. С курсом первичной медицинской помощи: учебное пособие. – М.: ФОРУМ: ИНФРА, 2014.</a:t>
            </a:r>
          </a:p>
          <a:p>
            <a:r>
              <a:rPr lang="ru-RU" sz="3000" dirty="0" smtClean="0"/>
              <a:t>Под ред. Абакумова М.М. Руководство для операционных и перевязочных сестер. </a:t>
            </a:r>
            <a:r>
              <a:rPr lang="ru-RU" sz="3000" dirty="0"/>
              <a:t>. – </a:t>
            </a:r>
            <a:r>
              <a:rPr lang="ru-RU" sz="3000" dirty="0" smtClean="0"/>
              <a:t>М.: Спец. изд-во мед. кн., 2013.</a:t>
            </a:r>
          </a:p>
          <a:p>
            <a:r>
              <a:rPr lang="ru-RU" sz="3000" dirty="0" smtClean="0"/>
              <a:t>Широкова Н.В. И др. Основы сестринского дела: Алгоритмы манипуляций: учебное пособие.  </a:t>
            </a:r>
            <a:r>
              <a:rPr lang="ru-RU" sz="3000" dirty="0"/>
              <a:t>– </a:t>
            </a:r>
            <a:r>
              <a:rPr lang="ru-RU" sz="3000" dirty="0" smtClean="0"/>
              <a:t>М.: ГЭОТАР-МЕДИА, 2013.</a:t>
            </a:r>
          </a:p>
          <a:p>
            <a:r>
              <a:rPr lang="ru-RU" sz="3000" dirty="0" smtClean="0"/>
              <a:t>Чернова О.В. </a:t>
            </a:r>
            <a:r>
              <a:rPr lang="ru-RU" sz="3000" dirty="0"/>
              <a:t>. Руководство </a:t>
            </a:r>
            <a:r>
              <a:rPr lang="ru-RU" sz="3000" dirty="0" smtClean="0"/>
              <a:t>медицинской сестры процедурного кабинета. – Ростов н/Д.: Феникс, 2013</a:t>
            </a:r>
            <a:endParaRPr lang="ru-RU" sz="3000" dirty="0"/>
          </a:p>
          <a:p>
            <a:endParaRPr lang="ru-RU" sz="3000" dirty="0" smtClean="0"/>
          </a:p>
          <a:p>
            <a:endParaRPr lang="ru-RU" sz="3000" dirty="0" smtClean="0"/>
          </a:p>
          <a:p>
            <a:endParaRPr lang="ru-RU" sz="3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6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Список литературы по сестринскому делу, находящейся в фонде библиотеки ГООАУ ДПО «МОЦПК СЗ»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1821"/>
            <a:ext cx="10515600" cy="4351338"/>
          </a:xfrm>
        </p:spPr>
        <p:txBody>
          <a:bodyPr>
            <a:normAutofit/>
          </a:bodyPr>
          <a:lstStyle/>
          <a:p>
            <a:r>
              <a:rPr lang="ru-RU" sz="1200" dirty="0" err="1" smtClean="0"/>
              <a:t>Неженцева</a:t>
            </a:r>
            <a:r>
              <a:rPr lang="ru-RU" sz="1200" dirty="0" smtClean="0"/>
              <a:t> Л.Г. И др. Сборник тестов по специальности «Сестринское дело»: аккредитация и аттестация. – СПб.: Береста, 2013</a:t>
            </a:r>
          </a:p>
          <a:p>
            <a:r>
              <a:rPr lang="ru-RU" sz="1200" dirty="0" smtClean="0"/>
              <a:t>Соколова Н.Г. И др. Сестринское дело в педиатрии:  практикум</a:t>
            </a:r>
            <a:r>
              <a:rPr lang="ru-RU" sz="1200" dirty="0"/>
              <a:t>. – Ростов н/Д.: Феникс, </a:t>
            </a:r>
            <a:r>
              <a:rPr lang="ru-RU" sz="1200" dirty="0" smtClean="0"/>
              <a:t>2012</a:t>
            </a:r>
            <a:endParaRPr lang="ru-RU" sz="1200" dirty="0"/>
          </a:p>
          <a:p>
            <a:r>
              <a:rPr lang="ru-RU" sz="1200" dirty="0" err="1" smtClean="0"/>
              <a:t>Яромич</a:t>
            </a:r>
            <a:r>
              <a:rPr lang="ru-RU" sz="1200" dirty="0" smtClean="0"/>
              <a:t> И.В. </a:t>
            </a:r>
            <a:r>
              <a:rPr lang="ru-RU" sz="1200" dirty="0"/>
              <a:t> </a:t>
            </a:r>
            <a:r>
              <a:rPr lang="ru-RU" sz="1200" dirty="0" smtClean="0"/>
              <a:t>Сестринское дело и манипуляционная техника: учебник. – Минск: </a:t>
            </a:r>
            <a:r>
              <a:rPr lang="ru-RU" sz="1200" dirty="0" err="1" smtClean="0"/>
              <a:t>Высш</a:t>
            </a:r>
            <a:r>
              <a:rPr lang="ru-RU" sz="1200" dirty="0" smtClean="0"/>
              <a:t>. </a:t>
            </a:r>
            <a:r>
              <a:rPr lang="ru-RU" sz="1200" dirty="0" err="1"/>
              <a:t>ш</a:t>
            </a:r>
            <a:r>
              <a:rPr lang="ru-RU" sz="1200" dirty="0" err="1" smtClean="0"/>
              <a:t>к</a:t>
            </a:r>
            <a:r>
              <a:rPr lang="ru-RU" sz="1200" dirty="0" smtClean="0"/>
              <a:t>., 2011</a:t>
            </a:r>
          </a:p>
          <a:p>
            <a:r>
              <a:rPr lang="ru-RU" sz="1200" dirty="0" smtClean="0"/>
              <a:t>и др. </a:t>
            </a:r>
            <a:r>
              <a:rPr lang="ru-RU" sz="1200" dirty="0" smtClean="0"/>
              <a:t>литература</a:t>
            </a:r>
            <a:endParaRPr lang="ru-RU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18872" r="67889" b="9720"/>
          <a:stretch/>
        </p:blipFill>
        <p:spPr bwMode="auto">
          <a:xfrm>
            <a:off x="395416" y="3602251"/>
            <a:ext cx="2414329" cy="29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24329" r="71937" b="11343"/>
          <a:stretch/>
        </p:blipFill>
        <p:spPr bwMode="auto">
          <a:xfrm>
            <a:off x="5985431" y="3602251"/>
            <a:ext cx="2409568" cy="29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7" t="23322" r="27565" b="12351"/>
          <a:stretch/>
        </p:blipFill>
        <p:spPr bwMode="auto">
          <a:xfrm>
            <a:off x="8778058" y="3602251"/>
            <a:ext cx="2409568" cy="29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6" t="22779" r="15384" b="9553"/>
          <a:stretch/>
        </p:blipFill>
        <p:spPr bwMode="auto">
          <a:xfrm>
            <a:off x="3192804" y="3589437"/>
            <a:ext cx="2409568" cy="29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50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828</Words>
  <Application>Microsoft Office PowerPoint</Application>
  <PresentationFormat>Широкоэкранный</PresentationFormat>
  <Paragraphs>59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Выставка</vt:lpstr>
      <vt:lpstr>Международный День медицинской сестры</vt:lpstr>
      <vt:lpstr>История     </vt:lpstr>
      <vt:lpstr>Вехи организации сестринского дела в России</vt:lpstr>
      <vt:lpstr>Традиции праздника   </vt:lpstr>
      <vt:lpstr>Список литературы по сестринскому делу, находящейся в фонде библиотеки ГООАУ ДПО «МОЦПК СЗ»</vt:lpstr>
      <vt:lpstr>Список литературы по сестринскому делу, находящейся в фонде библиотеки ГООАУ ДПО «МОЦПК СЗ»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учебно-методической деятельности ГООАУ ДПО «МОЦПК СЗ»</dc:title>
  <dc:creator>Ольга</dc:creator>
  <cp:lastModifiedBy>Ольга</cp:lastModifiedBy>
  <cp:revision>122</cp:revision>
  <dcterms:created xsi:type="dcterms:W3CDTF">2019-04-11T10:45:24Z</dcterms:created>
  <dcterms:modified xsi:type="dcterms:W3CDTF">2021-05-11T12:48:02Z</dcterms:modified>
</cp:coreProperties>
</file>