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66" r:id="rId4"/>
    <p:sldId id="273" r:id="rId5"/>
    <p:sldId id="270" r:id="rId6"/>
    <p:sldId id="272" r:id="rId7"/>
    <p:sldId id="27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C6B6C-82DB-4B4D-85E3-357DF0B4F9F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67152-DF57-48A2-907D-88E9B6A8E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9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7152-DF57-48A2-907D-88E9B6A8E28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4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7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7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4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7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8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5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2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2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5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F3379-8E33-47BC-8917-4B57987C146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4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Выставка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28 апреля – День работника скорой медицинской помощи</a:t>
            </a:r>
            <a:endParaRPr lang="ru-RU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3" y="578451"/>
            <a:ext cx="22955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91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627" y="624617"/>
            <a:ext cx="10515600" cy="1325563"/>
          </a:xfrm>
        </p:spPr>
        <p:txBody>
          <a:bodyPr/>
          <a:lstStyle/>
          <a:p>
            <a:r>
              <a:rPr lang="ru-RU" b="1" dirty="0" smtClean="0"/>
              <a:t>День работника скорой медицинской помощи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627" y="2322760"/>
            <a:ext cx="10515600" cy="40395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День работника  скорой медицинской помощи </a:t>
            </a:r>
            <a:r>
              <a:rPr lang="ru-RU" dirty="0" smtClean="0"/>
              <a:t>отмечается 28 апреля. В современной России праздник долго оставался неформальным и лишь недавно обрел всеобщее признание и официальный статус – 28 апреля 2020 года было подписано соответствующее постановление Правительства Российской Федерации № 600 «О Дне работника скорой медицинской помощи».  </a:t>
            </a:r>
            <a:endParaRPr lang="ru-RU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30892"/>
            <a:ext cx="21050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8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История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Скорая помощь существует с древних времен, только называлась она всегда по-разному и представлена в другом виде. Всегда существовали группы людей, которые готовы были оказать посильную помощь тем, кому она была нужна. Например, в </a:t>
            </a:r>
            <a:r>
              <a:rPr lang="en-US" dirty="0" smtClean="0"/>
              <a:t>XV</a:t>
            </a:r>
            <a:r>
              <a:rPr lang="ru-RU" dirty="0" smtClean="0"/>
              <a:t> столетии такую помощь оказывали монастыри и богадельни, где божьи люди лечили больных, ухаживали за безнадежными, всячески пытаясь облегчить им жизнь.</a:t>
            </a:r>
          </a:p>
          <a:p>
            <a:pPr algn="just"/>
            <a:r>
              <a:rPr lang="ru-RU" dirty="0" smtClean="0"/>
              <a:t>Появление службы скорой медицинской помощи в России относится к концу 19 века, когда 28 апреля 1898 года обер-полицмейстер Москвы подписал приказ, согласно которому к двум участкам полиции прикреплялось по одной карете скорой помощи и выделялось отдельное помещение для медиков. Дежурили они круглосуточно.</a:t>
            </a:r>
          </a:p>
          <a:p>
            <a:pPr algn="just"/>
            <a:r>
              <a:rPr lang="ru-RU" dirty="0" smtClean="0"/>
              <a:t>Первое время, по ряду причин, </a:t>
            </a:r>
            <a:r>
              <a:rPr lang="ru-RU" dirty="0"/>
              <a:t>в том числе и потому, что телефонная связь была редким явлением, вызвать карету скорой помощи могли только уполномоченные люди, к которым относились полицейские, дворники и сторожа. По той же причине поначалу помощь оказывали людям на улице, а не на дому. Среди основной массы пациентов, для которых вызывали карету скорой помощи, в первую очередь – пьяные или получившие травму люди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Московская «скорая» быстро доказала свою эффективность и полезность, так что станции скорой помощи стали появляться и в других городах. </a:t>
            </a:r>
            <a:r>
              <a:rPr lang="ru-RU" dirty="0" smtClean="0"/>
              <a:t>Так, первые станции скорой помощи в Санкт-Петербурге появились уже в 1899 году. </a:t>
            </a:r>
          </a:p>
          <a:p>
            <a:pPr algn="just"/>
            <a:r>
              <a:rPr lang="ru-RU" dirty="0" smtClean="0"/>
              <a:t>Реальное развитие скорая помощь получила в начале </a:t>
            </a:r>
            <a:r>
              <a:rPr lang="en-US" dirty="0" smtClean="0"/>
              <a:t>XX</a:t>
            </a:r>
            <a:r>
              <a:rPr lang="ru-RU" dirty="0" smtClean="0"/>
              <a:t> </a:t>
            </a:r>
            <a:r>
              <a:rPr lang="ru-RU" dirty="0" smtClean="0"/>
              <a:t>века, когда количество станций значительно увеличилось, а работали в них уже специально составленные профессиональные бригады медиков. Кроме того, стали открываться связанные со скорой помощью медицинские учреждения – научно-исследовательские институты и больницы скорой помощи, наиболее известными из которых стали НИИ скорой помощи им. Н.В. Склифосовского в Москве </a:t>
            </a:r>
            <a:r>
              <a:rPr lang="ru-RU" dirty="0"/>
              <a:t>и НИИ скорой </a:t>
            </a:r>
            <a:r>
              <a:rPr lang="ru-RU" dirty="0" smtClean="0"/>
              <a:t>помощи им. Джанелидзе в Санкт-Петербурге. </a:t>
            </a:r>
          </a:p>
          <a:p>
            <a:pPr algn="just"/>
            <a:r>
              <a:rPr lang="ru-RU" dirty="0" smtClean="0"/>
              <a:t>К больным на дом впервые врачи начали выезжать в 1926 году, когда </a:t>
            </a:r>
            <a:r>
              <a:rPr lang="ru-RU" dirty="0"/>
              <a:t>при Московской станции скорой помощи впервые был организован дежурный пункт неотложной помощи для обслуживания внезапно заболевших на дому. Врачи выезжали к больным на мотоциклах с колясками, машины появились позднее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06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Традиции праздника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/>
              <a:t>Традиционно в канун профессионального праздника за заслуги в области здравоохранения и многолетний добросовестный труд лучшие и достойные работники скорой помощи награждаются Почетными грамотами и благодарностями Министерства здравоохранения Российской Федерации и областных  департаментов здравоохранения. </a:t>
            </a:r>
          </a:p>
          <a:p>
            <a:pPr algn="just"/>
            <a:r>
              <a:rPr lang="ru-RU" sz="1800" dirty="0" smtClean="0"/>
              <a:t>Сотрудники </a:t>
            </a:r>
            <a:r>
              <a:rPr lang="ru-RU" sz="1800" dirty="0"/>
              <a:t>и специалисты </a:t>
            </a:r>
            <a:r>
              <a:rPr lang="ru-RU" sz="1800" dirty="0" smtClean="0"/>
              <a:t>скорой помощи </a:t>
            </a:r>
            <a:r>
              <a:rPr lang="ru-RU" sz="1800" dirty="0"/>
              <a:t>сейчас, во время эпидемии, </a:t>
            </a:r>
            <a:r>
              <a:rPr lang="ru-RU" sz="1800" dirty="0" smtClean="0"/>
              <a:t>выполняют, возможно, </a:t>
            </a:r>
            <a:r>
              <a:rPr lang="ru-RU" sz="1800" dirty="0"/>
              <a:t>самую сложную работу: они всегда готовы прийти на помощь, </a:t>
            </a:r>
            <a:r>
              <a:rPr lang="ru-RU" sz="1800" dirty="0" smtClean="0"/>
              <a:t>первыми входят в контакт с </a:t>
            </a:r>
            <a:r>
              <a:rPr lang="ru-RU" sz="1800" dirty="0"/>
              <a:t>потенциальными </a:t>
            </a:r>
            <a:r>
              <a:rPr lang="ru-RU" sz="1800" dirty="0" smtClean="0"/>
              <a:t>заболевшими, находясь при этом в группе  повышенного риска. Их профессиональный праздник – </a:t>
            </a:r>
            <a:r>
              <a:rPr lang="ru-RU" sz="1800" dirty="0"/>
              <a:t>это день, когда следует отдать должное труду удивительных людей, преклониться перед их мужеством и терпением, поблагодарить за доброту и милосердие</a:t>
            </a:r>
            <a:r>
              <a:rPr lang="ru-RU" sz="1800" dirty="0" smtClean="0"/>
              <a:t>. </a:t>
            </a:r>
          </a:p>
          <a:p>
            <a:pPr algn="just"/>
            <a:r>
              <a:rPr lang="ru-RU" sz="1800" dirty="0" smtClean="0"/>
              <a:t>В 2021 году по всей стране запланированы всевозможные  </a:t>
            </a:r>
            <a:r>
              <a:rPr lang="ru-RU" sz="1800" b="1" dirty="0" smtClean="0"/>
              <a:t>акции</a:t>
            </a:r>
            <a:r>
              <a:rPr lang="ru-RU" sz="1800" dirty="0" smtClean="0"/>
              <a:t> («Спасибо, фельдшер», «Символ добра и скорой помощи»,  </a:t>
            </a:r>
            <a:r>
              <a:rPr lang="ru-RU" sz="1800" dirty="0"/>
              <a:t>«103 всегда впереди! Уступи дорогу скорой помощи» </a:t>
            </a:r>
            <a:r>
              <a:rPr lang="ru-RU" sz="1800" dirty="0" smtClean="0"/>
              <a:t>и др.), </a:t>
            </a:r>
            <a:r>
              <a:rPr lang="ru-RU" sz="1800" b="1" dirty="0" smtClean="0"/>
              <a:t>челленджи</a:t>
            </a:r>
            <a:r>
              <a:rPr lang="ru-RU" sz="1800" dirty="0" smtClean="0"/>
              <a:t> («Лента добра», «Здорово быть здоровыми» и др.», </a:t>
            </a:r>
            <a:r>
              <a:rPr lang="ru-RU" sz="1800" b="1" dirty="0" smtClean="0"/>
              <a:t>флешмобы</a:t>
            </a:r>
            <a:r>
              <a:rPr lang="ru-RU" sz="1800" dirty="0" smtClean="0"/>
              <a:t> («Движение – жизнь», «Спасибо медикам», «Цена минуты» и др.) в офлайн-  и онлайн- форматах.</a:t>
            </a:r>
          </a:p>
          <a:p>
            <a:pPr algn="just"/>
            <a:r>
              <a:rPr lang="ru-RU" sz="1800" dirty="0" smtClean="0"/>
              <a:t>Подробно о всех запланированных к </a:t>
            </a:r>
            <a:r>
              <a:rPr lang="ru-RU" sz="1800" dirty="0"/>
              <a:t>28 апреля </a:t>
            </a:r>
            <a:r>
              <a:rPr lang="ru-RU" sz="1800" dirty="0" smtClean="0"/>
              <a:t>праздничных мероприятиях, </a:t>
            </a:r>
            <a:r>
              <a:rPr lang="ru-RU" sz="1800" dirty="0"/>
              <a:t>посвящённых Дню работника скорой медицинской </a:t>
            </a:r>
            <a:r>
              <a:rPr lang="ru-RU" sz="1800" dirty="0" smtClean="0"/>
              <a:t>помощи, можно узнать на</a:t>
            </a:r>
            <a:r>
              <a:rPr lang="en-US" sz="1800" dirty="0"/>
              <a:t> </a:t>
            </a:r>
            <a:r>
              <a:rPr lang="ru-RU" sz="1800" dirty="0" smtClean="0"/>
              <a:t>сайте </a:t>
            </a:r>
            <a:r>
              <a:rPr lang="en-US" sz="1800" dirty="0" smtClean="0"/>
              <a:t>http</a:t>
            </a:r>
            <a:r>
              <a:rPr lang="en-US" sz="1800" dirty="0"/>
              <a:t>://</a:t>
            </a:r>
            <a:r>
              <a:rPr lang="en-US" sz="1800" dirty="0" smtClean="0"/>
              <a:t>www.</a:t>
            </a:r>
            <a:r>
              <a:rPr lang="ru-RU" sz="1800" dirty="0" err="1" smtClean="0"/>
              <a:t>апминсо.рф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8632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10404"/>
            <a:ext cx="10515600" cy="1325563"/>
          </a:xfrm>
        </p:spPr>
        <p:txBody>
          <a:bodyPr/>
          <a:lstStyle/>
          <a:p>
            <a:r>
              <a:rPr lang="ru-RU" b="1" dirty="0" smtClean="0"/>
              <a:t>Интересные </a:t>
            </a:r>
            <a:r>
              <a:rPr lang="ru-RU" b="1" dirty="0" smtClean="0"/>
              <a:t>факты     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 smtClean="0"/>
              <a:t>Общепринятым во всем мире символом «Скорой медицинской помощи» является </a:t>
            </a:r>
            <a:r>
              <a:rPr lang="ru-RU" sz="1600" b="1" dirty="0" smtClean="0"/>
              <a:t>красный крест</a:t>
            </a:r>
            <a:r>
              <a:rPr lang="ru-RU" sz="1600" dirty="0" smtClean="0"/>
              <a:t>. Однако его вариации  меняются от страны к стране. Так, например, </a:t>
            </a:r>
            <a:r>
              <a:rPr lang="ru-RU" sz="1600" dirty="0"/>
              <a:t>в мусульманских государствах крест может быть вписан в полумесяц или вовсе заменен им. В Израиле вместо креста используется красная шестиконечная звезда. На западе преобладает эмблема </a:t>
            </a:r>
            <a:r>
              <a:rPr lang="ru-RU" sz="1600" dirty="0" smtClean="0"/>
              <a:t>«звезды жизни» </a:t>
            </a:r>
            <a:r>
              <a:rPr lang="ru-RU" sz="1600" dirty="0"/>
              <a:t>— схематичная звезда с изображением посоха Эскулапа. В Советском Союзе красный крест чаще всего был вписан в круг. </a:t>
            </a:r>
            <a:endParaRPr lang="ru-RU" sz="1600" dirty="0" smtClean="0"/>
          </a:p>
          <a:p>
            <a:pPr algn="just"/>
            <a:r>
              <a:rPr lang="ru-RU" sz="1600" b="1" dirty="0" smtClean="0"/>
              <a:t>Оказание первой помощи </a:t>
            </a:r>
            <a:r>
              <a:rPr lang="ru-RU" sz="1600" dirty="0" smtClean="0"/>
              <a:t>– это изобретение </a:t>
            </a:r>
            <a:r>
              <a:rPr lang="ru-RU" sz="1600" dirty="0"/>
              <a:t>средневековых врачевателей. В XI-XII веках в Европе появились </a:t>
            </a:r>
            <a:r>
              <a:rPr lang="ru-RU" sz="1600" dirty="0" smtClean="0"/>
              <a:t>«ксендохии» </a:t>
            </a:r>
            <a:r>
              <a:rPr lang="ru-RU" sz="1600" dirty="0"/>
              <a:t>— приюты для странников, бедняков и больных, где каждому страждущему оказывали посильную медицинскую помощь на безвозмездной основе. Что любопытно, раньше ксендохий возникли </a:t>
            </a:r>
            <a:r>
              <a:rPr lang="ru-RU" sz="1600" dirty="0" smtClean="0"/>
              <a:t>«пандохейоны» </a:t>
            </a:r>
            <a:r>
              <a:rPr lang="ru-RU" sz="1600" dirty="0"/>
              <a:t>и </a:t>
            </a:r>
            <a:r>
              <a:rPr lang="ru-RU" sz="1600" dirty="0" smtClean="0"/>
              <a:t>«митаты» </a:t>
            </a:r>
            <a:r>
              <a:rPr lang="ru-RU" sz="1600" dirty="0"/>
              <a:t>— здесь тоже предлагали неотложную помощь, но за вознаграждение. </a:t>
            </a:r>
            <a:endParaRPr lang="ru-RU" sz="1600" dirty="0" smtClean="0"/>
          </a:p>
          <a:p>
            <a:pPr algn="just"/>
            <a:r>
              <a:rPr lang="ru-RU" sz="1600" dirty="0" smtClean="0"/>
              <a:t>Интересно, что уже с первых дней работы Московской скорой сформировался </a:t>
            </a:r>
            <a:r>
              <a:rPr lang="ru-RU" sz="1600" b="1" dirty="0" smtClean="0"/>
              <a:t>тип бригады</a:t>
            </a:r>
            <a:r>
              <a:rPr lang="ru-RU" sz="1600" dirty="0" smtClean="0"/>
              <a:t>, который дожил с небольшими изменениями до наших дней – </a:t>
            </a:r>
            <a:r>
              <a:rPr lang="ru-RU" sz="1600" b="1" dirty="0" smtClean="0"/>
              <a:t>врач, фельдшер и санитар</a:t>
            </a:r>
            <a:r>
              <a:rPr lang="ru-RU" sz="1600" dirty="0" smtClean="0"/>
              <a:t>. На каждой станции было по одной карете. Каждая карета была оснащена укладкой с медикаментами, инструментарием и перевязочным материалом.</a:t>
            </a:r>
          </a:p>
          <a:p>
            <a:pPr algn="just"/>
            <a:r>
              <a:rPr lang="ru-RU" sz="1600" dirty="0"/>
              <a:t>Все мы привыкли к современному виду </a:t>
            </a:r>
            <a:r>
              <a:rPr lang="ru-RU" sz="1600" b="1" dirty="0" smtClean="0"/>
              <a:t>карет «Скорой помощи»</a:t>
            </a:r>
            <a:r>
              <a:rPr lang="ru-RU" sz="1600" dirty="0" smtClean="0"/>
              <a:t>. </a:t>
            </a:r>
            <a:r>
              <a:rPr lang="ru-RU" sz="1600" dirty="0"/>
              <a:t>Но за всю историю на чем только </a:t>
            </a:r>
            <a:r>
              <a:rPr lang="ru-RU" sz="1600" dirty="0" smtClean="0"/>
              <a:t>не </a:t>
            </a:r>
            <a:r>
              <a:rPr lang="ru-RU" sz="1600" dirty="0"/>
              <a:t>приходилось медикам добираться до пациентов. В годы Великой Отечественной войны, когда все возможные транспортные средства были мобилизованы на фронт, врачи отправлялись на вызовы на единственном оставшемся в городе транспорте — трамваях. В военное время также не были редкостью и санитарные поезда. В северных регионах России врачи и сегодня добираются до больных на снегоходах или (совсем уж в экстремальных случаях) в оленьих упряжках.</a:t>
            </a:r>
          </a:p>
        </p:txBody>
      </p:sp>
    </p:spTree>
    <p:extLst>
      <p:ext uri="{BB962C8B-B14F-4D97-AF65-F5344CB8AC3E}">
        <p14:creationId xmlns:p14="http://schemas.microsoft.com/office/powerpoint/2010/main" val="406588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Список литературы по скорой медицинской помощи, находящейся в фонде </a:t>
            </a:r>
            <a:r>
              <a:rPr lang="ru-RU" sz="3600" b="1" dirty="0" smtClean="0"/>
              <a:t>библиотеки</a:t>
            </a:r>
            <a:br>
              <a:rPr lang="ru-RU" sz="3600" b="1" dirty="0" smtClean="0"/>
            </a:br>
            <a:r>
              <a:rPr lang="ru-RU" sz="3600" b="1" dirty="0" smtClean="0"/>
              <a:t>ГООАУ </a:t>
            </a:r>
            <a:r>
              <a:rPr lang="ru-RU" sz="3600" b="1" dirty="0" smtClean="0"/>
              <a:t>ДПО </a:t>
            </a:r>
            <a:r>
              <a:rPr lang="ru-RU" sz="3600" b="1" dirty="0" smtClean="0"/>
              <a:t>«МОЦПК </a:t>
            </a:r>
            <a:r>
              <a:rPr lang="ru-RU" sz="3600" b="1" dirty="0" smtClean="0"/>
              <a:t>СЗ»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r>
              <a:rPr lang="ru-RU" sz="3000" dirty="0" smtClean="0"/>
              <a:t>Вебер В.Р., </a:t>
            </a:r>
            <a:r>
              <a:rPr lang="ru-RU" sz="3000" dirty="0" err="1" smtClean="0"/>
              <a:t>Горностаева</a:t>
            </a:r>
            <a:r>
              <a:rPr lang="ru-RU" sz="3000" dirty="0" smtClean="0"/>
              <a:t>  Ж.А. и др. Пропедевтика внутренних болезней в двух частях: учебник и практикум для </a:t>
            </a:r>
            <a:r>
              <a:rPr lang="ru-RU" sz="3000" dirty="0"/>
              <a:t>вузов. – М.: </a:t>
            </a:r>
            <a:r>
              <a:rPr lang="ru-RU" sz="3000" dirty="0" err="1"/>
              <a:t>Юрайт</a:t>
            </a:r>
            <a:r>
              <a:rPr lang="ru-RU" sz="3000" dirty="0"/>
              <a:t>, </a:t>
            </a:r>
            <a:r>
              <a:rPr lang="ru-RU" sz="3000" dirty="0" smtClean="0"/>
              <a:t>2021. </a:t>
            </a:r>
            <a:r>
              <a:rPr lang="ru-RU" sz="3000" dirty="0"/>
              <a:t>– электронная </a:t>
            </a:r>
            <a:r>
              <a:rPr lang="ru-RU" sz="3000" dirty="0" smtClean="0"/>
              <a:t>версия</a:t>
            </a:r>
          </a:p>
          <a:p>
            <a:r>
              <a:rPr lang="ru-RU" sz="3000" dirty="0"/>
              <a:t>Под ред. Багненко С.Ф., </a:t>
            </a:r>
            <a:r>
              <a:rPr lang="ru-RU" sz="3000" dirty="0" err="1"/>
              <a:t>Верткина</a:t>
            </a:r>
            <a:r>
              <a:rPr lang="ru-RU" sz="3000" dirty="0"/>
              <a:t> А.Л., Мирошниченко А.Г. </a:t>
            </a:r>
            <a:r>
              <a:rPr lang="ru-RU" sz="3000" dirty="0" smtClean="0"/>
              <a:t>, </a:t>
            </a:r>
            <a:r>
              <a:rPr lang="ru-RU" sz="3000" dirty="0" err="1" smtClean="0"/>
              <a:t>Хубутин</a:t>
            </a:r>
            <a:r>
              <a:rPr lang="ru-RU" sz="3000" dirty="0" smtClean="0"/>
              <a:t> М.Ш. Руководство </a:t>
            </a:r>
            <a:r>
              <a:rPr lang="ru-RU" sz="3000" dirty="0"/>
              <a:t>по скорой медицинской </a:t>
            </a:r>
            <a:r>
              <a:rPr lang="ru-RU" sz="3000" dirty="0" smtClean="0"/>
              <a:t>помощи. </a:t>
            </a:r>
            <a:r>
              <a:rPr lang="ru-RU" sz="3000" dirty="0"/>
              <a:t>– М.: </a:t>
            </a:r>
            <a:r>
              <a:rPr lang="ru-RU" sz="3000" dirty="0" smtClean="0"/>
              <a:t>ГЭОТАР-Медиа. - 2009</a:t>
            </a:r>
            <a:endParaRPr lang="ru-RU" sz="3000" dirty="0"/>
          </a:p>
          <a:p>
            <a:r>
              <a:rPr lang="ru-RU" sz="3000" dirty="0" smtClean="0"/>
              <a:t>Нагнибеда А.Н. Фельдшер скорой помощи: практическое руководство. – СПб.: </a:t>
            </a:r>
            <a:r>
              <a:rPr lang="ru-RU" sz="3000" dirty="0" err="1" smtClean="0"/>
              <a:t>СпецЛит</a:t>
            </a:r>
            <a:r>
              <a:rPr lang="ru-RU" sz="3000" dirty="0" smtClean="0"/>
              <a:t>, 2009.</a:t>
            </a:r>
          </a:p>
          <a:p>
            <a:r>
              <a:rPr lang="ru-RU" sz="3000" dirty="0" smtClean="0"/>
              <a:t>Под ред. Михайловича В.А. Руководство для врачей скорой помощи. – Л.: Медицина, 1990</a:t>
            </a:r>
          </a:p>
          <a:p>
            <a:r>
              <a:rPr lang="ru-RU" sz="3000" dirty="0" smtClean="0"/>
              <a:t>Свешников К.А. Почему медсестер надо учить ведению родов // Главная медицинская </a:t>
            </a:r>
            <a:r>
              <a:rPr lang="ru-RU" sz="3000" dirty="0"/>
              <a:t>сестра. – </a:t>
            </a:r>
            <a:r>
              <a:rPr lang="ru-RU" sz="3000" dirty="0" smtClean="0"/>
              <a:t>2017. </a:t>
            </a:r>
            <a:r>
              <a:rPr lang="ru-RU" sz="3000" dirty="0"/>
              <a:t>- № </a:t>
            </a:r>
            <a:r>
              <a:rPr lang="ru-RU" sz="3000" dirty="0" smtClean="0"/>
              <a:t>1. </a:t>
            </a:r>
            <a:r>
              <a:rPr lang="ru-RU" sz="3000" dirty="0"/>
              <a:t>– с. </a:t>
            </a:r>
            <a:r>
              <a:rPr lang="ru-RU" sz="3000" dirty="0" smtClean="0"/>
              <a:t>96 -104</a:t>
            </a:r>
            <a:endParaRPr lang="ru-RU" sz="3000" dirty="0"/>
          </a:p>
          <a:p>
            <a:r>
              <a:rPr lang="ru-RU" sz="3000" dirty="0" smtClean="0"/>
              <a:t>Якушев Д.Б. Дежурство бригады скорой медицинской помощи на массовых мероприятиях// Справочник фельдшера и акушерки. – 2016. - № 7. – с. 51-56</a:t>
            </a:r>
          </a:p>
          <a:p>
            <a:r>
              <a:rPr lang="ru-RU" sz="3000" dirty="0" smtClean="0"/>
              <a:t>Герасимов Д.В. Порядок обращения с медицинскими отходами при оказании скорой </a:t>
            </a:r>
            <a:r>
              <a:rPr lang="ru-RU" sz="3000" dirty="0"/>
              <a:t>медицинской помощи </a:t>
            </a:r>
            <a:r>
              <a:rPr lang="ru-RU" sz="3000" dirty="0" smtClean="0"/>
              <a:t>// Медицинская </a:t>
            </a:r>
            <a:r>
              <a:rPr lang="ru-RU" sz="3000" dirty="0"/>
              <a:t>сестра. – </a:t>
            </a:r>
            <a:r>
              <a:rPr lang="ru-RU" sz="3000" dirty="0" smtClean="0"/>
              <a:t>2016. </a:t>
            </a:r>
            <a:r>
              <a:rPr lang="ru-RU" sz="3000" dirty="0"/>
              <a:t>- № </a:t>
            </a:r>
            <a:r>
              <a:rPr lang="ru-RU" sz="3000" dirty="0" smtClean="0"/>
              <a:t>5. </a:t>
            </a:r>
            <a:r>
              <a:rPr lang="ru-RU" sz="3000" dirty="0"/>
              <a:t>– с. </a:t>
            </a:r>
            <a:r>
              <a:rPr lang="ru-RU" sz="3000" dirty="0" smtClean="0"/>
              <a:t>48 -50</a:t>
            </a:r>
            <a:endParaRPr lang="ru-RU" sz="3000" dirty="0"/>
          </a:p>
          <a:p>
            <a:r>
              <a:rPr lang="ru-RU" sz="3000" dirty="0" smtClean="0"/>
              <a:t>Правила работы скорой медицинской помощи стали ближе к </a:t>
            </a:r>
            <a:r>
              <a:rPr lang="ru-RU" sz="3000" dirty="0"/>
              <a:t>реальности // Справочник фельдшера и акушерки. – 2016. - № </a:t>
            </a:r>
            <a:r>
              <a:rPr lang="ru-RU" sz="3000" dirty="0" smtClean="0"/>
              <a:t>6. </a:t>
            </a:r>
            <a:r>
              <a:rPr lang="ru-RU" sz="3000" dirty="0"/>
              <a:t>– с. </a:t>
            </a:r>
            <a:r>
              <a:rPr lang="ru-RU" sz="3000" dirty="0" smtClean="0"/>
              <a:t>8-11</a:t>
            </a:r>
            <a:endParaRPr lang="ru-RU" sz="3000" dirty="0"/>
          </a:p>
          <a:p>
            <a:r>
              <a:rPr lang="ru-RU" sz="3000" dirty="0" smtClean="0"/>
              <a:t>Алгоритм </a:t>
            </a:r>
            <a:r>
              <a:rPr lang="ru-RU" sz="3000" dirty="0" err="1" smtClean="0"/>
              <a:t>догоспитального</a:t>
            </a:r>
            <a:r>
              <a:rPr lang="ru-RU" sz="3000" dirty="0" smtClean="0"/>
              <a:t> этапа в лечении детской черепно-мозговой травмы </a:t>
            </a:r>
            <a:r>
              <a:rPr lang="ru-RU" sz="3000" dirty="0"/>
              <a:t>// Справочник фельдшера и акушерки. – 2016. - № 6. – с. </a:t>
            </a:r>
            <a:r>
              <a:rPr lang="ru-RU" sz="3000" dirty="0" smtClean="0"/>
              <a:t>56-62</a:t>
            </a:r>
          </a:p>
          <a:p>
            <a:r>
              <a:rPr lang="ru-RU" sz="3000" dirty="0" smtClean="0"/>
              <a:t>Кадровые изменения в службе скорой помощи: рабочие решения </a:t>
            </a:r>
            <a:r>
              <a:rPr lang="ru-RU" sz="3000" dirty="0"/>
              <a:t>// Справочник фельдшера и акушерки. – 2016. - № </a:t>
            </a:r>
            <a:r>
              <a:rPr lang="ru-RU" sz="3000" dirty="0" smtClean="0"/>
              <a:t>9. </a:t>
            </a:r>
            <a:r>
              <a:rPr lang="ru-RU" sz="3000" dirty="0"/>
              <a:t>– с. </a:t>
            </a:r>
            <a:r>
              <a:rPr lang="ru-RU" sz="3000" dirty="0" smtClean="0"/>
              <a:t>4-8</a:t>
            </a:r>
          </a:p>
          <a:p>
            <a:r>
              <a:rPr lang="ru-RU" sz="3000" dirty="0" smtClean="0"/>
              <a:t>Меркушкина С.А. Неосложненные гипертонические кризы </a:t>
            </a:r>
            <a:r>
              <a:rPr lang="ru-RU" sz="3000" dirty="0"/>
              <a:t>// Справочник фельдшера и акушерки. – 2016. - № </a:t>
            </a:r>
            <a:r>
              <a:rPr lang="ru-RU" sz="3000" dirty="0" smtClean="0"/>
              <a:t>9. </a:t>
            </a:r>
            <a:r>
              <a:rPr lang="ru-RU" sz="3000" dirty="0"/>
              <a:t>– с. </a:t>
            </a:r>
            <a:r>
              <a:rPr lang="ru-RU" sz="3000" dirty="0" smtClean="0"/>
              <a:t>60-67</a:t>
            </a:r>
            <a:endParaRPr lang="ru-RU" sz="3000" dirty="0"/>
          </a:p>
          <a:p>
            <a:r>
              <a:rPr lang="ru-RU" sz="3000" dirty="0" smtClean="0"/>
              <a:t>Свешников К.А. Тактика фельдшера при физиологических родах на этапе скорой помощи: порядок действий фельдшера </a:t>
            </a:r>
            <a:r>
              <a:rPr lang="ru-RU" sz="3000" dirty="0"/>
              <a:t>// Справочник фельдшера и акушерки. – 2016. - № </a:t>
            </a:r>
            <a:r>
              <a:rPr lang="ru-RU" sz="3000" dirty="0" smtClean="0"/>
              <a:t>10. </a:t>
            </a:r>
            <a:r>
              <a:rPr lang="ru-RU" sz="3000" dirty="0"/>
              <a:t>– с. </a:t>
            </a:r>
            <a:r>
              <a:rPr lang="ru-RU" sz="3000" dirty="0" smtClean="0"/>
              <a:t>52-57</a:t>
            </a:r>
            <a:endParaRPr lang="ru-RU" sz="3000" dirty="0"/>
          </a:p>
          <a:p>
            <a:r>
              <a:rPr lang="ru-RU" sz="3000" dirty="0"/>
              <a:t>Свешников К.А. Тактика фельдшера при физиологических родах на этапе скорой помощи: </a:t>
            </a:r>
            <a:r>
              <a:rPr lang="ru-RU" sz="3000" dirty="0" smtClean="0"/>
              <a:t> ведение</a:t>
            </a:r>
            <a:r>
              <a:rPr lang="en-US" sz="3000" dirty="0" smtClean="0"/>
              <a:t> 1 – 3 </a:t>
            </a:r>
            <a:r>
              <a:rPr lang="ru-RU" sz="3000" dirty="0" smtClean="0"/>
              <a:t>  периодов родов// </a:t>
            </a:r>
            <a:r>
              <a:rPr lang="ru-RU" sz="3000" dirty="0"/>
              <a:t>Справочник фельдшера и акушерки. – 2016. - № </a:t>
            </a:r>
            <a:r>
              <a:rPr lang="ru-RU" sz="3000" dirty="0" smtClean="0"/>
              <a:t>11. </a:t>
            </a:r>
            <a:r>
              <a:rPr lang="ru-RU" sz="3000" dirty="0"/>
              <a:t>– с. </a:t>
            </a:r>
            <a:r>
              <a:rPr lang="ru-RU" sz="3000" dirty="0" smtClean="0"/>
              <a:t>70-83</a:t>
            </a:r>
            <a:endParaRPr lang="ru-RU" sz="3000" dirty="0"/>
          </a:p>
          <a:p>
            <a:r>
              <a:rPr lang="ru-RU" sz="3000" dirty="0" smtClean="0"/>
              <a:t>Верткин А.Л. Интубация трахеи </a:t>
            </a:r>
            <a:r>
              <a:rPr lang="ru-RU" sz="3000" dirty="0"/>
              <a:t>// Справочник фельдшера и акушерки. – 2016. - № 9. – с. </a:t>
            </a:r>
            <a:r>
              <a:rPr lang="ru-RU" sz="3000" dirty="0" smtClean="0"/>
              <a:t>52-59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761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Список литературы по скорой </a:t>
            </a:r>
            <a:r>
              <a:rPr lang="ru-RU" sz="3600" b="1" dirty="0"/>
              <a:t>медицинской помощи, </a:t>
            </a:r>
            <a:r>
              <a:rPr lang="ru-RU" sz="3600" b="1" dirty="0" smtClean="0"/>
              <a:t>находящейся в фонде библиотеки ГООАУ ДПО « МОЦПК СЗ»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76792"/>
            <a:ext cx="10515600" cy="4351338"/>
          </a:xfrm>
        </p:spPr>
        <p:txBody>
          <a:bodyPr>
            <a:normAutofit/>
          </a:bodyPr>
          <a:lstStyle/>
          <a:p>
            <a:r>
              <a:rPr lang="ru-RU" sz="1200" dirty="0"/>
              <a:t>Верткин А.Л. Искусственная вентиляция легких // Справочник фельдшера и акушерки. – 2016. - № 10. – с. 58-62</a:t>
            </a:r>
          </a:p>
          <a:p>
            <a:r>
              <a:rPr lang="ru-RU" sz="1200" dirty="0"/>
              <a:t>Меркушкина С.А. «Острый живот» –  ошибки диагностики на догоспитальном этапе // Справочник фельдшера и акушерки. – 2016. - № 7. – с. </a:t>
            </a:r>
            <a:r>
              <a:rPr lang="ru-RU" sz="1200" dirty="0" smtClean="0"/>
              <a:t>57-63</a:t>
            </a:r>
          </a:p>
          <a:p>
            <a:r>
              <a:rPr lang="ru-RU" sz="1200" dirty="0"/>
              <a:t>Буцкий Д.В. Заведомо ложный вызов // Справочник фельдшера и акушерки. – 2016. - № 4. – с. 80-84</a:t>
            </a:r>
          </a:p>
          <a:p>
            <a:endParaRPr lang="ru-RU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1" t="25431" r="28888" b="13565"/>
          <a:stretch/>
        </p:blipFill>
        <p:spPr bwMode="auto">
          <a:xfrm>
            <a:off x="838201" y="3113903"/>
            <a:ext cx="2300380" cy="346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5" t="23565" r="30566" b="13461"/>
          <a:stretch/>
        </p:blipFill>
        <p:spPr bwMode="auto">
          <a:xfrm>
            <a:off x="3940241" y="3113903"/>
            <a:ext cx="2813883" cy="346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3" t="28797" r="27304" b="14454"/>
          <a:stretch/>
        </p:blipFill>
        <p:spPr bwMode="auto">
          <a:xfrm>
            <a:off x="7710615" y="3106121"/>
            <a:ext cx="2730844" cy="346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850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</TotalTime>
  <Words>1278</Words>
  <Application>Microsoft Office PowerPoint</Application>
  <PresentationFormat>Широкоэкранный</PresentationFormat>
  <Paragraphs>48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Выставка</vt:lpstr>
      <vt:lpstr>День работника скорой медицинской помощи</vt:lpstr>
      <vt:lpstr>История    </vt:lpstr>
      <vt:lpstr>Традиции праздника   </vt:lpstr>
      <vt:lpstr>Интересные факты       </vt:lpstr>
      <vt:lpstr>Список литературы по скорой медицинской помощи, находящейся в фонде библиотеки ГООАУ ДПО «МОЦПК СЗ»</vt:lpstr>
      <vt:lpstr>Список литературы по скорой медицинской помощи, находящейся в фонде библиотеки ГООАУ ДПО « МОЦПК СЗ»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развития учебно-методической деятельности ГООАУ ДПО «МОЦПК СЗ»</dc:title>
  <dc:creator>Ольга</dc:creator>
  <cp:lastModifiedBy>Ольга</cp:lastModifiedBy>
  <cp:revision>87</cp:revision>
  <dcterms:created xsi:type="dcterms:W3CDTF">2019-04-11T10:45:24Z</dcterms:created>
  <dcterms:modified xsi:type="dcterms:W3CDTF">2021-04-26T06:45:25Z</dcterms:modified>
</cp:coreProperties>
</file>