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57" r:id="rId3"/>
    <p:sldId id="266" r:id="rId4"/>
    <p:sldId id="273" r:id="rId5"/>
    <p:sldId id="270" r:id="rId6"/>
    <p:sldId id="271" r:id="rId7"/>
    <p:sldId id="274" r:id="rId8"/>
    <p:sldId id="272" r:id="rId9"/>
    <p:sldId id="27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Выставка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/>
              <a:t>24 марта </a:t>
            </a:r>
            <a:r>
              <a:rPr lang="ru-RU" sz="4800" b="1" dirty="0"/>
              <a:t>– </a:t>
            </a:r>
            <a:r>
              <a:rPr lang="ru-RU" sz="4800" b="1" dirty="0" smtClean="0"/>
              <a:t>Всемирный день борьбы с туберкулезом</a:t>
            </a:r>
            <a:endParaRPr lang="ru-RU" sz="48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0026" y="1312262"/>
            <a:ext cx="5926137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3911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/>
          <a:lstStyle/>
          <a:p>
            <a:r>
              <a:rPr lang="ru-RU" b="1" dirty="0" smtClean="0"/>
              <a:t>Всемирный день борьбы с туберкулезом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37409"/>
            <a:ext cx="10515600" cy="403955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/>
              <a:t>Всемирный день борьбы с туберкулезом (</a:t>
            </a:r>
            <a:r>
              <a:rPr lang="en-US" b="1" dirty="0" smtClean="0"/>
              <a:t>World Tuberculosis Day) </a:t>
            </a:r>
            <a:r>
              <a:rPr lang="ru-RU" dirty="0" smtClean="0"/>
              <a:t>отмечается  по решению Всемирной организации здравоохранения (ВОЗ) ежегодно 24 марта – в день, когда в 1882 году немецкий микробиолог Роберт Кох объявил о сделанном им открытии возбудителя туберкулеза. В 1905 году ученый получил Нобелевскую премию в области медицины. </a:t>
            </a:r>
          </a:p>
          <a:p>
            <a:pPr marL="0" indent="0" algn="just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9882" y="814258"/>
            <a:ext cx="858837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История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В 1982 году по решению ВОЗ и Международного союза борьбы с туберкулезом и легочными заболеваниями был учрежден День борьбы с туберкулезом. Дата этого события выбрана не случайно.</a:t>
            </a:r>
          </a:p>
          <a:p>
            <a:pPr algn="just"/>
            <a:r>
              <a:rPr lang="ru-RU" dirty="0" smtClean="0"/>
              <a:t> В 1882 году немецким микробиологом был выявлен возбудитель туберкулеза, который именовали палочкой Коха. На это ушло 17 лет лабораторных исследований, что позволило шагнуть в понимании природы данного заболевания и выявлении методов его лечения.</a:t>
            </a:r>
          </a:p>
          <a:p>
            <a:pPr algn="just"/>
            <a:r>
              <a:rPr lang="ru-RU" dirty="0" smtClean="0"/>
              <a:t>В 1887 году был открыт первый противотуберкулезный диспансер.</a:t>
            </a:r>
          </a:p>
          <a:p>
            <a:pPr algn="just"/>
            <a:r>
              <a:rPr lang="ru-RU" dirty="0" smtClean="0"/>
              <a:t>В 1890 году Роберт Кох получил вытяжку туберкулезных культур – туберкулин. На врачебном конгрессе он заявил о профилактическом и, возможно, лечебном действии туберкулина. Испытания проводились на подопытных животных, а также на нем и его помощнице, которая, к слову,  позже стала его женой.</a:t>
            </a:r>
          </a:p>
          <a:p>
            <a:pPr algn="just"/>
            <a:r>
              <a:rPr lang="ru-RU" dirty="0" smtClean="0"/>
              <a:t>В 1921 впервые был вакцинирован прививкой БЦЖ новорожденный ребенок.</a:t>
            </a:r>
          </a:p>
          <a:p>
            <a:pPr algn="just"/>
            <a:r>
              <a:rPr lang="ru-RU" dirty="0" smtClean="0"/>
              <a:t>В 1993 году  Всемирной организацией здравоохранения туберкулез был объявлен национальным бедствием, а день 24 марта – Всемирным днем борьбы с туберкулезом. С 1998 года он получил официальную поддержку ООН.</a:t>
            </a: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871" y="690692"/>
            <a:ext cx="8572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Символ Всемирного дня борьбы с туберкулезом.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Символ Дня борьбы с туберкулезом  - белая ромашка, как символ здорового </a:t>
            </a:r>
            <a:r>
              <a:rPr lang="ru-RU" dirty="0"/>
              <a:t>дыхания. </a:t>
            </a:r>
            <a:r>
              <a:rPr lang="ru-RU" dirty="0" smtClean="0"/>
              <a:t>    </a:t>
            </a:r>
          </a:p>
          <a:p>
            <a:pPr algn="just"/>
            <a:r>
              <a:rPr lang="ru-RU" dirty="0" smtClean="0"/>
              <a:t>Хотя </a:t>
            </a:r>
            <a:r>
              <a:rPr lang="ru-RU" dirty="0"/>
              <a:t>официально </a:t>
            </a:r>
            <a:r>
              <a:rPr lang="ru-RU" dirty="0" smtClean="0"/>
              <a:t>сегодняшняя дата </a:t>
            </a:r>
            <a:r>
              <a:rPr lang="ru-RU" dirty="0"/>
              <a:t>была утверждена в 1982 году, проведение противотуберкулезных мероприятий началось в мире еще в конце 19 – начале 20 веков и основывалось на благотворительной деятельности. Считается, что как раз тогда и родилась идея Дня Белого цветка, когда в Женеве впервые на улицы вышли молодые люди и девушки со щитами, усыпанными цветами белой ромашки. Они собирали пожертвования для лечения больных </a:t>
            </a:r>
            <a:r>
              <a:rPr lang="ru-RU" dirty="0" smtClean="0"/>
              <a:t>туберкулезом. Затем данные  акции стали проходить и в других европейских странах, а продажа ромашек привлекала внимание населения и приносила противотуберкулезным организациям доход. Так, в Дании и Норвегии право продажи цветка являлось монополией противотуберкулезных обществ.</a:t>
            </a:r>
          </a:p>
          <a:p>
            <a:pPr algn="just"/>
            <a:r>
              <a:rPr lang="ru-RU" dirty="0" smtClean="0"/>
              <a:t>В России День «Белой Ромашки» впервые прошел 20 апреля 1911 года. Хотя в советское время данная акция была забыта, сегодня она вновь возрождается – в марте-апреле во многих российских городах можно увидеть на улицах людей, раздающих белые ромашки – настоящие или искусственные, чтобы привлечь внимание населения к данной проблеме.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3568" y="637381"/>
            <a:ext cx="8572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4"/>
            <a:ext cx="10515600" cy="1325563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b="1" dirty="0" smtClean="0"/>
              <a:t>Традиции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День борьбы с туберкулезом 2021 в России проводят открытые мероприятия в поликлиниках и больницах, где знакомят людей с особенностями заболевания и методами лечения. </a:t>
            </a:r>
          </a:p>
          <a:p>
            <a:r>
              <a:rPr lang="ru-RU" dirty="0" smtClean="0"/>
              <a:t>Волонтерские движения занимаются распространением листовок и буклетов с важной информацией. </a:t>
            </a:r>
          </a:p>
          <a:p>
            <a:r>
              <a:rPr lang="ru-RU" dirty="0" smtClean="0"/>
              <a:t>В медицинских и учебных заведениях организуют конференции, где рассказывают о необходимости профилактики заболевания во избежание его распространения. </a:t>
            </a:r>
          </a:p>
          <a:p>
            <a:r>
              <a:rPr lang="ru-RU" dirty="0" smtClean="0"/>
              <a:t>Проводятся конкурсы на лучшую стенгазету, </a:t>
            </a:r>
            <a:r>
              <a:rPr lang="ru-RU" dirty="0" err="1" smtClean="0"/>
              <a:t>флешмобы</a:t>
            </a:r>
            <a:r>
              <a:rPr lang="ru-RU" dirty="0" smtClean="0"/>
              <a:t> и акции.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552" y="814259"/>
            <a:ext cx="8572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Главное о заболевании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sz="2000" dirty="0" smtClean="0"/>
              <a:t>Туберкулез – это инфекционное заболевание, вызванное микобактериями. В основном наблюдается поражение легких, реже можно встретить поражение костной ткани, суставов, кожи, мочеполовых органов, глаз.</a:t>
            </a:r>
          </a:p>
          <a:p>
            <a:pPr algn="just"/>
            <a:r>
              <a:rPr lang="ru-RU" sz="2000" dirty="0" smtClean="0"/>
              <a:t>Устаревшее название туберкулеза легких – чахотка (от слова чахнуть), в древней Руси называлась </a:t>
            </a:r>
            <a:r>
              <a:rPr lang="ru-RU" sz="2000" dirty="0" err="1" smtClean="0"/>
              <a:t>сухотная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Болезнь появилась очень давно и была крайне распространена. Еще Гиппократ описывал запущенные формы заболевания с легочными кровотечениями, сильным истощением организма, кашлем, тяжелой интоксикацией.</a:t>
            </a:r>
          </a:p>
          <a:p>
            <a:pPr algn="just"/>
            <a:r>
              <a:rPr lang="ru-RU" sz="2000" dirty="0" smtClean="0"/>
              <a:t>Туберкулез - инфекционное заболевание, передающееся в основном воздушно-капельным путем, но есть вероятность заразиться через вещи больного, через пищу (молоко больного животного, яйца).</a:t>
            </a:r>
          </a:p>
          <a:p>
            <a:pPr algn="just"/>
            <a:r>
              <a:rPr lang="ru-RU" sz="2000" dirty="0" smtClean="0"/>
              <a:t>Несмотря на успехи, достигнутые за последние десятилетия, туберкулез по-прежнему остается одной из самых смертоносных инфекционных болезней в мире, унося каждый день более 4 тыс. жизней.</a:t>
            </a:r>
          </a:p>
          <a:p>
            <a:pPr algn="just"/>
            <a:r>
              <a:rPr lang="ru-RU" sz="2000" dirty="0" smtClean="0"/>
              <a:t>Преимущественно (почти 62%) туберкулезом болеют люди трудоспособного возраста – от 18 до 44 лет. Но к группе риска относятся и маленькие дети, пожилые, больные СПИД и ВИЧ-инфекцией. Если человек испытывает частые переохлаждения, живет в сыром, плохо отапливаемом помещении, также велика вероятность распространения болезни.</a:t>
            </a:r>
          </a:p>
          <a:p>
            <a:endParaRPr lang="ru-RU" sz="2000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4703" y="698156"/>
            <a:ext cx="8572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1362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Профилактика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/>
              <a:t>Противотуберкулезная профилактика работает «на опережение». Ее действие направлено сразу по нескольким векторам и носит как общий (неспецифическая), так и индивидуальный характер (для определенных групп больных):</a:t>
            </a:r>
          </a:p>
          <a:p>
            <a:pPr algn="just"/>
            <a:r>
              <a:rPr lang="ru-RU" dirty="0" smtClean="0"/>
              <a:t>Социальная профилактика нацелена на улучшение экологии, повышение уровня жизни и благосостояния населения. В ее задачи входит призыв к ведению</a:t>
            </a:r>
            <a:r>
              <a:rPr lang="ru-RU" dirty="0"/>
              <a:t> здорового образа жизни, </a:t>
            </a:r>
            <a:r>
              <a:rPr lang="ru-RU" dirty="0" smtClean="0"/>
              <a:t>физической активности  и правильному питанию.</a:t>
            </a:r>
          </a:p>
          <a:p>
            <a:pPr algn="just"/>
            <a:r>
              <a:rPr lang="ru-RU" dirty="0" smtClean="0"/>
              <a:t>Санитарная профилактика </a:t>
            </a:r>
            <a:r>
              <a:rPr lang="ru-RU" dirty="0"/>
              <a:t>туберкулеза дает </a:t>
            </a:r>
            <a:r>
              <a:rPr lang="ru-RU" dirty="0" smtClean="0"/>
              <a:t>возможность оградить от инфицирования МБТ здоровых людей  и обезопасить их контакт с больным в быту и на работе. Она использует мероприятия социального, лечебного и противоэпидемического характера для локализации и устранения очагов туберкулезной инфекции.</a:t>
            </a:r>
          </a:p>
          <a:p>
            <a:pPr algn="just"/>
            <a:r>
              <a:rPr lang="ru-RU" dirty="0" smtClean="0"/>
              <a:t>Специфическая профилактика создает «базу здоровья» для будущих поколений, работая над выработкой иммунитета населения.</a:t>
            </a:r>
            <a:r>
              <a:rPr lang="ru-RU" dirty="0"/>
              <a:t> Основным мероприятием специфической профилактики туберкулеза </a:t>
            </a:r>
            <a:r>
              <a:rPr lang="ru-RU" dirty="0" smtClean="0"/>
              <a:t>является вакцинация БЦЖ новорожденных и </a:t>
            </a:r>
            <a:r>
              <a:rPr lang="ru-RU" dirty="0"/>
              <a:t>ревакцинация  - повторное БЦЖ, которое проводят </a:t>
            </a:r>
            <a:r>
              <a:rPr lang="ru-RU" dirty="0" smtClean="0"/>
              <a:t>поэтапно детям школьного возраста, а затем каждые пять лет до достижения тридцати лет.</a:t>
            </a:r>
          </a:p>
          <a:p>
            <a:pPr algn="just"/>
            <a:r>
              <a:rPr lang="ru-RU" dirty="0" smtClean="0"/>
              <a:t>Лучшей профилактикой туберкулеза и одновременно лучшей мерой </a:t>
            </a:r>
            <a:r>
              <a:rPr lang="ru-RU" dirty="0"/>
              <a:t>для выявления заболевания на раннем </a:t>
            </a:r>
            <a:r>
              <a:rPr lang="ru-RU" dirty="0" smtClean="0"/>
              <a:t>этапе является ежегодное медицинское обследование и проведение регулярного флюорографического обследования населения, для контроля иммунитета у детей - постановка туберкулиновых проб. 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2133" y="690692"/>
            <a:ext cx="8572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9432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Список литературы по фтизиатрии, находящейся в фонде библиотеки ГООАУ ДПО « МОЦПК СЗ»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err="1" smtClean="0"/>
              <a:t>Браженко</a:t>
            </a:r>
            <a:r>
              <a:rPr lang="ru-RU" dirty="0" smtClean="0"/>
              <a:t> </a:t>
            </a:r>
            <a:r>
              <a:rPr lang="ru-RU" dirty="0"/>
              <a:t>Н.А., </a:t>
            </a:r>
            <a:r>
              <a:rPr lang="ru-RU" dirty="0" err="1"/>
              <a:t>Браженко</a:t>
            </a:r>
            <a:r>
              <a:rPr lang="ru-RU" dirty="0"/>
              <a:t> О.Н. Фтизиатрия: учебник для вузов. – М.: </a:t>
            </a:r>
            <a:r>
              <a:rPr lang="ru-RU" dirty="0" err="1"/>
              <a:t>Юрайт</a:t>
            </a:r>
            <a:r>
              <a:rPr lang="ru-RU" dirty="0"/>
              <a:t>, 2020. – электронная версия</a:t>
            </a:r>
          </a:p>
          <a:p>
            <a:r>
              <a:rPr lang="ru-RU" dirty="0" err="1" smtClean="0"/>
              <a:t>Шебанов</a:t>
            </a:r>
            <a:r>
              <a:rPr lang="ru-RU" dirty="0" smtClean="0"/>
              <a:t> Ф.В. Туберкулез. . – М.: Медицина, 1981</a:t>
            </a:r>
          </a:p>
          <a:p>
            <a:r>
              <a:rPr lang="ru-RU" dirty="0" smtClean="0"/>
              <a:t>Кузнецова А.Н., Бородулин Б.Е. и др. Работа в очаге туберкулезной инфекции // Медицинская сестра. – 2020. - № 1. – с. 32-36</a:t>
            </a:r>
          </a:p>
          <a:p>
            <a:r>
              <a:rPr lang="ru-RU" dirty="0" err="1" smtClean="0"/>
              <a:t>Пьянзова</a:t>
            </a:r>
            <a:r>
              <a:rPr lang="ru-RU" dirty="0" smtClean="0"/>
              <a:t> Т.В., </a:t>
            </a:r>
            <a:r>
              <a:rPr lang="ru-RU" dirty="0" err="1" smtClean="0"/>
              <a:t>Вежнина</a:t>
            </a:r>
            <a:r>
              <a:rPr lang="ru-RU" dirty="0" smtClean="0"/>
              <a:t> Н.Н., </a:t>
            </a:r>
            <a:r>
              <a:rPr lang="ru-RU" dirty="0" err="1" smtClean="0"/>
              <a:t>Сиволозская</a:t>
            </a:r>
            <a:r>
              <a:rPr lang="ru-RU" dirty="0" smtClean="0"/>
              <a:t> Н.С. Характеристика отношения медицинских сестер противотуберкулезного учреждения к профессиональной деятельности // Медицинская сестра. – 2020. - № 3. – с. 19 -23</a:t>
            </a:r>
          </a:p>
          <a:p>
            <a:r>
              <a:rPr lang="ru-RU" dirty="0" smtClean="0"/>
              <a:t>Яковлева Е.В., Бородулин Б.Е. Общий анализ крови и его значение в обследовании пациентов с подозрением на туберкулез легких // Медицинская сестра. – 2020. - № 3. – с. 24 -28</a:t>
            </a:r>
          </a:p>
          <a:p>
            <a:r>
              <a:rPr lang="ru-RU" dirty="0" smtClean="0"/>
              <a:t>Леонидова В. Профилактика туберкулеза в период </a:t>
            </a:r>
            <a:r>
              <a:rPr lang="ru-RU" dirty="0" err="1" smtClean="0"/>
              <a:t>коронавируса</a:t>
            </a:r>
            <a:r>
              <a:rPr lang="ru-RU" dirty="0" smtClean="0"/>
              <a:t> // Сестринское дело. – 2020. - № 3. – с.  41</a:t>
            </a:r>
          </a:p>
          <a:p>
            <a:r>
              <a:rPr lang="ru-RU" dirty="0" err="1" smtClean="0"/>
              <a:t>Слогодская</a:t>
            </a:r>
            <a:r>
              <a:rPr lang="ru-RU" dirty="0" smtClean="0"/>
              <a:t> Л.В., Богородская Е.М. и др. Скрининг туберкулезной инфекции с различными вариантами применения аллергена туберкулезного рекомбинантного у детей и подростков в г. Москве // Педиатрия. – 2020.- № 2. – с.  136-146</a:t>
            </a:r>
          </a:p>
          <a:p>
            <a:r>
              <a:rPr lang="ru-RU" dirty="0" smtClean="0"/>
              <a:t>Кудлай Д.А. и др. Аллерген туберкулезный рекомбинантный: 10-летний опыт применения теста у детей и подростков // Педиатрия. – 2020.- № 3. – с.  121-129</a:t>
            </a:r>
          </a:p>
          <a:p>
            <a:r>
              <a:rPr lang="ru-RU" dirty="0" smtClean="0"/>
              <a:t>Амосова Е.А. и др. Особенности ранней диагностики туберкулезной инфекции и показатели здоровья детей // Педиатрия. – 2020.- № 3. – с.  130-133</a:t>
            </a:r>
          </a:p>
          <a:p>
            <a:r>
              <a:rPr lang="ru-RU" dirty="0"/>
              <a:t>Яровая Ю.А., Лозовская М.Э. и др. Случай диагностики диссеминированного туберкулеза у ребенка грудного возраста с тяжелым врожденным пороком сердца // Педиатрия. – 2020.- № 5. – с.  241-244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Список литературы по фтизиатрии, находящейся в фонде библиотеки ГООАУ ДПО « МОЦПК СЗ»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500" dirty="0" smtClean="0"/>
              <a:t>Христофорова Е.Л. Особенности санитарно-противоэпидемического и дезинфекционного режима в детских отделениях туберкулезного профиля. // Сестринское дело. – 2019. - № 4. – с.  40-43</a:t>
            </a:r>
          </a:p>
          <a:p>
            <a:r>
              <a:rPr lang="ru-RU" sz="1500" dirty="0" smtClean="0"/>
              <a:t>Роль медсестер в профилактике и лечении туберкулеза // Сестринское дело. – 2018. - № 3. – с.  17-18</a:t>
            </a:r>
          </a:p>
          <a:p>
            <a:r>
              <a:rPr lang="ru-RU" sz="1500" dirty="0" err="1" smtClean="0"/>
              <a:t>Абенова</a:t>
            </a:r>
            <a:r>
              <a:rPr lang="ru-RU" sz="1500" dirty="0" smtClean="0"/>
              <a:t> Н.С. Роль медицинской сестры  во фтизиатрической службе // Сестринское дело. – 2018. - № 4. – с.  28</a:t>
            </a:r>
          </a:p>
          <a:p>
            <a:r>
              <a:rPr lang="ru-RU" sz="1500" dirty="0" err="1" smtClean="0"/>
              <a:t>Каспрук</a:t>
            </a:r>
            <a:r>
              <a:rPr lang="ru-RU" sz="1500" dirty="0" smtClean="0"/>
              <a:t> Л.И. Профилактика туберкулеза и роль медсестры в его выявлении // Медицинская сестра. – 2018. - № 4. – с. 36 -38</a:t>
            </a:r>
          </a:p>
          <a:p>
            <a:r>
              <a:rPr lang="ru-RU" sz="1500" dirty="0" smtClean="0"/>
              <a:t>Артамонова И. Почему нельзя заменить пробу Манту на </a:t>
            </a:r>
            <a:r>
              <a:rPr lang="ru-RU" sz="1500" dirty="0" err="1" smtClean="0"/>
              <a:t>Диаскинтест</a:t>
            </a:r>
            <a:r>
              <a:rPr lang="ru-RU" sz="1500" dirty="0" smtClean="0"/>
              <a:t>. Консультация инфекциониста // Медицинское обслуживание и организация питания в ДОУ. – 2018. - № 11. – с.  64-71</a:t>
            </a:r>
          </a:p>
        </p:txBody>
      </p:sp>
    </p:spTree>
    <p:extLst>
      <p:ext uri="{BB962C8B-B14F-4D97-AF65-F5344CB8AC3E}">
        <p14:creationId xmlns:p14="http://schemas.microsoft.com/office/powerpoint/2010/main" val="32168503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</TotalTime>
  <Words>1324</Words>
  <Application>Microsoft Office PowerPoint</Application>
  <PresentationFormat>Произвольный</PresentationFormat>
  <Paragraphs>58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Выставка</vt:lpstr>
      <vt:lpstr>Всемирный день борьбы с туберкулезом </vt:lpstr>
      <vt:lpstr>История     </vt:lpstr>
      <vt:lpstr>Символ Всемирного дня борьбы с туберкулезом.   </vt:lpstr>
      <vt:lpstr>       Традиции       </vt:lpstr>
      <vt:lpstr>Главное о заболевании    </vt:lpstr>
      <vt:lpstr>Профилактика      </vt:lpstr>
      <vt:lpstr>Список литературы по фтизиатрии, находящейся в фонде библиотеки ГООАУ ДПО « МОЦПК СЗ»</vt:lpstr>
      <vt:lpstr>Список литературы по фтизиатрии,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д9</cp:lastModifiedBy>
  <cp:revision>59</cp:revision>
  <dcterms:created xsi:type="dcterms:W3CDTF">2019-04-11T10:45:24Z</dcterms:created>
  <dcterms:modified xsi:type="dcterms:W3CDTF">2021-03-23T09:16:16Z</dcterms:modified>
</cp:coreProperties>
</file>