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77" r:id="rId2"/>
    <p:sldId id="257" r:id="rId3"/>
    <p:sldId id="266" r:id="rId4"/>
    <p:sldId id="278" r:id="rId5"/>
    <p:sldId id="273" r:id="rId6"/>
    <p:sldId id="27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83" d="100"/>
          <a:sy n="83" d="100"/>
        </p:scale>
        <p:origin x="-57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258" y="-1"/>
            <a:ext cx="10713309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7287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680" y="624617"/>
            <a:ext cx="7533915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День педиатра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4380" y="2026198"/>
            <a:ext cx="10824210" cy="419172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ru-RU" sz="2600" b="1" dirty="0" smtClean="0">
              <a:solidFill>
                <a:srgbClr val="FF0000"/>
              </a:solidFill>
            </a:endParaRPr>
          </a:p>
          <a:p>
            <a:pPr algn="just" fontAlgn="base"/>
            <a:endParaRPr lang="ru-RU" sz="2600" b="1" dirty="0" smtClean="0">
              <a:solidFill>
                <a:srgbClr val="FF0000"/>
              </a:solidFill>
            </a:endParaRPr>
          </a:p>
          <a:p>
            <a:pPr algn="just" fontAlgn="base"/>
            <a:r>
              <a:rPr lang="ru-RU" sz="2600" b="1" dirty="0" smtClean="0">
                <a:solidFill>
                  <a:srgbClr val="FF0000"/>
                </a:solidFill>
              </a:rPr>
              <a:t>День педиатра</a:t>
            </a:r>
            <a:r>
              <a:rPr lang="ru-RU" sz="2600" dirty="0" smtClean="0">
                <a:solidFill>
                  <a:srgbClr val="FF0000"/>
                </a:solidFill>
              </a:rPr>
              <a:t> </a:t>
            </a:r>
            <a:r>
              <a:rPr lang="ru-RU" sz="2400" dirty="0"/>
              <a:t>ежегодно отмечается </a:t>
            </a:r>
            <a:r>
              <a:rPr lang="ru-RU" sz="2400" dirty="0" smtClean="0">
                <a:solidFill>
                  <a:srgbClr val="FF0000"/>
                </a:solidFill>
              </a:rPr>
              <a:t>20 ноября </a:t>
            </a:r>
            <a:r>
              <a:rPr lang="ru-RU" sz="2400" dirty="0" smtClean="0"/>
              <a:t>не только в России, но и еще в 129 странах, членах ООН</a:t>
            </a:r>
            <a:r>
              <a:rPr lang="ru-RU" sz="2400" b="1" dirty="0" smtClean="0"/>
              <a:t>. </a:t>
            </a:r>
          </a:p>
          <a:p>
            <a:pPr algn="just" fontAlgn="base"/>
            <a:r>
              <a:rPr lang="ru-RU" sz="2400" dirty="0" smtClean="0"/>
              <a:t>Празднование</a:t>
            </a:r>
            <a:r>
              <a:rPr lang="ru-RU" sz="2400" dirty="0"/>
              <a:t> </a:t>
            </a:r>
            <a:r>
              <a:rPr lang="ru-RU" sz="2400" b="1" dirty="0"/>
              <a:t>Дня педиатра</a:t>
            </a:r>
            <a:r>
              <a:rPr lang="ru-RU" sz="2400" dirty="0"/>
              <a:t> неразрывно связано с празднованием </a:t>
            </a: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Всемирного дня ребенка</a:t>
            </a:r>
            <a:r>
              <a:rPr lang="ru-RU" sz="2400" dirty="0" smtClean="0"/>
              <a:t>, </a:t>
            </a:r>
            <a:r>
              <a:rPr lang="ru-RU" sz="2400" dirty="0"/>
              <a:t>ведущего свою историю с 1954 года, когда Генеральная Ассамблея ООН дала соответствующие рекомендации государствам-членам ООН.</a:t>
            </a:r>
          </a:p>
          <a:p>
            <a:pPr algn="just" fontAlgn="base"/>
            <a:r>
              <a:rPr lang="ru-RU" sz="2400" dirty="0" smtClean="0"/>
              <a:t>В этот день - </a:t>
            </a:r>
            <a:r>
              <a:rPr lang="ru-RU" sz="2400" dirty="0" smtClean="0">
                <a:solidFill>
                  <a:srgbClr val="FF0000"/>
                </a:solidFill>
              </a:rPr>
              <a:t>20 ноября </a:t>
            </a:r>
            <a:r>
              <a:rPr lang="ru-RU" sz="2400" dirty="0" smtClean="0"/>
              <a:t>– в </a:t>
            </a:r>
            <a:r>
              <a:rPr lang="ru-RU" sz="2400" dirty="0"/>
              <a:t> 1959 </a:t>
            </a:r>
            <a:r>
              <a:rPr lang="ru-RU" sz="2400" dirty="0" smtClean="0"/>
              <a:t>году Генеральная </a:t>
            </a:r>
            <a:r>
              <a:rPr lang="ru-RU" sz="2400" dirty="0"/>
              <a:t>Ассамблея ООН приняла Декларацию прав ребёнка. Этот документ, принятие которого стало логическим продолжением принятия в 1948 году Всеобщей декларации прав человека, провозглашал основные принципы защиты детства. Дальнейшее документальное международное правовое развитие в области защиты прав детей произошло тридцать лет спустя, в 1989 году, когда ООН в дополнение к уже действующим нормативным актам приняла Конвенцию о правах ребёнка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33575"/>
            <a:ext cx="12192000" cy="0"/>
          </a:xfrm>
          <a:prstGeom prst="rect">
            <a:avLst/>
          </a:prstGeom>
          <a:solidFill>
            <a:srgbClr val="FAF6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Рисунок 10" descr="Картинки по запросу ребенок и педиатр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725" y="0"/>
            <a:ext cx="3676907" cy="2681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История</a:t>
            </a:r>
            <a:r>
              <a:rPr lang="ru-RU" b="1" dirty="0" smtClean="0"/>
              <a:t>                                                                               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4360" y="1760220"/>
            <a:ext cx="11189970" cy="4914900"/>
          </a:xfrm>
        </p:spPr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00000"/>
              </a:lnSpc>
              <a:spcAft>
                <a:spcPts val="75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1400" dirty="0" smtClean="0">
              <a:ea typeface="Times New Roman"/>
              <a:cs typeface="Times New Roman"/>
            </a:endParaRPr>
          </a:p>
          <a:p>
            <a:pPr algn="just"/>
            <a:endParaRPr lang="ru-RU" sz="1600" dirty="0" smtClean="0"/>
          </a:p>
          <a:p>
            <a:pPr algn="just"/>
            <a:r>
              <a:rPr lang="ru-RU" sz="1900" dirty="0" smtClean="0"/>
              <a:t>Первые </a:t>
            </a:r>
            <a:r>
              <a:rPr lang="ru-RU" sz="1900" dirty="0"/>
              <a:t>рекомендации, связанные с уходом за детьми можно отследить в работах Ибн Сины, Гиппократа и многих других популярных в те времена ученых и медиков. Первые методички, где описывались разнообразные детские болезни, появились в 15 веке. Спустя пару столетий стали создаваться медицинские пункты, где оказывалась помощь детям врачами-педиатрами. </a:t>
            </a:r>
            <a:endParaRPr lang="ru-RU" sz="1900" dirty="0" smtClean="0"/>
          </a:p>
          <a:p>
            <a:pPr algn="just"/>
            <a:r>
              <a:rPr lang="ru-RU" sz="1900" dirty="0" smtClean="0"/>
              <a:t>Началом </a:t>
            </a:r>
            <a:r>
              <a:rPr lang="ru-RU" sz="1900" dirty="0"/>
              <a:t>становления педиатрии как отдельной специализации считают XIX век. Тогда в 1847 году было издано руководство «Педиятрика» под авторством С.Ф. Хотовицкого, в котором он описал специфику протекания заболеваний у детей и их </a:t>
            </a:r>
            <a:r>
              <a:rPr lang="ru-RU" sz="1900" dirty="0" smtClean="0"/>
              <a:t>физиологию. </a:t>
            </a:r>
            <a:r>
              <a:rPr lang="ru-RU" sz="1900" dirty="0"/>
              <a:t>Согласно определению Хотовицкого, которое он дал в своем труде, педиатрия - «есть наука об отличительных особенностях, отправлениях и болезнях детского организма и основанном на тех особенностях сохранении здоровья и лечении болезней у детей». </a:t>
            </a:r>
            <a:endParaRPr lang="ru-RU" sz="1900" dirty="0" smtClean="0"/>
          </a:p>
          <a:p>
            <a:pPr algn="just"/>
            <a:r>
              <a:rPr lang="ru-RU" sz="1900" dirty="0" smtClean="0"/>
              <a:t>Вторая </a:t>
            </a:r>
            <a:r>
              <a:rPr lang="ru-RU" sz="1900" dirty="0"/>
              <a:t>половина XIX века знаменита тем, что известный педиатр Нил Федорович Филатов описал острые детские инфекции, такие как корь, скарлатина, дифтерия, ветряная оспа и малярия. Врач создал большую школу российских педиатров. Стал организатором и председателем Общества детских врачей Москвы в 1892 году. </a:t>
            </a:r>
            <a:endParaRPr lang="ru-RU" sz="1900" dirty="0" smtClean="0"/>
          </a:p>
          <a:p>
            <a:pPr algn="just"/>
            <a:r>
              <a:rPr lang="ru-RU" sz="1900" dirty="0"/>
              <a:t>К концу 19 века в Париже была основана школа, которая готовила квалифицированных педиатров. В 20 веке другие страны также подхватили эту идею и начали создавать свои педиатрические школы.</a:t>
            </a:r>
          </a:p>
          <a:p>
            <a:pPr algn="just"/>
            <a:r>
              <a:rPr lang="ru-RU" sz="1900" dirty="0" smtClean="0"/>
              <a:t>В России первые </a:t>
            </a:r>
            <a:r>
              <a:rPr lang="ru-RU" sz="1900" dirty="0"/>
              <a:t>факультеты педиатрии были открыты только в 1935 году в Ленинграде (нынешнем Санкт-Петербурге) и в Москве.</a:t>
            </a:r>
          </a:p>
          <a:p>
            <a:endParaRPr lang="ru-RU" sz="1600" dirty="0"/>
          </a:p>
          <a:p>
            <a:pPr marL="342900" indent="-342900">
              <a:lnSpc>
                <a:spcPct val="100000"/>
              </a:lnSpc>
              <a:spcAft>
                <a:spcPts val="75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1200" dirty="0" smtClean="0"/>
          </a:p>
          <a:p>
            <a:pPr marL="342900" indent="-342900">
              <a:lnSpc>
                <a:spcPct val="100000"/>
              </a:lnSpc>
              <a:spcAft>
                <a:spcPts val="75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1800" dirty="0" smtClean="0"/>
          </a:p>
          <a:p>
            <a:pPr marL="342900" indent="-342900">
              <a:lnSpc>
                <a:spcPct val="115000"/>
              </a:lnSpc>
              <a:spcAft>
                <a:spcPts val="75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1700" dirty="0"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75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1700" dirty="0"/>
          </a:p>
          <a:p>
            <a:pPr marL="342900" lvl="0" indent="-342900">
              <a:lnSpc>
                <a:spcPct val="115000"/>
              </a:lnSpc>
              <a:spcAft>
                <a:spcPts val="75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1600" dirty="0">
              <a:ea typeface="Calibri"/>
              <a:cs typeface="Times New Roman"/>
            </a:endParaRPr>
          </a:p>
          <a:p>
            <a:pPr algn="just"/>
            <a:endParaRPr lang="ru-RU" dirty="0"/>
          </a:p>
        </p:txBody>
      </p:sp>
      <p:pic>
        <p:nvPicPr>
          <p:cNvPr id="3074" name="Picture 2" descr="20 ноября – День педиат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7308" y="10168"/>
            <a:ext cx="3657600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Знаменитые педиатры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4350" y="1825624"/>
            <a:ext cx="11178540" cy="4712335"/>
          </a:xfrm>
        </p:spPr>
        <p:txBody>
          <a:bodyPr>
            <a:normAutofit lnSpcReduction="10000"/>
          </a:bodyPr>
          <a:lstStyle/>
          <a:p>
            <a:pPr algn="just"/>
            <a:endParaRPr lang="ru-RU" sz="2200" i="1" dirty="0" smtClean="0"/>
          </a:p>
          <a:p>
            <a:pPr algn="just"/>
            <a:endParaRPr lang="ru-RU" sz="2200" i="1" dirty="0"/>
          </a:p>
          <a:p>
            <a:pPr algn="just"/>
            <a:r>
              <a:rPr lang="ru-RU" sz="1900" i="1" dirty="0" smtClean="0"/>
              <a:t>Николай </a:t>
            </a:r>
            <a:r>
              <a:rPr lang="ru-RU" sz="1900" i="1" dirty="0"/>
              <a:t>Петрович Гундобин</a:t>
            </a:r>
            <a:r>
              <a:rPr lang="ru-RU" sz="1900" dirty="0"/>
              <a:t> – профессор и заведующий кафедрой детских болезней Военно-медицинской академии. Его называют основоположником научной педиатрии. Он написал 112 диссертаций и на их основе в 1906 году выпустил труд «Особенности детского возраста», который стал руководством для детских врачей.</a:t>
            </a:r>
          </a:p>
          <a:p>
            <a:pPr algn="just"/>
            <a:r>
              <a:rPr lang="ru-RU" sz="1900" i="1" dirty="0"/>
              <a:t>Николай Алексеевич Тольский</a:t>
            </a:r>
            <a:r>
              <a:rPr lang="ru-RU" sz="1900" dirty="0"/>
              <a:t> основал </a:t>
            </a:r>
            <a:r>
              <a:rPr lang="ru-RU" sz="1900" dirty="0" smtClean="0"/>
              <a:t>в 1866 году детское </a:t>
            </a:r>
            <a:r>
              <a:rPr lang="ru-RU" sz="1900" dirty="0"/>
              <a:t>отделение, кафедры детских болезней и клиники Московского университета педиатров. Основоположник школьной гигиены и приверженец профилактической медицины.</a:t>
            </a:r>
          </a:p>
          <a:p>
            <a:pPr algn="just"/>
            <a:r>
              <a:rPr lang="ru-RU" sz="1900" i="1" dirty="0"/>
              <a:t>Карл Андреевич Раухфус</a:t>
            </a:r>
            <a:r>
              <a:rPr lang="ru-RU" sz="1900" dirty="0"/>
              <a:t>. Вся его жизнь связана с детьми. Он был первым российским детским кардиологом и первым в России детским патологоанатомом. По его проекту была создана больница принца Ольденбургского, которую открыли в 1869 году</a:t>
            </a:r>
            <a:r>
              <a:rPr lang="ru-RU" sz="1900" dirty="0" smtClean="0"/>
              <a:t>.</a:t>
            </a:r>
          </a:p>
          <a:p>
            <a:pPr algn="just"/>
            <a:r>
              <a:rPr lang="ru-RU" sz="1900" dirty="0" smtClean="0"/>
              <a:t>Российские врачи внесли огромный вклад в развитие педиатрии. Помимо  вышеперечисленных, Российская школа педиатрии знаменита такими именами, как С.Ф. Хотовицкий, Н.Ф. Филатов, Г.Н. Сперанский, Н.С. Корсаков, В.И. Молчанов, Ю.Ф. Домбровская, А.А. Баранов, Л.М. Рошаль и многие другие.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098" name="Рисунок 12" descr="Осмотр новорожденног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0238" y="-1"/>
            <a:ext cx="3467100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5001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2480" y="296545"/>
            <a:ext cx="10515600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Традиции праздника</a:t>
            </a:r>
            <a:r>
              <a:rPr lang="ru-RU" b="1" dirty="0" smtClean="0"/>
              <a:t>                                          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4360" y="2114550"/>
            <a:ext cx="11144250" cy="4480559"/>
          </a:xfrm>
        </p:spPr>
        <p:txBody>
          <a:bodyPr>
            <a:normAutofit/>
          </a:bodyPr>
          <a:lstStyle/>
          <a:p>
            <a:pPr algn="just"/>
            <a:endParaRPr lang="ru-RU" sz="1800" dirty="0" smtClean="0"/>
          </a:p>
          <a:p>
            <a:pPr algn="just"/>
            <a:endParaRPr lang="ru-RU" sz="1800" dirty="0" smtClean="0"/>
          </a:p>
          <a:p>
            <a:pPr algn="just"/>
            <a:r>
              <a:rPr lang="ru-RU" sz="1800" dirty="0" smtClean="0"/>
              <a:t>День педиатра не </a:t>
            </a:r>
            <a:r>
              <a:rPr lang="ru-RU" sz="1800" dirty="0"/>
              <a:t>закреплен на официальном уровне в перечне памятных дат Российской </a:t>
            </a:r>
            <a:r>
              <a:rPr lang="ru-RU" sz="1800" dirty="0" smtClean="0"/>
              <a:t>Федерации и не является </a:t>
            </a:r>
            <a:r>
              <a:rPr lang="ru-RU" sz="1800" dirty="0"/>
              <a:t>общегосударственным </a:t>
            </a:r>
            <a:r>
              <a:rPr lang="ru-RU" sz="1800" dirty="0" smtClean="0"/>
              <a:t>выходным. </a:t>
            </a:r>
          </a:p>
          <a:p>
            <a:pPr algn="just"/>
            <a:r>
              <a:rPr lang="ru-RU" sz="1800" dirty="0" smtClean="0"/>
              <a:t>Традиционно </a:t>
            </a:r>
            <a:r>
              <a:rPr lang="ru-RU" sz="1800" dirty="0"/>
              <a:t>День педиатра отмечается благотворительными акциями, медицинскими симпозиумами, конференциями. Обмен опытом и медицинское просвещение в области педиатрии становятся основными темами подобных мероприятий</a:t>
            </a:r>
            <a:r>
              <a:rPr lang="ru-RU" sz="1800" dirty="0" smtClean="0"/>
              <a:t>. </a:t>
            </a:r>
          </a:p>
          <a:p>
            <a:pPr algn="just"/>
            <a:r>
              <a:rPr lang="ru-RU" sz="1800" dirty="0" smtClean="0"/>
              <a:t>Проходят торжественные мероприятия: собрания, концерты, приемы. Лучших специалистов награждают почетными грамотами, денежными премиями и ценными подарками. В </a:t>
            </a:r>
            <a:r>
              <a:rPr lang="ru-RU" sz="1800" dirty="0"/>
              <a:t>торжествах </a:t>
            </a:r>
            <a:r>
              <a:rPr lang="ru-RU" sz="1800" dirty="0" smtClean="0"/>
              <a:t>принимают </a:t>
            </a:r>
            <a:r>
              <a:rPr lang="ru-RU" sz="1800" dirty="0"/>
              <a:t>участие </a:t>
            </a:r>
            <a:r>
              <a:rPr lang="ru-RU" sz="1800" dirty="0" smtClean="0"/>
              <a:t>собственно врачи-педиатры, а также другой медицинский и вспомогательный персонал, специализирующийся на помощи больным детям – медицинские сестры, фельдшеры, регистраторы и другие. Праздник отмечается также выпускниками </a:t>
            </a:r>
            <a:r>
              <a:rPr lang="ru-RU" sz="1800" dirty="0"/>
              <a:t>профильных учебных </a:t>
            </a:r>
            <a:r>
              <a:rPr lang="ru-RU" sz="1800" dirty="0" smtClean="0"/>
              <a:t>заведений, </a:t>
            </a:r>
            <a:r>
              <a:rPr lang="ru-RU" sz="1800" dirty="0"/>
              <a:t>преподавателями, </a:t>
            </a:r>
            <a:r>
              <a:rPr lang="ru-RU" sz="1800" dirty="0" smtClean="0"/>
              <a:t>студентами</a:t>
            </a:r>
            <a:r>
              <a:rPr lang="ru-RU" sz="1800" dirty="0"/>
              <a:t>.</a:t>
            </a:r>
            <a:r>
              <a:rPr lang="ru-RU" sz="1800" dirty="0" smtClean="0"/>
              <a:t> выпускниками. </a:t>
            </a:r>
            <a:endParaRPr lang="ru-RU" sz="1800" dirty="0"/>
          </a:p>
        </p:txBody>
      </p:sp>
      <p:pic>
        <p:nvPicPr>
          <p:cNvPr id="5122" name="Рисунок 13" descr="20 НОЯБРЯ – ДЕНЬ ПЕДИАТ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1448" y="-1"/>
            <a:ext cx="3690552" cy="25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Список литературы по </a:t>
            </a:r>
            <a:r>
              <a:rPr lang="ru-RU" sz="3600" b="1" dirty="0" smtClean="0">
                <a:solidFill>
                  <a:prstClr val="black"/>
                </a:solidFill>
              </a:rPr>
              <a:t>педиатрии</a:t>
            </a:r>
            <a:r>
              <a:rPr lang="ru-RU" sz="3600" b="1" dirty="0" smtClean="0"/>
              <a:t>, находящейся в фонде библиотеки </a:t>
            </a:r>
            <a:br>
              <a:rPr lang="ru-RU" sz="3600" b="1" dirty="0" smtClean="0"/>
            </a:br>
            <a:r>
              <a:rPr lang="ru-RU" sz="3600" b="1" dirty="0" smtClean="0"/>
              <a:t>ГООАУ ДПО « МОЦПК СЗ»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2940" y="1825625"/>
            <a:ext cx="10961370" cy="4351338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sz="1800" dirty="0"/>
              <a:t>Соколова Н.Г. </a:t>
            </a:r>
            <a:r>
              <a:rPr lang="ru-RU" sz="1800" dirty="0" smtClean="0"/>
              <a:t>Сестринское </a:t>
            </a:r>
            <a:r>
              <a:rPr lang="ru-RU" sz="1800" dirty="0"/>
              <a:t>дело в педиатрии: </a:t>
            </a:r>
            <a:r>
              <a:rPr lang="ru-RU" sz="1800" dirty="0" smtClean="0"/>
              <a:t>Практикум - </a:t>
            </a:r>
            <a:r>
              <a:rPr lang="ru-RU" sz="1800" dirty="0"/>
              <a:t>Ростов н/Д: </a:t>
            </a:r>
            <a:r>
              <a:rPr lang="ru-RU" sz="1800" dirty="0" smtClean="0"/>
              <a:t>Феникс, 2012</a:t>
            </a:r>
          </a:p>
          <a:p>
            <a:r>
              <a:rPr lang="ru-RU" sz="1800" dirty="0" err="1"/>
              <a:t>Тульчинская</a:t>
            </a:r>
            <a:r>
              <a:rPr lang="ru-RU" sz="1800" dirty="0"/>
              <a:t> В.Д</a:t>
            </a:r>
            <a:r>
              <a:rPr lang="ru-RU" sz="1800" dirty="0" smtClean="0"/>
              <a:t>.</a:t>
            </a:r>
            <a:r>
              <a:rPr lang="ru-RU" sz="1800" dirty="0"/>
              <a:t> Сестринский уход при детских заболеваниях. Учебное </a:t>
            </a:r>
            <a:r>
              <a:rPr lang="ru-RU" sz="1800" dirty="0" smtClean="0"/>
              <a:t>пособие</a:t>
            </a:r>
            <a:r>
              <a:rPr lang="ru-RU" sz="1800" dirty="0"/>
              <a:t> </a:t>
            </a:r>
            <a:r>
              <a:rPr lang="ru-RU" sz="1800" dirty="0" smtClean="0"/>
              <a:t>- М</a:t>
            </a:r>
            <a:r>
              <a:rPr lang="ru-RU" sz="1800" dirty="0"/>
              <a:t>.: </a:t>
            </a:r>
            <a:r>
              <a:rPr lang="ru-RU" sz="1800" dirty="0" smtClean="0"/>
              <a:t>ИНФРА, 2011</a:t>
            </a:r>
          </a:p>
          <a:p>
            <a:r>
              <a:rPr lang="ru-RU" sz="1800" dirty="0"/>
              <a:t>под. ред. Баранова А.А</a:t>
            </a:r>
            <a:r>
              <a:rPr lang="ru-RU" sz="1800" dirty="0" smtClean="0"/>
              <a:t>.</a:t>
            </a:r>
            <a:r>
              <a:rPr lang="ru-RU" sz="1800" dirty="0"/>
              <a:t> Руководство по амбулаторно-поликлинической </a:t>
            </a:r>
            <a:r>
              <a:rPr lang="ru-RU" sz="1800" dirty="0" smtClean="0"/>
              <a:t>педиатрии</a:t>
            </a:r>
            <a:r>
              <a:rPr lang="ru-RU" sz="1800" dirty="0"/>
              <a:t> </a:t>
            </a:r>
            <a:r>
              <a:rPr lang="ru-RU" sz="1800" dirty="0" smtClean="0"/>
              <a:t>- М</a:t>
            </a:r>
            <a:r>
              <a:rPr lang="ru-RU" sz="1800" dirty="0"/>
              <a:t>.: </a:t>
            </a:r>
            <a:r>
              <a:rPr lang="ru-RU" sz="1800" dirty="0" smtClean="0"/>
              <a:t>ГЭОТАР-Медиа, 2007</a:t>
            </a:r>
          </a:p>
          <a:p>
            <a:r>
              <a:rPr lang="ru-RU" sz="1800" dirty="0"/>
              <a:t>Севостьянова Н.Г</a:t>
            </a:r>
            <a:r>
              <a:rPr lang="ru-RU" sz="1800" dirty="0" smtClean="0"/>
              <a:t>.</a:t>
            </a:r>
            <a:r>
              <a:rPr lang="ru-RU" sz="1800" dirty="0"/>
              <a:t> Сестринское дело в педиатрии. Часть </a:t>
            </a:r>
            <a:r>
              <a:rPr lang="en-US" sz="1800" dirty="0" smtClean="0"/>
              <a:t>I</a:t>
            </a:r>
            <a:r>
              <a:rPr lang="ru-RU" sz="1800" dirty="0"/>
              <a:t> </a:t>
            </a:r>
            <a:r>
              <a:rPr lang="ru-RU" sz="1800" dirty="0" smtClean="0"/>
              <a:t> - М</a:t>
            </a:r>
            <a:r>
              <a:rPr lang="ru-RU" sz="1800" dirty="0"/>
              <a:t>.: </a:t>
            </a:r>
            <a:r>
              <a:rPr lang="ru-RU" sz="1800" dirty="0" smtClean="0"/>
              <a:t>АНМИ, 2002</a:t>
            </a:r>
          </a:p>
          <a:p>
            <a:r>
              <a:rPr lang="ru-RU" sz="1800" dirty="0"/>
              <a:t>Севостьянова Н.Г. Сестринское дело в педиатрии. Часть </a:t>
            </a:r>
            <a:r>
              <a:rPr lang="en-US" sz="1800" dirty="0" smtClean="0"/>
              <a:t>II</a:t>
            </a:r>
            <a:r>
              <a:rPr lang="ru-RU" sz="1800" dirty="0" smtClean="0"/>
              <a:t>  </a:t>
            </a:r>
            <a:r>
              <a:rPr lang="ru-RU" sz="1800" dirty="0"/>
              <a:t>- М.: АНМИ, </a:t>
            </a:r>
            <a:r>
              <a:rPr lang="ru-RU" sz="1800" dirty="0" smtClean="0"/>
              <a:t>2002</a:t>
            </a:r>
          </a:p>
          <a:p>
            <a:r>
              <a:rPr lang="ru-RU" sz="1800" dirty="0" smtClean="0"/>
              <a:t>и др.</a:t>
            </a:r>
            <a:endParaRPr lang="ru-RU" sz="1800" dirty="0"/>
          </a:p>
          <a:p>
            <a:r>
              <a:rPr lang="ru-RU" sz="1800" dirty="0" smtClean="0"/>
              <a:t>Периодическая литература -  журнал «Педиатрия»: до 2020 года – бумажная версия; с 2021 года – электронная версия</a:t>
            </a:r>
            <a:r>
              <a:rPr lang="ru-RU" sz="1600" dirty="0" smtClean="0"/>
              <a:t>.</a:t>
            </a:r>
          </a:p>
          <a:p>
            <a:endParaRPr lang="ru-RU" sz="3200" dirty="0"/>
          </a:p>
          <a:p>
            <a:endParaRPr lang="ru-RU" sz="32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1876</TotalTime>
  <Words>474</Words>
  <Application>Microsoft Office PowerPoint</Application>
  <PresentationFormat>Произвольный</PresentationFormat>
  <Paragraphs>49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День педиатра</vt:lpstr>
      <vt:lpstr>История                                                                                        </vt:lpstr>
      <vt:lpstr>Знаменитые педиатры</vt:lpstr>
      <vt:lpstr>Традиции праздника                                                   </vt:lpstr>
      <vt:lpstr>Список литературы по педиатрии, находящейся в фонде библиотеки 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</cp:lastModifiedBy>
  <cp:revision>148</cp:revision>
  <dcterms:created xsi:type="dcterms:W3CDTF">2019-04-11T10:45:24Z</dcterms:created>
  <dcterms:modified xsi:type="dcterms:W3CDTF">2021-11-17T12:17:48Z</dcterms:modified>
</cp:coreProperties>
</file>