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66" r:id="rId4"/>
    <p:sldId id="273" r:id="rId5"/>
    <p:sldId id="270" r:id="rId6"/>
    <p:sldId id="272" r:id="rId7"/>
    <p:sldId id="27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Выставка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29 сентября – День отоларинголога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День отоларинголог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62" y="222422"/>
            <a:ext cx="3917092" cy="2483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91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День отоларинголога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600" dirty="0"/>
              <a:t>Ежегодно </a:t>
            </a:r>
            <a:r>
              <a:rPr lang="ru-RU" sz="2600" dirty="0">
                <a:solidFill>
                  <a:srgbClr val="FF0000"/>
                </a:solidFill>
              </a:rPr>
              <a:t>29 сентября </a:t>
            </a:r>
            <a:r>
              <a:rPr lang="ru-RU" sz="2600" dirty="0"/>
              <a:t>в России отмечается профессиональный праздник – </a:t>
            </a:r>
            <a:r>
              <a:rPr lang="ru-RU" sz="2600" dirty="0">
                <a:solidFill>
                  <a:srgbClr val="FF0000"/>
                </a:solidFill>
              </a:rPr>
              <a:t>День отоларинголога</a:t>
            </a:r>
            <a:r>
              <a:rPr lang="ru-RU" sz="2600" dirty="0"/>
              <a:t>. </a:t>
            </a:r>
            <a:endParaRPr lang="ru-RU" sz="2600" dirty="0" smtClean="0"/>
          </a:p>
          <a:p>
            <a:pPr marL="0" indent="0" algn="just">
              <a:buNone/>
            </a:pPr>
            <a:r>
              <a:rPr lang="ru-RU" sz="2600" dirty="0" smtClean="0"/>
              <a:t>Несмотря на то, что </a:t>
            </a:r>
            <a:r>
              <a:rPr lang="ru-RU" sz="2600" dirty="0" smtClean="0"/>
              <a:t>оториноларингология </a:t>
            </a:r>
            <a:r>
              <a:rPr lang="ru-RU" sz="2600" dirty="0" smtClean="0"/>
              <a:t>была выделена в самостоятельную медицинскую дисциплину еще в середине </a:t>
            </a:r>
            <a:r>
              <a:rPr lang="en-US" sz="2600" dirty="0" smtClean="0"/>
              <a:t>XVIII </a:t>
            </a:r>
            <a:r>
              <a:rPr lang="ru-RU" sz="2600" dirty="0" smtClean="0"/>
              <a:t>века, решение отмечать 29 сентября – День отоларинголога – как профессиональный праздник представителей этой специальности было принято не так давно.</a:t>
            </a:r>
          </a:p>
          <a:p>
            <a:pPr marL="0" indent="0" algn="just">
              <a:buNone/>
            </a:pPr>
            <a:r>
              <a:rPr lang="ru-RU" sz="2600" dirty="0" smtClean="0"/>
              <a:t> Празднование этой даты в конце сентября выбрано неслучайно, хотя никаких открытий или важных событий в этот день в истории дисциплины не происходило: именно в конце первого осеннего месяца, после первого похолодания, чаще всего и наблюдается наплыв пациентов к врачам этой направленности.</a:t>
            </a:r>
            <a:endParaRPr lang="ru-RU" sz="2600" dirty="0"/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1" descr="День отоларинголог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573" y="0"/>
            <a:ext cx="2936789" cy="184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История</a:t>
            </a:r>
            <a:r>
              <a:rPr lang="ru-RU" b="1" dirty="0" smtClean="0"/>
              <a:t>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ru-RU" sz="3200" dirty="0"/>
              <a:t>Оториноларингология (от греч. </a:t>
            </a:r>
            <a:r>
              <a:rPr lang="ru-RU" sz="3200" dirty="0" err="1"/>
              <a:t>otos</a:t>
            </a:r>
            <a:r>
              <a:rPr lang="ru-RU" sz="3200" dirty="0"/>
              <a:t> – ухо, </a:t>
            </a:r>
            <a:r>
              <a:rPr lang="ru-RU" sz="3200" dirty="0" err="1"/>
              <a:t>rhinоs</a:t>
            </a:r>
            <a:r>
              <a:rPr lang="ru-RU" sz="3200" dirty="0"/>
              <a:t> – нос, </a:t>
            </a:r>
            <a:r>
              <a:rPr lang="ru-RU" sz="3200" dirty="0" err="1"/>
              <a:t>laryngos</a:t>
            </a:r>
            <a:r>
              <a:rPr lang="ru-RU" sz="3200" dirty="0"/>
              <a:t> – гортань) является одной из областей медицины, которая занимается изучением анатомии и физиологии уха, горла, носа и его придаточных пазух, а также диагностикой, лечением и профилактикой заболеваний этих органов. Практикующих в данной сфере врачей называют отоларингологами, но в нашей стране чаще всего и привычнее употребляется аббревиатура – «ЛОР» (сокращение от «</a:t>
            </a:r>
            <a:r>
              <a:rPr lang="ru-RU" sz="3200" dirty="0" err="1"/>
              <a:t>ларингооторинолог</a:t>
            </a:r>
            <a:r>
              <a:rPr lang="ru-RU" sz="3200" dirty="0"/>
              <a:t>»).</a:t>
            </a:r>
          </a:p>
          <a:p>
            <a:pPr algn="just"/>
            <a:r>
              <a:rPr lang="ru-RU" sz="3200" dirty="0" smtClean="0"/>
              <a:t>Профессия ЛОР-врачей имеет многовековую историю. Еще в древних трактатах Египта, Индии и Греции имеются сведения о травмах</a:t>
            </a:r>
            <a:r>
              <a:rPr lang="ru-RU" sz="3200" dirty="0"/>
              <a:t>, воспалительных заболеваниях носа, ушей, гортани и способах их лечения. </a:t>
            </a:r>
            <a:endParaRPr lang="ru-RU" sz="3200" dirty="0" smtClean="0"/>
          </a:p>
          <a:p>
            <a:pPr algn="just"/>
            <a:r>
              <a:rPr lang="ru-RU" sz="3200" dirty="0" smtClean="0"/>
              <a:t>Первые </a:t>
            </a:r>
            <a:r>
              <a:rPr lang="ru-RU" sz="3200" dirty="0"/>
              <a:t>упоминания о строении, функции и заболеваниях уха и верхних дыхательных путей имеются в </a:t>
            </a:r>
            <a:r>
              <a:rPr lang="ru-RU" sz="3200" dirty="0" smtClean="0"/>
              <a:t>трудах Гиппократа, А. Цельса.  </a:t>
            </a:r>
            <a:r>
              <a:rPr lang="ru-RU" sz="3200" dirty="0"/>
              <a:t>В XIV в. сравнительно подробные сведения приводит </a:t>
            </a:r>
            <a:r>
              <a:rPr lang="ru-RU" sz="3200" dirty="0" smtClean="0"/>
              <a:t> французский хирург, </a:t>
            </a:r>
            <a:r>
              <a:rPr lang="ru-RU" sz="3200" dirty="0"/>
              <a:t>врач </a:t>
            </a:r>
            <a:r>
              <a:rPr lang="ru-RU" sz="3200" dirty="0" smtClean="0"/>
              <a:t> Авиньонского папства Ги де Шолиак</a:t>
            </a:r>
            <a:r>
              <a:rPr lang="ru-RU" sz="3200" dirty="0"/>
              <a:t> (Guy de Chauliac). Трудами этих ученых пользовались врачи на протяжении многих столетий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/>
              <a:t>В России оториноларингология стала определяться в самостоятельную дисциплину в середине 18 века, когда окончательно сформировались представления об анатомии и физиологии уха, горла и носа, и был разработан инструментарий для осмотра и проведения вмешательств на этих органах. </a:t>
            </a:r>
            <a:endParaRPr lang="ru-RU" sz="3200" dirty="0" smtClean="0"/>
          </a:p>
          <a:p>
            <a:pPr algn="just"/>
            <a:r>
              <a:rPr lang="ru-RU" sz="3200" dirty="0" smtClean="0"/>
              <a:t>Большую </a:t>
            </a:r>
            <a:r>
              <a:rPr lang="ru-RU" sz="3200" dirty="0"/>
              <a:t>роль </a:t>
            </a:r>
            <a:r>
              <a:rPr lang="ru-RU" sz="3200" dirty="0" smtClean="0"/>
              <a:t>в развитии </a:t>
            </a:r>
            <a:r>
              <a:rPr lang="ru-RU" sz="3200" dirty="0"/>
              <a:t>оториноларингологии в России </a:t>
            </a:r>
            <a:r>
              <a:rPr lang="ru-RU" sz="3200" dirty="0" smtClean="0"/>
              <a:t>сыграли </a:t>
            </a:r>
            <a:r>
              <a:rPr lang="ru-RU" sz="3200" dirty="0"/>
              <a:t>основоположники крупнейших терапевтических школ </a:t>
            </a:r>
            <a:r>
              <a:rPr lang="ru-RU" sz="3200" dirty="0" smtClean="0"/>
              <a:t> С.П. Боткин и Г. А. Захарьин. </a:t>
            </a:r>
            <a:r>
              <a:rPr lang="ru-RU" sz="3200" dirty="0"/>
              <a:t>Крупным событием было создание в Москве специальной клиники по болезням уха, носа и горла </a:t>
            </a:r>
            <a:r>
              <a:rPr lang="ru-RU" sz="3200" dirty="0" smtClean="0"/>
              <a:t> в 1896 году </a:t>
            </a:r>
            <a:r>
              <a:rPr lang="ru-RU" sz="3200" dirty="0"/>
              <a:t>под руководством известного </a:t>
            </a:r>
            <a:r>
              <a:rPr lang="ru-RU" sz="3200" dirty="0" smtClean="0"/>
              <a:t>оториноларинголога С.Ф. Штейна.</a:t>
            </a:r>
          </a:p>
          <a:p>
            <a:pPr algn="just"/>
            <a:r>
              <a:rPr lang="ru-RU" sz="3200" dirty="0"/>
              <a:t>Со временем специалисты изучали все новые и новые заболевания, находили пути их лечения. Совершенствовалось оборудование. В современной медицине отоларингологи также не сидят сложа руки, а открывают новые горизонты, спасают жизни людей и разрабатывают методики лечения опасных и сложных заболеваний</a:t>
            </a:r>
            <a:r>
              <a:rPr lang="ru-RU" sz="3200" dirty="0" smtClean="0"/>
              <a:t>. За </a:t>
            </a:r>
            <a:r>
              <a:rPr lang="ru-RU" sz="3200" dirty="0"/>
              <a:t>прошедшие десятилетия российскими учеными и специалистами данной медицинской области был внесен </a:t>
            </a:r>
            <a:r>
              <a:rPr lang="ru-RU" sz="3200" dirty="0" smtClean="0"/>
              <a:t>неоценимый </a:t>
            </a:r>
            <a:r>
              <a:rPr lang="ru-RU" sz="3200" dirty="0"/>
              <a:t>вклад в мировую науку.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4930" y="0"/>
            <a:ext cx="2408194" cy="160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Традиции праздника</a:t>
            </a:r>
            <a:r>
              <a:rPr lang="ru-RU" b="1" dirty="0" smtClean="0"/>
              <a:t>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dirty="0" smtClean="0"/>
              <a:t>29 сентября </a:t>
            </a:r>
            <a:r>
              <a:rPr lang="ru-RU" sz="1800" dirty="0"/>
              <a:t>- дата неофициальная и не является государственным выходным. Но </a:t>
            </a:r>
            <a:r>
              <a:rPr lang="ru-RU" sz="1800" dirty="0" smtClean="0"/>
              <a:t>традиционно в </a:t>
            </a:r>
            <a:r>
              <a:rPr lang="ru-RU" sz="1800" dirty="0"/>
              <a:t>этот </a:t>
            </a:r>
            <a:r>
              <a:rPr lang="ru-RU" sz="1800" dirty="0" smtClean="0"/>
              <a:t>день или накануне </a:t>
            </a:r>
            <a:r>
              <a:rPr lang="ru-RU" sz="1800" dirty="0"/>
              <a:t>ежегодно </a:t>
            </a:r>
            <a:r>
              <a:rPr lang="ru-RU" sz="1800" dirty="0" smtClean="0"/>
              <a:t>в </a:t>
            </a:r>
            <a:r>
              <a:rPr lang="ru-RU" sz="1800" dirty="0"/>
              <a:t>медицинских учреждениях  проходит поздравление и награждение лучших </a:t>
            </a:r>
            <a:r>
              <a:rPr lang="ru-RU" sz="1800" dirty="0" smtClean="0"/>
              <a:t>сотрудников </a:t>
            </a:r>
            <a:r>
              <a:rPr lang="ru-RU" sz="1800" dirty="0"/>
              <a:t>Почетными грамотами и благодарностями Министерства здравоохранения Российской </a:t>
            </a:r>
            <a:r>
              <a:rPr lang="ru-RU" sz="1800" dirty="0" smtClean="0"/>
              <a:t>Федерации, областных  </a:t>
            </a:r>
            <a:r>
              <a:rPr lang="ru-RU" sz="1800" dirty="0"/>
              <a:t>департаментов </a:t>
            </a:r>
            <a:r>
              <a:rPr lang="ru-RU" sz="1800" dirty="0" smtClean="0"/>
              <a:t>здравоохранения и руководителей медицинских учреждений. </a:t>
            </a:r>
            <a:endParaRPr lang="ru-RU" sz="1800" dirty="0"/>
          </a:p>
          <a:p>
            <a:pPr algn="just"/>
            <a:r>
              <a:rPr lang="ru-RU" sz="1800" dirty="0"/>
              <a:t>Ко Дню </a:t>
            </a:r>
            <a:r>
              <a:rPr lang="ru-RU" sz="1800" dirty="0" smtClean="0"/>
              <a:t>отоларинголога </a:t>
            </a:r>
            <a:r>
              <a:rPr lang="ru-RU" sz="1800" dirty="0"/>
              <a:t>приурочивают профессиональные конференции, семинары и симпозиумы, где врачи могут выступить с докладом и ознакомиться с актуальными проблемами отрасли, обменяться опытом. </a:t>
            </a:r>
            <a:endParaRPr lang="ru-RU" sz="1800" dirty="0" smtClean="0"/>
          </a:p>
          <a:p>
            <a:pPr algn="just"/>
            <a:r>
              <a:rPr lang="ru-RU" sz="1800" dirty="0" smtClean="0"/>
              <a:t>Этот праздник отмечают не только врачи, </a:t>
            </a:r>
            <a:r>
              <a:rPr lang="ru-RU" sz="1800" dirty="0"/>
              <a:t>которые ведут прием и лечат людей, но и доктора, которые работают в научных исследовательских центрах, институтах </a:t>
            </a:r>
            <a:r>
              <a:rPr lang="ru-RU" sz="1800" dirty="0" smtClean="0"/>
              <a:t>и занимаются </a:t>
            </a:r>
            <a:r>
              <a:rPr lang="ru-RU" sz="1800" dirty="0"/>
              <a:t>разработками в данной </a:t>
            </a:r>
            <a:r>
              <a:rPr lang="ru-RU" sz="1800" dirty="0" smtClean="0"/>
              <a:t>отрасли, </a:t>
            </a:r>
            <a:r>
              <a:rPr lang="ru-RU" sz="1800" dirty="0"/>
              <a:t>а также преподаватели медицинских учебных заведений, работающие и преподающие по специальности </a:t>
            </a:r>
            <a:r>
              <a:rPr lang="ru-RU" sz="1800" dirty="0" smtClean="0"/>
              <a:t>«оториноларингология».</a:t>
            </a:r>
          </a:p>
          <a:p>
            <a:pPr algn="just"/>
            <a:r>
              <a:rPr lang="ru-RU" sz="1800" dirty="0" smtClean="0"/>
              <a:t>Профессиональный </a:t>
            </a:r>
            <a:r>
              <a:rPr lang="ru-RU" sz="1800" dirty="0"/>
              <a:t>праздник отоларингологов освещают в прессе, на телевидении, делая акцент на </a:t>
            </a:r>
            <a:r>
              <a:rPr lang="ru-RU" sz="1800" dirty="0" smtClean="0"/>
              <a:t>важность </a:t>
            </a:r>
            <a:r>
              <a:rPr lang="ru-RU" sz="1800" dirty="0"/>
              <a:t>и </a:t>
            </a:r>
            <a:r>
              <a:rPr lang="ru-RU" sz="1800" dirty="0" smtClean="0"/>
              <a:t>необходимость </a:t>
            </a:r>
            <a:r>
              <a:rPr lang="ru-RU" sz="1800" dirty="0"/>
              <a:t>данной специальности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4099" y="116617"/>
            <a:ext cx="2676096" cy="17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b="1" dirty="0" smtClean="0">
                <a:solidFill>
                  <a:srgbClr val="FF0000"/>
                </a:solidFill>
              </a:rPr>
              <a:t>Интересные факты                                  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ru-RU" sz="1600" dirty="0" smtClean="0"/>
              <a:t>«ЛОР» </a:t>
            </a:r>
            <a:r>
              <a:rPr lang="ru-RU" sz="1600" dirty="0"/>
              <a:t>- ЭТО НЕ ТОЛЬКО область медицины, изучающая строение и функционирование уха  горла и носа, но и ЛОР (греческое – лента) – в иконописи – деталь облачения архангелов – широкая длинная полоса ткани, украшенная жемчугом и драгоценными камнями.</a:t>
            </a:r>
          </a:p>
          <a:p>
            <a:pPr algn="just"/>
            <a:r>
              <a:rPr lang="ru-RU" sz="1600" dirty="0" smtClean="0"/>
              <a:t>Если верить статистике</a:t>
            </a:r>
            <a:r>
              <a:rPr lang="ru-RU" sz="1600" dirty="0"/>
              <a:t>, </a:t>
            </a:r>
            <a:r>
              <a:rPr lang="ru-RU" sz="1600" dirty="0" smtClean="0"/>
              <a:t>около 2 новорожденных из 1000 российских </a:t>
            </a:r>
            <a:r>
              <a:rPr lang="ru-RU" sz="1600" dirty="0"/>
              <a:t>младенцев</a:t>
            </a:r>
            <a:r>
              <a:rPr lang="ru-RU" sz="1600" dirty="0" smtClean="0"/>
              <a:t> </a:t>
            </a:r>
            <a:r>
              <a:rPr lang="ru-RU" sz="1600" dirty="0"/>
              <a:t>имеют врожденные нарушения слуха.</a:t>
            </a:r>
          </a:p>
          <a:p>
            <a:pPr algn="just"/>
            <a:r>
              <a:rPr lang="ru-RU" sz="1600" dirty="0"/>
              <a:t>Ученые доказали, что при врожденной нечувствительности к боли у человека отсутствует также и способность различать запахи. Причиной является канал, который в головном мозге отвечает одновременно за боль и обоняние.</a:t>
            </a:r>
          </a:p>
          <a:p>
            <a:pPr algn="just"/>
            <a:r>
              <a:rPr lang="ru-RU" sz="1600" dirty="0"/>
              <a:t>Длинный нос является своеобразным гарантом здоровья. В ходе многочисленных исследований было выяснено, что он эффективнее работает в качестве фильтра и пропускает меньше вредных веществ</a:t>
            </a:r>
            <a:r>
              <a:rPr lang="ru-RU" sz="1600" dirty="0" smtClean="0"/>
              <a:t>.</a:t>
            </a:r>
            <a:endParaRPr lang="ru-RU" sz="1600" dirty="0"/>
          </a:p>
          <a:p>
            <a:pPr algn="just"/>
            <a:r>
              <a:rPr lang="ru-RU" sz="1600" dirty="0"/>
              <a:t>Первая непрямая ларингоскопия была проведена не доктором, а учителем пения М. Гарсиа, который с </a:t>
            </a:r>
            <a:r>
              <a:rPr lang="ru-RU" sz="1600" dirty="0" smtClean="0"/>
              <a:t>помощью двух </a:t>
            </a:r>
            <a:r>
              <a:rPr lang="ru-RU" sz="1600" dirty="0"/>
              <a:t>зеркал осматривал свою гортань.</a:t>
            </a:r>
          </a:p>
          <a:p>
            <a:pPr algn="just"/>
            <a:r>
              <a:rPr lang="ru-RU" sz="1600" dirty="0" smtClean="0"/>
              <a:t>Мочки </a:t>
            </a:r>
            <a:r>
              <a:rPr lang="ru-RU" sz="1600" dirty="0"/>
              <a:t>уха </a:t>
            </a:r>
            <a:r>
              <a:rPr lang="ru-RU" sz="1600" dirty="0" smtClean="0"/>
              <a:t>у каждого человека растут на протяжении всей жизни. Этот факт доказан научным путем.</a:t>
            </a:r>
            <a:endParaRPr lang="ru-RU" sz="1600" dirty="0"/>
          </a:p>
          <a:p>
            <a:pPr lvl="0" algn="just"/>
            <a:r>
              <a:rPr lang="ru-RU" sz="1600" dirty="0"/>
              <a:t>Самая маленькая мышца в организме расположена в ухе. Ее длина равна всего 1 мм. Мышца поддерживает так называемое стремечко и сосредоточена в области среднего уха.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696" y="123568"/>
            <a:ext cx="229552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Список литературы по </a:t>
            </a:r>
            <a:r>
              <a:rPr lang="ru-RU" sz="3600" b="1" dirty="0">
                <a:solidFill>
                  <a:prstClr val="black"/>
                </a:solidFill>
              </a:rPr>
              <a:t>оториноларингологии</a:t>
            </a:r>
            <a:r>
              <a:rPr lang="ru-RU" sz="3600" b="1" dirty="0" smtClean="0"/>
              <a:t>, находящейся в фонде библиотеки ГООАУ ДПО « МОЦПК СЗ»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sz="3000" dirty="0" smtClean="0"/>
              <a:t>Ананьева С.В.  Болезни уха, горла, носа/ С.В. Ананьева . – Изд. 4-е, стер. – Ростов н/Д: Феникс, 2011</a:t>
            </a:r>
          </a:p>
          <a:p>
            <a:r>
              <a:rPr lang="ru-RU" sz="3000" dirty="0" err="1" smtClean="0"/>
              <a:t>Павлищук</a:t>
            </a:r>
            <a:r>
              <a:rPr lang="ru-RU" sz="3000" dirty="0" smtClean="0"/>
              <a:t> А.В. Неотложная помощь при заболеваниях и травмах уха, верхних дыхательных путей и пищевода. – 2-е изд., </a:t>
            </a:r>
            <a:r>
              <a:rPr lang="ru-RU" sz="3000" dirty="0" err="1" smtClean="0"/>
              <a:t>испр</a:t>
            </a:r>
            <a:r>
              <a:rPr lang="ru-RU" sz="3000" dirty="0" smtClean="0"/>
              <a:t>. и доп. – Л.: Медицина, 1990 (б-ка сред. Мед. работника)</a:t>
            </a:r>
          </a:p>
          <a:p>
            <a:r>
              <a:rPr lang="ru-RU" sz="3000" dirty="0" smtClean="0"/>
              <a:t>Солдатов И.Б. Лекции по оториноларингологии: учебное пособие. - </a:t>
            </a:r>
            <a:r>
              <a:rPr lang="ru-RU" sz="3000" dirty="0"/>
              <a:t>2-е изд., </a:t>
            </a:r>
            <a:r>
              <a:rPr lang="ru-RU" sz="3000" dirty="0" err="1" smtClean="0"/>
              <a:t>перераб</a:t>
            </a:r>
            <a:r>
              <a:rPr lang="ru-RU" sz="3000" dirty="0" smtClean="0"/>
              <a:t>. </a:t>
            </a:r>
            <a:r>
              <a:rPr lang="ru-RU" sz="3000" dirty="0"/>
              <a:t>и доп. – </a:t>
            </a:r>
            <a:r>
              <a:rPr lang="ru-RU" sz="3000" dirty="0" smtClean="0"/>
              <a:t>М.: </a:t>
            </a:r>
            <a:r>
              <a:rPr lang="ru-RU" sz="3000" dirty="0"/>
              <a:t>Медицина, </a:t>
            </a:r>
            <a:r>
              <a:rPr lang="ru-RU" sz="3000" dirty="0" smtClean="0"/>
              <a:t>1994 </a:t>
            </a:r>
          </a:p>
          <a:p>
            <a:r>
              <a:rPr lang="ru-RU" sz="3000" dirty="0" smtClean="0"/>
              <a:t>Шустер М.А. и др.  Неотложная помощь в  оториноларингологии/ М.А. </a:t>
            </a:r>
            <a:r>
              <a:rPr lang="ru-RU" sz="3000" dirty="0"/>
              <a:t>Шустер, </a:t>
            </a:r>
            <a:r>
              <a:rPr lang="ru-RU" sz="3000" dirty="0" smtClean="0"/>
              <a:t>В.О. Колин, Ф.И. Чумаков.</a:t>
            </a:r>
            <a:r>
              <a:rPr lang="ru-RU" sz="3000" dirty="0"/>
              <a:t> – М.: Медицина, </a:t>
            </a:r>
            <a:r>
              <a:rPr lang="ru-RU" sz="3000" dirty="0" smtClean="0"/>
              <a:t>1989 </a:t>
            </a:r>
            <a:endParaRPr lang="ru-RU" sz="3000" dirty="0"/>
          </a:p>
          <a:p>
            <a:r>
              <a:rPr lang="ru-RU" sz="3000" dirty="0" smtClean="0"/>
              <a:t>Мурзин Р. Как выяснить, почему у ребенка болят уши. Таблица симптомов // Медицинское обслуживание и организация питания в ДОУ. </a:t>
            </a:r>
            <a:r>
              <a:rPr lang="ru-RU" sz="3000" dirty="0"/>
              <a:t>– </a:t>
            </a:r>
            <a:r>
              <a:rPr lang="ru-RU" sz="3000" dirty="0" smtClean="0"/>
              <a:t>2018 </a:t>
            </a:r>
            <a:r>
              <a:rPr lang="ru-RU" sz="3000" dirty="0"/>
              <a:t>- № </a:t>
            </a:r>
            <a:r>
              <a:rPr lang="ru-RU" sz="3000" dirty="0" smtClean="0"/>
              <a:t>12. </a:t>
            </a:r>
            <a:r>
              <a:rPr lang="ru-RU" sz="3000" dirty="0"/>
              <a:t>– с. </a:t>
            </a:r>
            <a:r>
              <a:rPr lang="ru-RU" sz="3000" dirty="0" smtClean="0"/>
              <a:t>66 – 13</a:t>
            </a:r>
          </a:p>
          <a:p>
            <a:r>
              <a:rPr lang="ru-RU" sz="3000" dirty="0" smtClean="0"/>
              <a:t>Скворцов В.В. Средний отит у детей</a:t>
            </a:r>
            <a:r>
              <a:rPr lang="ru-RU" sz="3000" dirty="0"/>
              <a:t> // Медицинское обслуживание и организация питания в ДОУ. – </a:t>
            </a:r>
            <a:r>
              <a:rPr lang="ru-RU" sz="3000" dirty="0" smtClean="0"/>
              <a:t>2016 </a:t>
            </a:r>
            <a:r>
              <a:rPr lang="ru-RU" sz="3000" dirty="0"/>
              <a:t>- № </a:t>
            </a:r>
            <a:r>
              <a:rPr lang="ru-RU" sz="3000" dirty="0" smtClean="0"/>
              <a:t>2 – </a:t>
            </a:r>
            <a:r>
              <a:rPr lang="ru-RU" sz="3000" dirty="0"/>
              <a:t>с. </a:t>
            </a:r>
            <a:r>
              <a:rPr lang="ru-RU" sz="3000" dirty="0" smtClean="0"/>
              <a:t>56 </a:t>
            </a:r>
            <a:r>
              <a:rPr lang="ru-RU" sz="3000" dirty="0"/>
              <a:t>– </a:t>
            </a:r>
            <a:r>
              <a:rPr lang="ru-RU" sz="3000" dirty="0" smtClean="0"/>
              <a:t>61</a:t>
            </a:r>
          </a:p>
          <a:p>
            <a:r>
              <a:rPr lang="ru-RU" sz="3000" dirty="0" err="1" smtClean="0"/>
              <a:t>Артемеменкова</a:t>
            </a:r>
            <a:r>
              <a:rPr lang="ru-RU" sz="3000" dirty="0" smtClean="0"/>
              <a:t> Н.В. Лечение ангины – основа профилактики хронического </a:t>
            </a:r>
            <a:r>
              <a:rPr lang="ru-RU" sz="3000" dirty="0" err="1" smtClean="0"/>
              <a:t>тонзилита</a:t>
            </a:r>
            <a:r>
              <a:rPr lang="ru-RU" sz="3000" dirty="0" smtClean="0"/>
              <a:t>.</a:t>
            </a:r>
            <a:r>
              <a:rPr lang="ru-RU" sz="3200" dirty="0"/>
              <a:t> // Сестринское дело. – </a:t>
            </a:r>
            <a:r>
              <a:rPr lang="ru-RU" sz="3200" dirty="0" smtClean="0"/>
              <a:t>2016. </a:t>
            </a:r>
            <a:r>
              <a:rPr lang="ru-RU" sz="3200" dirty="0"/>
              <a:t>- № 8</a:t>
            </a:r>
            <a:r>
              <a:rPr lang="ru-RU" sz="3200" dirty="0" smtClean="0"/>
              <a:t>. </a:t>
            </a:r>
            <a:r>
              <a:rPr lang="ru-RU" sz="3200" dirty="0"/>
              <a:t>– с.  </a:t>
            </a:r>
            <a:r>
              <a:rPr lang="ru-RU" sz="3200" dirty="0" smtClean="0"/>
              <a:t>33-35</a:t>
            </a:r>
          </a:p>
          <a:p>
            <a:r>
              <a:rPr lang="ru-RU" sz="3200" dirty="0" smtClean="0"/>
              <a:t>Ребенок с ангиной – риск для всей группы</a:t>
            </a:r>
            <a:r>
              <a:rPr lang="ru-RU" sz="3200" dirty="0"/>
              <a:t>// Медицинское обслуживание и организация питания в ДОУ. – </a:t>
            </a:r>
            <a:r>
              <a:rPr lang="ru-RU" sz="3200" dirty="0" smtClean="0"/>
              <a:t>2016 </a:t>
            </a:r>
            <a:r>
              <a:rPr lang="ru-RU" sz="3200" dirty="0"/>
              <a:t>- № </a:t>
            </a:r>
            <a:r>
              <a:rPr lang="ru-RU" sz="3200" dirty="0" smtClean="0"/>
              <a:t>10. </a:t>
            </a:r>
            <a:r>
              <a:rPr lang="ru-RU" sz="3200" dirty="0"/>
              <a:t>– с. </a:t>
            </a:r>
            <a:r>
              <a:rPr lang="ru-RU" sz="3200" dirty="0" smtClean="0"/>
              <a:t>56 </a:t>
            </a:r>
            <a:r>
              <a:rPr lang="ru-RU" sz="3200" dirty="0"/>
              <a:t>– </a:t>
            </a:r>
            <a:r>
              <a:rPr lang="ru-RU" sz="3200" dirty="0" smtClean="0"/>
              <a:t>60</a:t>
            </a:r>
          </a:p>
          <a:p>
            <a:r>
              <a:rPr lang="ru-RU" sz="3200" dirty="0" smtClean="0"/>
              <a:t>Можно ли справиться с аденоидами без операции</a:t>
            </a:r>
            <a:r>
              <a:rPr lang="ru-RU" sz="3200" dirty="0"/>
              <a:t>// Сестринское дело. – </a:t>
            </a:r>
            <a:r>
              <a:rPr lang="ru-RU" sz="3200" dirty="0" smtClean="0"/>
              <a:t>2014. </a:t>
            </a:r>
            <a:r>
              <a:rPr lang="ru-RU" sz="3200" dirty="0"/>
              <a:t>- № </a:t>
            </a:r>
            <a:r>
              <a:rPr lang="ru-RU" sz="3200" dirty="0" smtClean="0"/>
              <a:t>6. </a:t>
            </a:r>
            <a:r>
              <a:rPr lang="ru-RU" sz="3200" dirty="0"/>
              <a:t>– с.  </a:t>
            </a:r>
            <a:r>
              <a:rPr lang="ru-RU" sz="3200" dirty="0" smtClean="0"/>
              <a:t>25-28</a:t>
            </a:r>
          </a:p>
          <a:p>
            <a:r>
              <a:rPr lang="ru-RU" sz="3200" dirty="0" err="1" smtClean="0"/>
              <a:t>Маргасова</a:t>
            </a:r>
            <a:r>
              <a:rPr lang="ru-RU" sz="3200" dirty="0" smtClean="0"/>
              <a:t> И.А. Формирование устной речи у  детей с нарушениями слуха. // Медицинское обслуживание и организация питания в ДОУ. – 2014 - № 3. – с. 57 – 60</a:t>
            </a:r>
          </a:p>
          <a:p>
            <a:r>
              <a:rPr lang="ru-RU" sz="3200" dirty="0" err="1" smtClean="0"/>
              <a:t>Рулева</a:t>
            </a:r>
            <a:r>
              <a:rPr lang="ru-RU" sz="3200" dirty="0" smtClean="0"/>
              <a:t> А.А. Острый средний отит у детей. // Справочник фельдшера и акушерки. – 2013. - № 2. – с. 69-74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Список литературы по оториноларингологии, находящейся в фонде библиотеки ГООАУ ДПО «МОЦПК СЗ»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02" y="1940010"/>
            <a:ext cx="7710615" cy="491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7992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812</Words>
  <Application>Microsoft Office PowerPoint</Application>
  <PresentationFormat>Произвольный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Выставка</vt:lpstr>
      <vt:lpstr>День отоларинголога</vt:lpstr>
      <vt:lpstr>История                                        </vt:lpstr>
      <vt:lpstr>Традиции праздника                           </vt:lpstr>
      <vt:lpstr>       Интересные факты                                    </vt:lpstr>
      <vt:lpstr>Список литературы по оториноларингологии, находящейся в фонде библиотеки ГООАУ ДПО « МОЦПК СЗ»</vt:lpstr>
      <vt:lpstr>Список литературы по оториноларингологии, находящейся в фонде библиотеки ГООАУ ДПО «МОЦПК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д9</cp:lastModifiedBy>
  <cp:revision>110</cp:revision>
  <dcterms:created xsi:type="dcterms:W3CDTF">2019-04-11T10:45:24Z</dcterms:created>
  <dcterms:modified xsi:type="dcterms:W3CDTF">2021-09-17T06:52:47Z</dcterms:modified>
</cp:coreProperties>
</file>