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7" r:id="rId2"/>
    <p:sldId id="280" r:id="rId3"/>
    <p:sldId id="266" r:id="rId4"/>
    <p:sldId id="281" r:id="rId5"/>
    <p:sldId id="282" r:id="rId6"/>
    <p:sldId id="273" r:id="rId7"/>
    <p:sldId id="276" r:id="rId8"/>
    <p:sldId id="277" r:id="rId9"/>
    <p:sldId id="278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24 – 30 апреля 2022 года –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Всемирная неделя иммунизации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399" y="1878226"/>
            <a:ext cx="5708823" cy="4065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Список литературы по </a:t>
            </a:r>
            <a:r>
              <a:rPr lang="ru-RU" sz="3600" b="1" dirty="0" smtClean="0">
                <a:solidFill>
                  <a:srgbClr val="FF0000"/>
                </a:solidFill>
              </a:rPr>
              <a:t>вопросам </a:t>
            </a:r>
            <a:r>
              <a:rPr lang="ru-RU" sz="3600" b="1" dirty="0" smtClean="0">
                <a:solidFill>
                  <a:srgbClr val="FF0000"/>
                </a:solidFill>
              </a:rPr>
              <a:t>иммунизации и вакцинации населения, находящейся в фонде библиотеки ГООАУ ДПО « МОЦПК СЗ»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Под ред. Органова Р.Г., Хальфина Р.А. Руководство по медицинской профилактике. - </a:t>
            </a:r>
            <a:r>
              <a:rPr lang="ru-RU" sz="5400" dirty="0"/>
              <a:t>— М.: </a:t>
            </a:r>
            <a:r>
              <a:rPr lang="ru-RU" sz="5400" dirty="0" smtClean="0"/>
              <a:t>ГЭОТАР-Медиа, 2007</a:t>
            </a:r>
            <a:endParaRPr lang="ru-RU" sz="54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Покровский В.И., Лисукова Т.Е. Эпидемиология и инфекционные болезни: </a:t>
            </a:r>
            <a:r>
              <a:rPr lang="ru-RU" sz="5400" dirty="0"/>
              <a:t>Учебник. — М.: </a:t>
            </a:r>
            <a:r>
              <a:rPr lang="ru-RU" sz="5400" dirty="0" smtClean="0"/>
              <a:t>ГЭОТАР-МЕД, 2003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ЗОТОВА </a:t>
            </a:r>
            <a:r>
              <a:rPr lang="ru-RU" sz="5200" dirty="0"/>
              <a:t>Ю.</a:t>
            </a:r>
            <a:r>
              <a:rPr lang="ru-RU" sz="5200" b="1" dirty="0"/>
              <a:t> Новый порядок вакцинации сотрудников от коронавируса: инструкция, памятка и образец </a:t>
            </a:r>
            <a:r>
              <a:rPr lang="ru-RU" sz="5200" b="1" dirty="0" smtClean="0"/>
              <a:t>журнала</a:t>
            </a:r>
            <a:r>
              <a:rPr lang="ru-RU" sz="5200" dirty="0"/>
              <a:t>// Медицинское обслуживание и организация питания в ДОУ. – </a:t>
            </a:r>
            <a:r>
              <a:rPr lang="ru-RU" sz="5200" dirty="0" smtClean="0"/>
              <a:t>2022 </a:t>
            </a:r>
            <a:r>
              <a:rPr lang="ru-RU" sz="5200" dirty="0"/>
              <a:t>- № </a:t>
            </a:r>
            <a:r>
              <a:rPr lang="ru-RU" sz="5200" dirty="0" smtClean="0"/>
              <a:t>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/>
              <a:t>Прививка от ветрянки: делать или нет. Консультация и памятка для </a:t>
            </a:r>
            <a:r>
              <a:rPr lang="ru-RU" sz="5200" b="1" dirty="0" smtClean="0"/>
              <a:t>родителей</a:t>
            </a:r>
            <a:r>
              <a:rPr lang="ru-RU" sz="5200" dirty="0"/>
              <a:t> </a:t>
            </a:r>
            <a:r>
              <a:rPr lang="ru-RU" sz="5200" dirty="0" smtClean="0"/>
              <a:t>//Медицинское </a:t>
            </a:r>
            <a:r>
              <a:rPr lang="ru-RU" sz="5200" dirty="0"/>
              <a:t>обслуживание и организация питания в ДОУ. – 2022 - № </a:t>
            </a:r>
            <a:r>
              <a:rPr lang="ru-RU" sz="5200" dirty="0" smtClean="0"/>
              <a:t>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РОГОВА Г.</a:t>
            </a:r>
            <a:r>
              <a:rPr lang="ru-RU" sz="5200" b="1" dirty="0"/>
              <a:t> Как вакцинировать детей против гриппа осенью 2021 года. Чек-листы и </a:t>
            </a:r>
            <a:r>
              <a:rPr lang="ru-RU" sz="5200" b="1" dirty="0" smtClean="0"/>
              <a:t>памятки</a:t>
            </a:r>
            <a:r>
              <a:rPr lang="ru-RU" sz="5200" dirty="0"/>
              <a:t> // Медицинское обслуживание и организация питания в ДОУ. – </a:t>
            </a:r>
            <a:r>
              <a:rPr lang="ru-RU" sz="5200" dirty="0" smtClean="0"/>
              <a:t>2021 </a:t>
            </a:r>
            <a:r>
              <a:rPr lang="ru-RU" sz="5200" dirty="0"/>
              <a:t>- № </a:t>
            </a:r>
            <a:r>
              <a:rPr lang="ru-RU" sz="5200" dirty="0" smtClean="0"/>
              <a:t>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РАПОПОРТ И</a:t>
            </a:r>
            <a:r>
              <a:rPr lang="ru-RU" sz="5200" b="1" dirty="0"/>
              <a:t>. Как с сентября организовать вакцинацию работников ДОО по рекомендациям </a:t>
            </a:r>
            <a:r>
              <a:rPr lang="ru-RU" sz="5200" b="1" dirty="0" smtClean="0"/>
              <a:t>Минздрава</a:t>
            </a:r>
            <a:r>
              <a:rPr lang="ru-RU" sz="5200" dirty="0"/>
              <a:t>// Медицинское обслуживание и организация питания в ДОУ. – 2021 - № </a:t>
            </a:r>
            <a:r>
              <a:rPr lang="ru-RU" sz="5200" dirty="0" smtClean="0"/>
              <a:t>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Т.В</a:t>
            </a:r>
            <a:r>
              <a:rPr lang="ru-RU" sz="5200" dirty="0"/>
              <a:t>. Демидова, Н.А. Уфимцева </a:t>
            </a:r>
            <a:r>
              <a:rPr lang="ru-RU" sz="5200" b="1" dirty="0"/>
              <a:t>Коллизии вакцинопрофилактики в период </a:t>
            </a:r>
            <a:r>
              <a:rPr lang="ru-RU" sz="5200" b="1" dirty="0" smtClean="0"/>
              <a:t>пандемии </a:t>
            </a:r>
            <a:r>
              <a:rPr lang="ru-RU" sz="5200" dirty="0" smtClean="0"/>
              <a:t>// Медицинская </a:t>
            </a:r>
            <a:r>
              <a:rPr lang="ru-RU" sz="5200" dirty="0"/>
              <a:t>сестра. - 2021 - № </a:t>
            </a:r>
            <a:r>
              <a:rPr lang="ru-RU" sz="5200" dirty="0" smtClean="0"/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ФЕТИЩЕВА И. </a:t>
            </a:r>
            <a:r>
              <a:rPr lang="ru-RU" sz="5200" b="1" dirty="0"/>
              <a:t>Современная иммунопрофилактика: вызовы, возможности, </a:t>
            </a:r>
            <a:r>
              <a:rPr lang="ru-RU" sz="5200" b="1" dirty="0" smtClean="0"/>
              <a:t>перспективы</a:t>
            </a:r>
            <a:r>
              <a:rPr lang="ru-RU" sz="5200" dirty="0"/>
              <a:t> // </a:t>
            </a:r>
            <a:r>
              <a:rPr lang="ru-RU" sz="5200" dirty="0" smtClean="0"/>
              <a:t>Сестринское дело. </a:t>
            </a:r>
            <a:r>
              <a:rPr lang="ru-RU" sz="5200" dirty="0"/>
              <a:t>- 2021 - № </a:t>
            </a:r>
            <a:r>
              <a:rPr lang="ru-RU" sz="5200" dirty="0" smtClean="0"/>
              <a:t>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ОРЛОВА О. </a:t>
            </a:r>
            <a:r>
              <a:rPr lang="ru-RU" sz="5200" b="1" dirty="0"/>
              <a:t>Как проводить мониторинг нежелательных последствий при вакцинации от </a:t>
            </a:r>
            <a:r>
              <a:rPr lang="ru-RU" sz="5200" b="1" dirty="0" smtClean="0"/>
              <a:t>коронавируса </a:t>
            </a:r>
            <a:r>
              <a:rPr lang="ru-RU" sz="5200" dirty="0" smtClean="0"/>
              <a:t>// Управление качеством в здравоохранении. – 2021 -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ШАТАЛОВА И., ДЕРГУНОВА Н. </a:t>
            </a:r>
            <a:r>
              <a:rPr lang="ru-RU" sz="5200" b="1" dirty="0"/>
              <a:t>Грипп + COVID-19: как совместить вакцинацию</a:t>
            </a:r>
            <a:r>
              <a:rPr lang="ru-RU" sz="5200" dirty="0" smtClean="0"/>
              <a:t>// </a:t>
            </a:r>
            <a:r>
              <a:rPr lang="ru-RU" sz="5200" dirty="0"/>
              <a:t>Главная медицинская сестра. - 2021 - № </a:t>
            </a:r>
            <a:r>
              <a:rPr lang="ru-RU" sz="5200" dirty="0" smtClean="0"/>
              <a:t>10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РУЖЕНЦОВА </a:t>
            </a:r>
            <a:r>
              <a:rPr lang="ru-RU" sz="5200" dirty="0"/>
              <a:t>Т., ЧУХЛЯЕВ П.  </a:t>
            </a:r>
            <a:r>
              <a:rPr lang="ru-RU" sz="5200" b="1" dirty="0"/>
              <a:t>Спутник </a:t>
            </a:r>
            <a:r>
              <a:rPr lang="en-US" sz="5200" b="1" dirty="0"/>
              <a:t>V</a:t>
            </a:r>
            <a:r>
              <a:rPr lang="ru-RU" sz="5200" b="1" dirty="0"/>
              <a:t>, ЭпиВакКорона или КовиВак – чем лучше </a:t>
            </a:r>
            <a:r>
              <a:rPr lang="ru-RU" sz="5200" b="1" dirty="0" smtClean="0"/>
              <a:t>прививаться</a:t>
            </a:r>
            <a:r>
              <a:rPr lang="ru-RU" sz="5200" dirty="0"/>
              <a:t>// Главная медицинская сестра. - 2021 - № </a:t>
            </a:r>
            <a:r>
              <a:rPr lang="ru-RU" sz="5200" dirty="0" smtClean="0"/>
              <a:t>5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 smtClean="0"/>
              <a:t>Перечень </a:t>
            </a:r>
            <a:r>
              <a:rPr lang="ru-RU" sz="5200" b="1" dirty="0"/>
              <a:t>обязательных профилактических прививок и прививок по эпидпоказаниям для </a:t>
            </a:r>
            <a:r>
              <a:rPr lang="ru-RU" sz="5200" b="1" dirty="0" smtClean="0"/>
              <a:t>медработников </a:t>
            </a:r>
            <a:r>
              <a:rPr lang="ru-RU" sz="5200" dirty="0" smtClean="0"/>
              <a:t>// </a:t>
            </a:r>
            <a:r>
              <a:rPr lang="ru-RU" sz="5200" dirty="0"/>
              <a:t>Главная медицинская сестра. - 2021 - № </a:t>
            </a:r>
            <a:r>
              <a:rPr lang="ru-RU" sz="5200" dirty="0" smtClean="0"/>
              <a:t>3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cap="all" dirty="0" smtClean="0"/>
              <a:t>НИКОЛЕНКО</a:t>
            </a:r>
            <a:r>
              <a:rPr lang="ru-RU" sz="5200" b="1" dirty="0" smtClean="0"/>
              <a:t> </a:t>
            </a:r>
            <a:r>
              <a:rPr lang="ru-RU" sz="5200" dirty="0"/>
              <a:t>Н.,</a:t>
            </a:r>
            <a:r>
              <a:rPr lang="ru-RU" sz="5200" cap="all" dirty="0"/>
              <a:t> ЧАКИНСКИ А.</a:t>
            </a:r>
            <a:r>
              <a:rPr lang="ru-RU" sz="5200" b="1" dirty="0"/>
              <a:t> Вакцинация от COVID. Как действовать руководителю, чтобы избежать конфликтов с </a:t>
            </a:r>
            <a:r>
              <a:rPr lang="ru-RU" sz="5200" b="1" dirty="0" smtClean="0"/>
              <a:t>сотрудниками </a:t>
            </a:r>
            <a:r>
              <a:rPr lang="ru-RU" sz="5200" dirty="0" smtClean="0"/>
              <a:t>// Главная медицинская сестра. - 2021 </a:t>
            </a:r>
            <a:r>
              <a:rPr lang="ru-RU" sz="5200" dirty="0"/>
              <a:t>- № 1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Всемирная неделя иммунизации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66881"/>
            <a:ext cx="10515600" cy="31100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Всемирная неделя иммунизации (</a:t>
            </a:r>
            <a:r>
              <a:rPr lang="en-US" b="1" dirty="0" smtClean="0">
                <a:solidFill>
                  <a:srgbClr val="FF0000"/>
                </a:solidFill>
              </a:rPr>
              <a:t>World Immunization Week) </a:t>
            </a:r>
            <a:r>
              <a:rPr lang="ru-RU" dirty="0" smtClean="0"/>
              <a:t>проводится </a:t>
            </a:r>
            <a:r>
              <a:rPr lang="ru-RU" dirty="0"/>
              <a:t>ежегодно </a:t>
            </a:r>
            <a:r>
              <a:rPr lang="ru-RU" dirty="0" smtClean="0"/>
              <a:t>с 24 по 30 апреля.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Цель </a:t>
            </a:r>
            <a:r>
              <a:rPr lang="ru-RU" b="1" dirty="0">
                <a:solidFill>
                  <a:srgbClr val="FF0000"/>
                </a:solidFill>
              </a:rPr>
              <a:t>проведения данного мероприятия</a:t>
            </a:r>
            <a:r>
              <a:rPr lang="ru-RU" dirty="0"/>
              <a:t> - </a:t>
            </a:r>
            <a:r>
              <a:rPr lang="ru-RU" dirty="0" smtClean="0"/>
              <a:t>привлечение </a:t>
            </a:r>
            <a:r>
              <a:rPr lang="ru-RU" dirty="0" smtClean="0"/>
              <a:t>внимания </a:t>
            </a:r>
            <a:r>
              <a:rPr lang="ru-RU" dirty="0" smtClean="0"/>
              <a:t>общественности к иммунизации как одной из главных профилактических мер, позволяющих уберечь человечество от инфекционных заболеваний, эффективному инструменту сохранения здоровья людей всех возрастов.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1026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848" y="-1"/>
            <a:ext cx="24860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История </a:t>
            </a:r>
            <a:r>
              <a:rPr lang="ru-RU" b="1" dirty="0" smtClean="0">
                <a:solidFill>
                  <a:srgbClr val="FF0000"/>
                </a:solidFill>
              </a:rPr>
              <a:t>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FF0000"/>
                </a:solidFill>
              </a:rPr>
              <a:t>Всемирная неделя иммунизации </a:t>
            </a:r>
            <a:r>
              <a:rPr lang="ru-RU" sz="1800" dirty="0" smtClean="0"/>
              <a:t>проводится в последнюю неделю апреля по инициативе Всемирной Организации Здравоохранения  (ВОЗ), начиная с </a:t>
            </a:r>
            <a:r>
              <a:rPr lang="ru-RU" sz="1800" dirty="0" smtClean="0">
                <a:solidFill>
                  <a:srgbClr val="FF0000"/>
                </a:solidFill>
              </a:rPr>
              <a:t>2005 года</a:t>
            </a:r>
            <a:r>
              <a:rPr lang="ru-RU" sz="1800" dirty="0" smtClean="0"/>
              <a:t>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800" dirty="0" smtClean="0"/>
              <a:t>Изначально данное мероприятие называлось Европейской неделей иммунизации и охватывало, соответственно, только страны Старого Света. Однако постепенно к ней присоединились и другие континенты.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FF0000"/>
                </a:solidFill>
              </a:rPr>
              <a:t>Всемирная </a:t>
            </a:r>
            <a:r>
              <a:rPr lang="ru-RU" sz="1800" dirty="0">
                <a:solidFill>
                  <a:srgbClr val="FF0000"/>
                </a:solidFill>
              </a:rPr>
              <a:t>неделя иммунизации </a:t>
            </a:r>
            <a:r>
              <a:rPr lang="ru-RU" sz="1800" dirty="0"/>
              <a:t>возникла в результате усилий, проводимых в разных странах и регионах по проведению недельного мероприятия по информированию о иммунизации.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800" dirty="0"/>
              <a:t>Всемирная ассамблея здравоохранения одобрила </a:t>
            </a:r>
            <a:r>
              <a:rPr lang="ru-RU" sz="1800" dirty="0">
                <a:solidFill>
                  <a:srgbClr val="FF0000"/>
                </a:solidFill>
              </a:rPr>
              <a:t>Всемирную неделю иммунизации </a:t>
            </a:r>
            <a:r>
              <a:rPr lang="ru-RU" sz="1800" dirty="0"/>
              <a:t>на своем заседании </a:t>
            </a:r>
            <a:r>
              <a:rPr lang="ru-RU" sz="1800" dirty="0">
                <a:solidFill>
                  <a:srgbClr val="FF0000"/>
                </a:solidFill>
              </a:rPr>
              <a:t>в мае 2012 года</a:t>
            </a:r>
            <a:r>
              <a:rPr lang="ru-RU" sz="1800" dirty="0" smtClean="0"/>
              <a:t>. И если ранее </a:t>
            </a:r>
            <a:r>
              <a:rPr lang="ru-RU" sz="1800" dirty="0"/>
              <a:t>Неделя иммунизации проводилась </a:t>
            </a:r>
            <a:r>
              <a:rPr lang="ru-RU" sz="1800" dirty="0" smtClean="0"/>
              <a:t>в </a:t>
            </a:r>
            <a:r>
              <a:rPr lang="ru-RU" sz="1800" dirty="0"/>
              <a:t>разных регионах </a:t>
            </a:r>
            <a:r>
              <a:rPr lang="ru-RU" sz="1800" dirty="0" smtClean="0"/>
              <a:t>мира</a:t>
            </a:r>
            <a:r>
              <a:rPr lang="ru-RU" sz="1800" dirty="0"/>
              <a:t> в разные </a:t>
            </a:r>
            <a:r>
              <a:rPr lang="ru-RU" sz="1800" dirty="0" smtClean="0"/>
              <a:t>дни,  в 2012 году </a:t>
            </a:r>
            <a:r>
              <a:rPr lang="ru-RU" sz="1800" dirty="0"/>
              <a:t>Неделя иммунизации проводилась </a:t>
            </a:r>
            <a:r>
              <a:rPr lang="ru-RU" sz="1800" dirty="0" smtClean="0"/>
              <a:t>одновременно, в </a:t>
            </a:r>
            <a:r>
              <a:rPr lang="ru-RU" sz="1800" dirty="0"/>
              <a:t>ней приняли участие представители более 180 стран и территорий по всему </a:t>
            </a:r>
            <a:r>
              <a:rPr lang="ru-RU" sz="1800" dirty="0" smtClean="0"/>
              <a:t>миру.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800" dirty="0" smtClean="0"/>
              <a:t>Ежегодно в рамках Всемирной недели иммунизации  в странах Европейского региона ВОЗ продолжают проводить </a:t>
            </a:r>
            <a:r>
              <a:rPr lang="ru-RU" sz="1800" dirty="0" smtClean="0">
                <a:solidFill>
                  <a:srgbClr val="FF0000"/>
                </a:solidFill>
              </a:rPr>
              <a:t>Европейскую неделю иммунизации</a:t>
            </a:r>
            <a:r>
              <a:rPr lang="ru-RU" sz="1800" dirty="0" smtClean="0"/>
              <a:t>. 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FF0000"/>
                </a:solidFill>
              </a:rPr>
              <a:t>Всемирная </a:t>
            </a:r>
            <a:r>
              <a:rPr lang="ru-RU" sz="1800" dirty="0">
                <a:solidFill>
                  <a:srgbClr val="FF0000"/>
                </a:solidFill>
              </a:rPr>
              <a:t>неделя иммунизации </a:t>
            </a:r>
            <a:r>
              <a:rPr lang="ru-RU" sz="1800" dirty="0"/>
              <a:t>- одна из одиннадцати официальных кампаний, отмеченных ВОЗ , наряду с Всемирным днем ​​здоровья , Всемирным днем ​​донора </a:t>
            </a:r>
            <a:r>
              <a:rPr lang="ru-RU" sz="1800" dirty="0" smtClean="0"/>
              <a:t>крови, Всемирным денем </a:t>
            </a:r>
            <a:r>
              <a:rPr lang="ru-RU" sz="1800" dirty="0"/>
              <a:t>борьбы с туберкулезом </a:t>
            </a:r>
            <a:r>
              <a:rPr lang="ru-RU" sz="1800" dirty="0" smtClean="0"/>
              <a:t> и др. </a:t>
            </a:r>
          </a:p>
          <a:p>
            <a:pPr algn="just" fontAlgn="t"/>
            <a:endParaRPr lang="ru-RU" sz="3600" dirty="0" smtClean="0"/>
          </a:p>
          <a:p>
            <a:pPr algn="just"/>
            <a:endParaRPr lang="ru-RU" sz="3400" dirty="0"/>
          </a:p>
        </p:txBody>
      </p:sp>
      <p:pic>
        <p:nvPicPr>
          <p:cNvPr id="2050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История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Каждый год  </a:t>
            </a:r>
            <a:r>
              <a:rPr lang="ru-RU" sz="1800" dirty="0" smtClean="0">
                <a:solidFill>
                  <a:srgbClr val="FF0000"/>
                </a:solidFill>
              </a:rPr>
              <a:t>Всемирная </a:t>
            </a:r>
            <a:r>
              <a:rPr lang="ru-RU" sz="1800" dirty="0">
                <a:solidFill>
                  <a:srgbClr val="FF0000"/>
                </a:solidFill>
              </a:rPr>
              <a:t>н</a:t>
            </a:r>
            <a:r>
              <a:rPr lang="ru-RU" sz="1800" dirty="0" smtClean="0">
                <a:solidFill>
                  <a:srgbClr val="FF0000"/>
                </a:solidFill>
              </a:rPr>
              <a:t>еделя иммунизации </a:t>
            </a:r>
            <a:r>
              <a:rPr lang="ru-RU" sz="1800" dirty="0" smtClean="0"/>
              <a:t>посвящена определенной теме: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0070C0"/>
                </a:solidFill>
              </a:rPr>
              <a:t>2021: «#</a:t>
            </a:r>
            <a:r>
              <a:rPr lang="ru-RU" sz="1800" b="1" dirty="0">
                <a:solidFill>
                  <a:srgbClr val="0070C0"/>
                </a:solidFill>
              </a:rPr>
              <a:t>ВакциныРаботают и сближают </a:t>
            </a:r>
            <a:r>
              <a:rPr lang="ru-RU" sz="1800" b="1" dirty="0" smtClean="0">
                <a:solidFill>
                  <a:srgbClr val="0070C0"/>
                </a:solidFill>
              </a:rPr>
              <a:t>нас»</a:t>
            </a:r>
            <a:endParaRPr lang="ru-RU" sz="18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sz="1800" dirty="0" smtClean="0"/>
              <a:t>Посвящена </a:t>
            </a:r>
            <a:r>
              <a:rPr lang="ru-RU" sz="1800" dirty="0"/>
              <a:t>тому, каким образом вакцинация способствует нашему сближению с другими людьми и нашему приближению к важным для нас целям и моментам, помогая укрепить здоровье каждого человека в любой стране мира на протяжении всей жизни.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70C0"/>
                </a:solidFill>
              </a:rPr>
              <a:t>2020 г.: </a:t>
            </a:r>
            <a:r>
              <a:rPr lang="ru-RU" sz="1800" b="1" dirty="0" smtClean="0">
                <a:solidFill>
                  <a:srgbClr val="0070C0"/>
                </a:solidFill>
              </a:rPr>
              <a:t>«# </a:t>
            </a:r>
            <a:r>
              <a:rPr lang="ru-RU" sz="1800" b="1" dirty="0">
                <a:solidFill>
                  <a:srgbClr val="0070C0"/>
                </a:solidFill>
              </a:rPr>
              <a:t>ВакциныРаботают для </a:t>
            </a:r>
            <a:r>
              <a:rPr lang="ru-RU" sz="1800" b="1" dirty="0" smtClean="0">
                <a:solidFill>
                  <a:srgbClr val="0070C0"/>
                </a:solidFill>
              </a:rPr>
              <a:t>всех»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/>
              <a:t>в центре внимания кампании находятся люди, которые разрабатывают вакцины, проводят вакцинацию и принимают в ней участие, внося тем самым вклад в ответственное дело охраны здоровья каждого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70C0"/>
                </a:solidFill>
              </a:rPr>
              <a:t>2019: </a:t>
            </a:r>
            <a:r>
              <a:rPr lang="ru-RU" sz="1800" b="1" dirty="0" smtClean="0">
                <a:solidFill>
                  <a:srgbClr val="0070C0"/>
                </a:solidFill>
              </a:rPr>
              <a:t>«Защитимся </a:t>
            </a:r>
            <a:r>
              <a:rPr lang="ru-RU" sz="1800" b="1" dirty="0">
                <a:solidFill>
                  <a:srgbClr val="0070C0"/>
                </a:solidFill>
              </a:rPr>
              <a:t>вместе: #ВакциныРаботают</a:t>
            </a:r>
            <a:r>
              <a:rPr lang="ru-RU" sz="1800" b="1" dirty="0" smtClean="0">
                <a:solidFill>
                  <a:srgbClr val="0070C0"/>
                </a:solidFill>
              </a:rPr>
              <a:t>!»</a:t>
            </a:r>
            <a:endParaRPr lang="ru-RU" sz="18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sz="1800" dirty="0" smtClean="0"/>
              <a:t>Кампания </a:t>
            </a:r>
            <a:r>
              <a:rPr lang="ru-RU" sz="1800" dirty="0"/>
              <a:t>посвящается</a:t>
            </a:r>
            <a:r>
              <a:rPr lang="ru-RU" sz="1800" i="1" dirty="0"/>
              <a:t> героям вакцинации</a:t>
            </a:r>
            <a:r>
              <a:rPr lang="ru-RU" sz="1800" dirty="0"/>
              <a:t> во всем мире — от родителей и членов местных сообществ до медицинских работников и </a:t>
            </a:r>
            <a:r>
              <a:rPr lang="ru-RU" sz="1800" dirty="0" smtClean="0"/>
              <a:t>новаторов </a:t>
            </a:r>
            <a:r>
              <a:rPr lang="ru-RU" sz="1800" dirty="0"/>
              <a:t>— которые вносят свой вклад в обеспечение для всех нас защиты посредством вакцин.</a:t>
            </a:r>
          </a:p>
          <a:p>
            <a:endParaRPr lang="ru-RU" dirty="0"/>
          </a:p>
        </p:txBody>
      </p:sp>
      <p:pic>
        <p:nvPicPr>
          <p:cNvPr id="4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Европейская неделя иммунизации 2022 г.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3500" b="1" dirty="0" smtClean="0">
                <a:solidFill>
                  <a:srgbClr val="FF0000"/>
                </a:solidFill>
              </a:rPr>
              <a:t>С 24 по 30 апреля 2022 года </a:t>
            </a:r>
            <a:r>
              <a:rPr lang="ru-RU" sz="3500" b="1" dirty="0" smtClean="0"/>
              <a:t>в рамках Всемирной недели иммунизации в странах Европейского региона ВОЗ, в том числе и в России, проводится Европейская неделя иммунизации.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500" b="1" dirty="0" smtClean="0"/>
              <a:t>Тема Европейской недели иммунизации (ЕНИ) 2022 года </a:t>
            </a:r>
            <a:r>
              <a:rPr lang="ru-RU" sz="3500" b="1" dirty="0" smtClean="0">
                <a:solidFill>
                  <a:srgbClr val="FF0000"/>
                </a:solidFill>
              </a:rPr>
              <a:t>– </a:t>
            </a:r>
            <a:r>
              <a:rPr lang="ru-RU" sz="4000" b="1" dirty="0" smtClean="0">
                <a:solidFill>
                  <a:srgbClr val="FF0000"/>
                </a:solidFill>
              </a:rPr>
              <a:t>«Долгая жизнь для всех». </a:t>
            </a:r>
            <a:r>
              <a:rPr lang="ru-RU" sz="3500" dirty="0" smtClean="0"/>
              <a:t>Ее цель – подчеркнуть важность равноправного и широкого доступа к вакцинам, способствующего обеспечению долгой и здоровой жизни для каждого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500" b="1" dirty="0"/>
              <a:t>Основные тезисы ЕНИ в этом году:</a:t>
            </a:r>
          </a:p>
          <a:p>
            <a:pPr marL="0" indent="0" algn="just">
              <a:buNone/>
            </a:pPr>
            <a:r>
              <a:rPr lang="ru-RU" sz="3500" b="1" dirty="0" smtClean="0"/>
              <a:t>      </a:t>
            </a:r>
            <a:r>
              <a:rPr lang="ru-RU" sz="3500" b="1" dirty="0" smtClean="0">
                <a:solidFill>
                  <a:srgbClr val="FF0000"/>
                </a:solidFill>
              </a:rPr>
              <a:t>Вакцины</a:t>
            </a:r>
            <a:r>
              <a:rPr lang="ru-RU" sz="3500" b="1" dirty="0">
                <a:solidFill>
                  <a:srgbClr val="FF0000"/>
                </a:solidFill>
              </a:rPr>
              <a:t>: стремление жить долго и благополучно. #LongLifeforAll.</a:t>
            </a:r>
          </a:p>
          <a:p>
            <a:pPr lvl="0" algn="just"/>
            <a:r>
              <a:rPr lang="ru-RU" sz="3500" dirty="0"/>
              <a:t>Долгая жизнь для всех – не обещание, это цель. Потому что каждый заслуживает возможности полноценной жизни.</a:t>
            </a:r>
          </a:p>
          <a:p>
            <a:pPr lvl="0" algn="just"/>
            <a:r>
              <a:rPr lang="ru-RU" sz="3500" dirty="0"/>
              <a:t>Вакцины однозначно спасают жизни, начиная с 1798 года. Первая иммунизация против оспы впервые дала каждому возможность противостоять разрушительной болезни.</a:t>
            </a:r>
          </a:p>
          <a:p>
            <a:pPr lvl="0" algn="just"/>
            <a:r>
              <a:rPr lang="ru-RU" sz="3500" dirty="0"/>
              <a:t>Значимость вакцин измеряется не дозами, а жизнями, прожитыми здоровее и дольше.</a:t>
            </a:r>
          </a:p>
          <a:p>
            <a:pPr lvl="0" algn="just"/>
            <a:r>
              <a:rPr lang="ru-RU" sz="3500" dirty="0"/>
              <a:t>Вакцины дают всем нам возможность и надежду на более полноценную жизнь. Именно за это мы все должны бороться.</a:t>
            </a:r>
          </a:p>
          <a:p>
            <a:pPr lvl="0" algn="just"/>
            <a:r>
              <a:rPr lang="ru-RU" sz="3500" dirty="0"/>
              <a:t>Вакцины — одно из самых эффективных научных изобретений всех времен; они помогают защищать поколение за поколением от многих инфекционных заболеваний.</a:t>
            </a:r>
          </a:p>
          <a:p>
            <a:pPr lvl="0" algn="just"/>
            <a:r>
              <a:rPr lang="ru-RU" sz="3500" dirty="0"/>
              <a:t>Родителям, имеющим доступ к услугам вакцинации, не нужно беспокоиться о том, что их дети могут пострадать от разрушительных болезней, которым подвергались прошлые поколения.</a:t>
            </a:r>
          </a:p>
          <a:p>
            <a:pPr lvl="0" algn="just"/>
            <a:r>
              <a:rPr lang="ru-RU" sz="3500" dirty="0"/>
              <a:t>Вакцины для предотвращения некогда распространенных заболеваний, таких как корь, а также некоторых причин диареи и пневмоний, позволяют большему количеству детей во всем мире жить дольше и более полноценно.</a:t>
            </a:r>
          </a:p>
          <a:p>
            <a:pPr lvl="0" algn="just"/>
            <a:r>
              <a:rPr lang="ru-RU" sz="3500" dirty="0"/>
              <a:t>Все люди, где бы они ни находились, должны иметь свободный доступ к вакцинам, в которых они нуждаются и которых они заслуживают.</a:t>
            </a:r>
          </a:p>
          <a:p>
            <a:endParaRPr lang="ru-RU" dirty="0"/>
          </a:p>
        </p:txBody>
      </p:sp>
      <p:pic>
        <p:nvPicPr>
          <p:cNvPr id="4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Актуальность проведения Всемирной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недели иммунизации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660082"/>
            <a:ext cx="11122268" cy="4617150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По данным ВОЗ, иммунизация позволяет ежегодно предотвращать от 2 до 3 миллионов случаев смерти от дифтерита, столбняка, коклюша, </a:t>
            </a:r>
            <a:r>
              <a:rPr lang="ru-RU" sz="5600" dirty="0" smtClean="0"/>
              <a:t>кори </a:t>
            </a:r>
            <a:r>
              <a:rPr lang="ru-RU" sz="5600" dirty="0" smtClean="0"/>
              <a:t>и краснухи.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Количество детей, которые своевременно получают вакцину, возрастает, в том числе благодаря стараниям ВОЗ и объявленной ею Неделе иммунизации. Каждый год прививки от дифтерита, столбняка и коклюша делаются более чем 100 миллионам детей во всем мире. Например, благодаря вакцинации против кори, случаи смертельного исхода от болезни во всем мире сократились на 84% за период с 2000 по 2016 г. 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Иммунизация позволяет предотвратить страдания, инвалидность и смерть от болезней, предотвратимых с помощью вакцин, включая рак шейки матки, дифтерию, гепатит В, корь, коклюш, пневмонию, полиомиелит, ротавирусную инфекцию, краснуху и столбняк.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Вместе с тем, более 1,5 миллиона детей ежегодно умирают от болезней, которые можно было предотвратить с помощью </a:t>
            </a:r>
            <a:r>
              <a:rPr lang="ru-RU" sz="5600" dirty="0" smtClean="0"/>
              <a:t>вакцинации, в связи с тем, что на сегодняшний день каждый </a:t>
            </a:r>
            <a:r>
              <a:rPr lang="ru-RU" sz="5600" dirty="0"/>
              <a:t>десятый ребенок в мире не охвачен вакцинацией, и, чтобы это изменить, нужна помощь всех «героев вакцинации» во всех регионах мира</a:t>
            </a:r>
            <a:r>
              <a:rPr lang="ru-RU" sz="5600" dirty="0" smtClean="0"/>
              <a:t>.</a:t>
            </a:r>
            <a:r>
              <a:rPr lang="ru-RU" sz="5600" dirty="0"/>
              <a:t>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В </a:t>
            </a:r>
            <a:r>
              <a:rPr lang="ru-RU" sz="5600" dirty="0"/>
              <a:t>мае 2014 года Всемирная ассамблея здравоохранения, приняла резолюцию, в которой полностью одобрила новую Глобальную стратегию по туберкулезу, направленную на ликвидацию глобальной эпидемии туберкулеза, целями которой являются снижение смертности от туберкулеза на 95% и уменьшение числа новых случаев заболевания на 90% за период с 2015 по 2035 год.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В конце 2015 года Всемирной организацией здравоохранения  была утверждена национальная программа «Элиминация кори и краснухи в Российской Федерации» (2016-2020гг.), основной задачей которой является достижение достоверно высокого уровня охвата населения прививками живой коревой и краснушной вакцинами.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В мае 2017 года министры здравоохранения из 194 стран одобрили новую резолюцию об укреплении иммунизации для достижения целей Глобального плана действий в отношении вакцин (ГПДВ</a:t>
            </a:r>
            <a:r>
              <a:rPr lang="ru-RU" sz="5600" dirty="0" smtClean="0"/>
              <a:t>).</a:t>
            </a:r>
            <a:r>
              <a:rPr lang="ru-RU" sz="5600" dirty="0"/>
              <a:t> В этой резолюции содержится настоятельный призыв к странам укреплять управление и руководство национальными программами </a:t>
            </a:r>
            <a:r>
              <a:rPr lang="ru-RU" sz="5600" dirty="0" smtClean="0"/>
              <a:t>иммунизации, расширять </a:t>
            </a:r>
            <a:r>
              <a:rPr lang="ru-RU" sz="5600" dirty="0"/>
              <a:t>услуги по иммунизации за пределами дошкольного возраста, мобилизовывать внутреннее финансирование и укреплять международное сотрудничество для достижения целей ГПДВ.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В результате пандемии </a:t>
            </a:r>
            <a:r>
              <a:rPr lang="en-US" sz="5600" dirty="0" smtClean="0"/>
              <a:t>COVID</a:t>
            </a:r>
            <a:r>
              <a:rPr lang="ru-RU" sz="5600" dirty="0" smtClean="0"/>
              <a:t>-19 уровень иммунизации во многих странах мина значительно снизился. Из-за этого угроза возникновения параллельных вспышек нескольких инфекционных заболеваний становится реальной, а тема иммунизации – актуальной как никогда.</a:t>
            </a:r>
            <a:endParaRPr lang="ru-RU" sz="5600" dirty="0"/>
          </a:p>
          <a:p>
            <a:endParaRPr lang="ru-RU" sz="2400" dirty="0"/>
          </a:p>
          <a:p>
            <a:endParaRPr lang="ru-RU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Правовая основа иммунизации в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Российской Федерации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2055813"/>
            <a:ext cx="11271739" cy="412115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rgbClr val="FF0000"/>
                </a:solidFill>
              </a:rPr>
              <a:t>Федеральным законом от 17.09.1998 № 157-ФЗ «Об иммунопрофилактике инфекционных болезней» </a:t>
            </a:r>
            <a:r>
              <a:rPr lang="ru-RU" sz="1700" dirty="0"/>
              <a:t>(далее — Закон) установлены </a:t>
            </a:r>
            <a:r>
              <a:rPr lang="ru-RU" sz="1700" dirty="0">
                <a:solidFill>
                  <a:srgbClr val="FF0000"/>
                </a:solidFill>
              </a:rPr>
              <a:t>правовые основы </a:t>
            </a:r>
            <a:r>
              <a:rPr lang="ru-RU" sz="1700" dirty="0"/>
              <a:t>государственной политики в области иммунопрофилактики. Государство гарантирует доступность для граждан профилактических прививок, их бесплатное проведение в организациях государственной и муниципальной систем здравоохранения, обеспечение современного уровня производства вакцин, государственную поддержку отечественных производителей вакцин.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dirty="0"/>
              <a:t>В соответствии со статьей 5 Закона, граждане при проведении вакцинации имеют право:</a:t>
            </a:r>
          </a:p>
          <a:p>
            <a:pPr lvl="0" algn="just"/>
            <a:r>
              <a:rPr lang="ru-RU" sz="1700" dirty="0"/>
              <a:t>на получение полной и объективной информации о необходимости профилактических прививок, последствиях отказа от них и возможных поствакцинальных осложнениях;</a:t>
            </a:r>
          </a:p>
          <a:p>
            <a:pPr lvl="0" algn="just"/>
            <a:r>
              <a:rPr lang="ru-RU" sz="1700" dirty="0"/>
              <a:t>бесплатные профилактические прививки, включенные в национальный календарь профилактических прививок и календарь профилактических прививок по эпидемическим показаниям;</a:t>
            </a:r>
          </a:p>
          <a:p>
            <a:pPr lvl="0" algn="just"/>
            <a:r>
              <a:rPr lang="ru-RU" sz="1700" dirty="0"/>
              <a:t>медицинский осмотр и при необходимости медицинское обследование перед профилактическими прививками, получение медицинской помощи в медицинских организациях при возникновении поствакцинальных осложнений в рамках программы государственных гарантий бесплатного оказания гражданам медицинской помощи</a:t>
            </a:r>
            <a:r>
              <a:rPr lang="ru-RU" sz="17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700" dirty="0" smtClean="0"/>
              <a:t>Вакцинация в России проводится строго в соответствии с </a:t>
            </a:r>
            <a:r>
              <a:rPr lang="ru-RU" sz="1700" dirty="0" smtClean="0">
                <a:solidFill>
                  <a:srgbClr val="FF0000"/>
                </a:solidFill>
              </a:rPr>
              <a:t>Национальным календарем профилактических прививок и календарем профилактических прививок по эпидемическим показаниям</a:t>
            </a:r>
            <a:r>
              <a:rPr lang="ru-RU" sz="1700" dirty="0" smtClean="0"/>
              <a:t>, утвержденными приказом  Министерства здравоохранения Российской Федерации от 06 декабря 2021 года № 1122н.</a:t>
            </a:r>
            <a:endParaRPr lang="ru-RU" sz="17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Мероприятия, проводимые </a:t>
            </a:r>
            <a:r>
              <a:rPr lang="ru-RU" sz="4000" b="1" dirty="0" smtClean="0">
                <a:solidFill>
                  <a:srgbClr val="FF0000"/>
                </a:solidFill>
              </a:rPr>
              <a:t> в России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в </a:t>
            </a:r>
            <a:r>
              <a:rPr lang="ru-RU" sz="4000" b="1" dirty="0">
                <a:solidFill>
                  <a:srgbClr val="FF0000"/>
                </a:solidFill>
              </a:rPr>
              <a:t>рамках Всемирной недели иммунизации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2273861"/>
            <a:ext cx="10981593" cy="390310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/>
              <a:t>Во </a:t>
            </a:r>
            <a:r>
              <a:rPr lang="ru-RU" sz="1800" dirty="0"/>
              <a:t>время Всемирной недели иммунизации во всех городах России проводятся мероприятия, направленные на реализацию основных целей кампании</a:t>
            </a:r>
            <a:r>
              <a:rPr lang="ru-RU" sz="1800" dirty="0" smtClean="0"/>
              <a:t>. Активное </a:t>
            </a:r>
            <a:r>
              <a:rPr lang="ru-RU" sz="1800" dirty="0"/>
              <a:t>участие в этой акции принимает каждый регион нашей страны.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/>
              <a:t>Во </a:t>
            </a:r>
            <a:r>
              <a:rPr lang="ru-RU" sz="1800" dirty="0"/>
              <a:t>время проведения Всемирной недели иммунизации активно проходит распространение информационных материалов, содержащих информацию о преимуществах вакцинации - разрабатываются, издаются и распространяются пропагандистские материалы – методическая литература, популярные издания, наглядные материалы (буклеты, санитарные бюллетени, памятки, брошюры).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/>
              <a:t>В </a:t>
            </a:r>
            <a:r>
              <a:rPr lang="ru-RU" sz="1800" dirty="0"/>
              <a:t>поликлиниках проводятся «дни открытых дверей», работают телефоны доверия и «горячие линии» по вопросам вакцинопрофилактики.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Проводятся масштабные мероприятия для населения: обсуждения, круглые столы, семинары, выставки. Проводятся выездные кампании по иммунизации для уязвимых или труднодоступных групп населения.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Организуются курсы обучения и просвещения, посвященные важности иммунизации.  С родителями и воспитателями проводится информационная работа, направленная на пропаганду иммунизации. В школах проводятся тематические уроки здоровья, театра, спортивные мероприятия, спектакли.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Проведение Всемирной недели вакцинации напоминает всем нам о том, что мы не должны быть спокойными в отношении вакциноуправляемых инфекций. Тот факт, что многие болезни благодаря вакцинации побеждены и мы о них «забыли», не означает, что вакцинация больше не нужна.</a:t>
            </a:r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COVID-19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825624"/>
            <a:ext cx="10964007" cy="4918075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 smtClean="0"/>
              <a:t>Первую вакцину от коронавируса </a:t>
            </a:r>
            <a:r>
              <a:rPr lang="en-US" sz="1900" dirty="0" smtClean="0"/>
              <a:t>Convidicea</a:t>
            </a:r>
            <a:r>
              <a:rPr lang="ru-RU" sz="1900" dirty="0" smtClean="0"/>
              <a:t> зарегистрировали в Китае в июне 2020 года для вакцинации военнослужащих.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 smtClean="0"/>
              <a:t>В России первую общедоступную вакцину «Гам-КОВИД-Вак» (Спутник </a:t>
            </a:r>
            <a:r>
              <a:rPr lang="en-US" sz="1900" dirty="0" smtClean="0"/>
              <a:t>V</a:t>
            </a:r>
            <a:r>
              <a:rPr lang="ru-RU" sz="1900" dirty="0" smtClean="0"/>
              <a:t>) зарегистрировали в августе 2020 года.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 smtClean="0"/>
              <a:t>По данным ВОЗ на август 2021 года в мире 112 вакцин – кандидатов находились на стадии клинических исследований и 184 – на стадии доклинических исследований. Но одобрены и разрешены к применению около 20 вакцин.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 smtClean="0"/>
              <a:t>В </a:t>
            </a:r>
            <a:r>
              <a:rPr lang="ru-RU" sz="1900" dirty="0"/>
              <a:t>Европейском регионе были привиты от COVID-19 б</a:t>
            </a:r>
            <a:r>
              <a:rPr lang="ru-RU" sz="1900" dirty="0" smtClean="0"/>
              <a:t>олее </a:t>
            </a:r>
            <a:r>
              <a:rPr lang="ru-RU" sz="1900" dirty="0"/>
              <a:t>600 миллионов </a:t>
            </a:r>
            <a:r>
              <a:rPr lang="ru-RU" sz="1900" dirty="0" smtClean="0"/>
              <a:t>человек, </a:t>
            </a:r>
            <a:r>
              <a:rPr lang="ru-RU" sz="1900" dirty="0"/>
              <a:t>что спасло бесчисленное количество жизней. </a:t>
            </a:r>
            <a:r>
              <a:rPr lang="ru-RU" sz="1900" dirty="0" smtClean="0"/>
              <a:t>Европейское бюро </a:t>
            </a:r>
            <a:r>
              <a:rPr lang="ru-RU" sz="1900" dirty="0"/>
              <a:t>ВОЗ и Европейский центр профилактики и контроля заболеваний (ECDC) провели исследование, результаты которого показали, что за первые 11 месяцев применения вакцины от COVID-19 в 33 странах Европейского региона ВОЗ от смерти было спасено 470 000 лиц в возрасте 60 лет и старше</a:t>
            </a:r>
            <a:r>
              <a:rPr lang="ru-RU" sz="19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 smtClean="0"/>
              <a:t>Генеральный </a:t>
            </a:r>
            <a:r>
              <a:rPr lang="ru-RU" sz="1900" dirty="0"/>
              <a:t>директор ВОЗ Тедрос Аданом </a:t>
            </a:r>
            <a:r>
              <a:rPr lang="ru-RU" sz="1900" dirty="0" smtClean="0"/>
              <a:t>Гебрейесус</a:t>
            </a:r>
            <a:r>
              <a:rPr lang="ru-RU" sz="1900" dirty="0"/>
              <a:t> на брифинге в Женеве 22 декабря 2021 года </a:t>
            </a:r>
            <a:r>
              <a:rPr lang="ru-RU" sz="1900" dirty="0" smtClean="0"/>
              <a:t>заявил, что в </a:t>
            </a:r>
            <a:r>
              <a:rPr lang="ru-RU" sz="1900" dirty="0"/>
              <a:t>2022 году будет достаточно препаратов для вакцинации всех взрослых от </a:t>
            </a:r>
            <a:r>
              <a:rPr lang="ru-RU" sz="1900" dirty="0" smtClean="0"/>
              <a:t>ковида, и что </a:t>
            </a:r>
            <a:r>
              <a:rPr lang="ru-RU" sz="1900" dirty="0"/>
              <a:t>мировое сообщество имеет инструменты, чтобы покончить с пандемией коронавируса в </a:t>
            </a:r>
            <a:r>
              <a:rPr lang="ru-RU" sz="1900" dirty="0" smtClean="0"/>
              <a:t>2022 году.</a:t>
            </a:r>
            <a:r>
              <a:rPr lang="ru-RU" sz="1900" dirty="0"/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b="1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dirty="0"/>
              <a:t>Согласно приказу  Министерства здравоохранения Российской Федерации от 06 декабря 2021 года № 1122н. профилактическая прививка</a:t>
            </a:r>
            <a:r>
              <a:rPr lang="ru-RU" sz="1900" b="1" dirty="0"/>
              <a:t> </a:t>
            </a:r>
            <a:r>
              <a:rPr lang="ru-RU" sz="1900" dirty="0"/>
              <a:t>против коронавирусной инфекции, вызываемой вирусом SARS-CoV-2, включена в Календарь профилактических прививок по эпидемическим показаниям</a:t>
            </a:r>
            <a:r>
              <a:rPr lang="ru-RU" sz="1900" dirty="0" smtClean="0"/>
              <a:t>. К </a:t>
            </a:r>
            <a:r>
              <a:rPr lang="ru-RU" sz="1900" dirty="0"/>
              <a:t>приоритету 1-го уровня граждан, подлежащих обязательной вакцинации, относятся: лица в возрасте 60 лет и </a:t>
            </a:r>
            <a:r>
              <a:rPr lang="ru-RU" sz="1900" dirty="0" smtClean="0"/>
              <a:t>старше; взрослые</a:t>
            </a:r>
            <a:r>
              <a:rPr lang="ru-RU" sz="1900" dirty="0"/>
              <a:t>, работающие по отдельным профессиям и должностям: работники медицинских, образовательных организаций, организаций социального обслуживания и многофункциональных центров; лица, проживающие в организациях социального обслуживания; лица с хроническими заболеваниями, в том числе с заболеваниями бронхолегочной системы, сердечно-сосудистыми заболеваниями, сахарным диабетом и ожирением; граждане, проживающие в городах с численностью населения 1 млн и более.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b="1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/>
          </a:p>
        </p:txBody>
      </p:sp>
      <p:pic>
        <p:nvPicPr>
          <p:cNvPr id="5" name="Рисунок 4" descr="Всемирная неделя иммунизации | Официальный сайт Евпаторийского городского  совета и администрации города. Республика Кры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049" y="0"/>
            <a:ext cx="2174789" cy="161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</TotalTime>
  <Words>1408</Words>
  <Application>Microsoft Office PowerPoint</Application>
  <PresentationFormat>Широкоэкранный</PresentationFormat>
  <Paragraphs>92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Тема Office</vt:lpstr>
      <vt:lpstr>24 – 30 апреля 2022 года – Всемирная неделя иммунизации</vt:lpstr>
      <vt:lpstr>Всемирная неделя иммунизации</vt:lpstr>
      <vt:lpstr>История     </vt:lpstr>
      <vt:lpstr>История </vt:lpstr>
      <vt:lpstr>Европейская неделя иммунизации 2022 г.</vt:lpstr>
      <vt:lpstr>Актуальность проведения Всемирной  недели иммунизации</vt:lpstr>
      <vt:lpstr>Правовая основа иммунизации в  Российской Федерации</vt:lpstr>
      <vt:lpstr>Мероприятия, проводимые  в России  в рамках Всемирной недели иммунизации</vt:lpstr>
      <vt:lpstr>COVID-19</vt:lpstr>
      <vt:lpstr>Список литературы по вопросам иммунизации и вакцинации населения, находящейся в фонде библиотеки ГООАУ ДПО « МОЦПК СЗ»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User</cp:lastModifiedBy>
  <cp:revision>115</cp:revision>
  <dcterms:created xsi:type="dcterms:W3CDTF">2019-04-11T10:45:24Z</dcterms:created>
  <dcterms:modified xsi:type="dcterms:W3CDTF">2022-04-21T12:38:53Z</dcterms:modified>
</cp:coreProperties>
</file>