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6" r:id="rId2"/>
    <p:sldId id="257" r:id="rId3"/>
    <p:sldId id="266" r:id="rId4"/>
    <p:sldId id="275" r:id="rId5"/>
    <p:sldId id="273" r:id="rId6"/>
    <p:sldId id="270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14" y="509798"/>
            <a:ext cx="11239837" cy="594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58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20 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мая 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–</a:t>
            </a:r>
            <a:r>
              <a:rPr lang="ru-RU" sz="48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День 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травматолога</a:t>
            </a:r>
            <a:endParaRPr lang="ru-RU" sz="48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314322"/>
            <a:ext cx="10515600" cy="375142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/>
              <a:t>Каждый год </a:t>
            </a:r>
            <a:r>
              <a:rPr lang="ru-RU" sz="1600" b="1" dirty="0">
                <a:solidFill>
                  <a:srgbClr val="FF0000"/>
                </a:solidFill>
              </a:rPr>
              <a:t>20 мая </a:t>
            </a:r>
            <a:r>
              <a:rPr lang="ru-RU" sz="1600" dirty="0"/>
              <a:t>врачи во всём мире, деятельность которых связана с травматологией и ортопедией, отмечают свой профессиональный праздник – </a:t>
            </a:r>
            <a:r>
              <a:rPr lang="ru-RU" sz="1600" b="1" dirty="0">
                <a:solidFill>
                  <a:srgbClr val="FF0000"/>
                </a:solidFill>
              </a:rPr>
              <a:t>День травматолога</a:t>
            </a:r>
            <a:r>
              <a:rPr lang="ru-RU" sz="1600" dirty="0"/>
              <a:t>. Эта профессия достойна уважения, ведь зачастую от грамотных действий врача-травматолога зависит не только здоровье, но и жизнь.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Хотя </a:t>
            </a:r>
            <a:r>
              <a:rPr lang="ru-RU" sz="1600" dirty="0"/>
              <a:t>праздник </a:t>
            </a:r>
            <a:r>
              <a:rPr lang="ru-RU" sz="1600" dirty="0" smtClean="0"/>
              <a:t> -  </a:t>
            </a:r>
            <a:r>
              <a:rPr lang="ru-RU" sz="1600" b="1" dirty="0" smtClean="0">
                <a:solidFill>
                  <a:srgbClr val="FF0000"/>
                </a:solidFill>
              </a:rPr>
              <a:t>День </a:t>
            </a:r>
            <a:r>
              <a:rPr lang="ru-RU" sz="1600" b="1" dirty="0">
                <a:solidFill>
                  <a:srgbClr val="FF0000"/>
                </a:solidFill>
              </a:rPr>
              <a:t>травматолога </a:t>
            </a:r>
            <a:r>
              <a:rPr lang="ru-RU" sz="1600" dirty="0" smtClean="0"/>
              <a:t>- и </a:t>
            </a:r>
            <a:r>
              <a:rPr lang="ru-RU" sz="1600" dirty="0"/>
              <a:t>считается международным, то есть признанным во всём мире, </a:t>
            </a:r>
            <a:r>
              <a:rPr lang="ru-RU" sz="1600" dirty="0" smtClean="0"/>
              <a:t> в России он не </a:t>
            </a:r>
            <a:r>
              <a:rPr lang="ru-RU" sz="1600" dirty="0"/>
              <a:t>получил утверждения </a:t>
            </a:r>
            <a:r>
              <a:rPr lang="ru-RU" sz="1600" dirty="0" smtClean="0"/>
              <a:t>на </a:t>
            </a:r>
            <a:r>
              <a:rPr lang="ru-RU" sz="1600" dirty="0"/>
              <a:t>государственном уровне, потому не является выходным праздничным днем.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Доподлинно </a:t>
            </a:r>
            <a:r>
              <a:rPr lang="ru-RU" sz="1600" dirty="0"/>
              <a:t>неизвестно, почему именно 20 мая было выбрано в качестве даты </a:t>
            </a:r>
            <a:r>
              <a:rPr lang="ru-RU" sz="1600" dirty="0" smtClean="0"/>
              <a:t>торжества, </a:t>
            </a:r>
            <a:r>
              <a:rPr lang="ru-RU" sz="1600" dirty="0"/>
              <a:t>и кто являлся инициатором предложения.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Цель </a:t>
            </a:r>
            <a:r>
              <a:rPr lang="ru-RU" sz="1600" b="1" dirty="0">
                <a:solidFill>
                  <a:srgbClr val="FF0000"/>
                </a:solidFill>
              </a:rPr>
              <a:t>праздника </a:t>
            </a:r>
            <a:r>
              <a:rPr lang="ru-RU" sz="1600" dirty="0"/>
              <a:t>– </a:t>
            </a:r>
            <a:r>
              <a:rPr lang="ru-RU" sz="1600" dirty="0" smtClean="0"/>
              <a:t>подчеркнуть значение </a:t>
            </a:r>
            <a:r>
              <a:rPr lang="ru-RU" sz="1600" dirty="0"/>
              <a:t>работы </a:t>
            </a:r>
            <a:r>
              <a:rPr lang="ru-RU" sz="1600" dirty="0" smtClean="0"/>
              <a:t>травматолога, повысить </a:t>
            </a:r>
            <a:r>
              <a:rPr lang="ru-RU" sz="1600" dirty="0"/>
              <a:t>ее престижность, </a:t>
            </a:r>
            <a:r>
              <a:rPr lang="ru-RU" sz="1600" dirty="0" smtClean="0"/>
              <a:t>выразить дань уважения всем, кто связан с этой профессией, а также акцентировать внимание на проблемах, которые существуют в данной области медицины.</a:t>
            </a:r>
            <a:endParaRPr lang="ru-RU" sz="1600" dirty="0"/>
          </a:p>
          <a:p>
            <a:pPr marL="0" indent="0" algn="just">
              <a:buNone/>
            </a:pPr>
            <a:r>
              <a:rPr lang="ru-RU" sz="2600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187" y="-2"/>
            <a:ext cx="2182813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История</a:t>
            </a:r>
            <a:r>
              <a:rPr lang="ru-RU" sz="4800" b="1" dirty="0" smtClean="0"/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6038"/>
            <a:ext cx="10515600" cy="475002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sz="6400" b="1" dirty="0">
                <a:solidFill>
                  <a:srgbClr val="FF0000"/>
                </a:solidFill>
                <a:ea typeface="Calibri"/>
                <a:cs typeface="Times New Roman"/>
              </a:rPr>
              <a:t>Травматология</a:t>
            </a:r>
            <a:r>
              <a:rPr lang="ru-RU" sz="6400" dirty="0">
                <a:ea typeface="Calibri"/>
                <a:cs typeface="Times New Roman"/>
              </a:rPr>
              <a:t> (от греч. trаumatos — рана, повреждение и logos – причина), буквально — учение о травматических повреждениях. В более узком смысле термин "травматология" традиционно применяется к разделу клинической медицины, изучающему повреждения опорно-двигательного аппарата (костей, суставов, мышц, связок, сухожилий) и кожных покровов</a:t>
            </a:r>
            <a:r>
              <a:rPr lang="ru-RU" sz="6400" dirty="0" smtClean="0"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6400" dirty="0">
                <a:ea typeface="Calibri"/>
                <a:cs typeface="Times New Roman"/>
              </a:rPr>
              <a:t>Травматология — один из самых древних разделов клинической медицины, история которого насчитывает много веков. Ведь травмы и различные повреждения человек получал во все времена. Археологи до сих пор находят древние инструменты, которыми, предположительно, лечили переломы. </a:t>
            </a:r>
            <a:r>
              <a:rPr lang="ru-RU" sz="6400" dirty="0" smtClean="0">
                <a:ea typeface="Calibri"/>
                <a:cs typeface="Times New Roman"/>
              </a:rPr>
              <a:t>На </a:t>
            </a:r>
            <a:r>
              <a:rPr lang="ru-RU" sz="6400" dirty="0">
                <a:ea typeface="Calibri"/>
                <a:cs typeface="Times New Roman"/>
              </a:rPr>
              <a:t>мумифицированных трупах древнего Египта и сохранившихся останках воинов древнего Рима обнаружены признаки сращивания переломов и следы операций на костях </a:t>
            </a:r>
            <a:r>
              <a:rPr lang="ru-RU" sz="6400" dirty="0" smtClean="0">
                <a:ea typeface="Calibri"/>
                <a:cs typeface="Times New Roman"/>
              </a:rPr>
              <a:t>черепа</a:t>
            </a:r>
            <a:r>
              <a:rPr lang="ru-RU" sz="6400" dirty="0">
                <a:ea typeface="Calibri"/>
                <a:cs typeface="Times New Roman"/>
              </a:rPr>
              <a:t>,</a:t>
            </a:r>
            <a:r>
              <a:rPr lang="ru-RU" sz="6400" dirty="0" smtClean="0">
                <a:ea typeface="Calibri"/>
                <a:cs typeface="Times New Roman"/>
              </a:rPr>
              <a:t> </a:t>
            </a:r>
            <a:r>
              <a:rPr lang="ru-RU" sz="6400" dirty="0">
                <a:ea typeface="Calibri"/>
                <a:cs typeface="Times New Roman"/>
              </a:rPr>
              <a:t>а индейцы практиковали терапию травм костей, суставов и производили ампутацию серьезно поврежденных </a:t>
            </a:r>
            <a:r>
              <a:rPr lang="ru-RU" sz="6400" dirty="0" smtClean="0">
                <a:ea typeface="Calibri"/>
                <a:cs typeface="Times New Roman"/>
              </a:rPr>
              <a:t>конечностей.</a:t>
            </a:r>
            <a:endParaRPr lang="ru-RU" sz="64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sz="6400" dirty="0">
                <a:ea typeface="Calibri"/>
                <a:cs typeface="Times New Roman"/>
              </a:rPr>
              <a:t>Прочный фундамент в современной травматологии заложил известный античный мыслитель и ученый </a:t>
            </a:r>
            <a:r>
              <a:rPr lang="ru-RU" sz="6400" dirty="0">
                <a:solidFill>
                  <a:srgbClr val="FF0000"/>
                </a:solidFill>
                <a:ea typeface="Calibri"/>
                <a:cs typeface="Times New Roman"/>
              </a:rPr>
              <a:t>Гиппократ.</a:t>
            </a:r>
            <a:r>
              <a:rPr lang="ru-RU" sz="6400" dirty="0">
                <a:ea typeface="Calibri"/>
                <a:cs typeface="Times New Roman"/>
              </a:rPr>
              <a:t> В своих сочинениях </a:t>
            </a:r>
            <a:r>
              <a:rPr lang="ru-RU" sz="6400" dirty="0">
                <a:solidFill>
                  <a:srgbClr val="FF0000"/>
                </a:solidFill>
                <a:ea typeface="Calibri"/>
                <a:cs typeface="Times New Roman"/>
              </a:rPr>
              <a:t>«О суставах» </a:t>
            </a:r>
            <a:r>
              <a:rPr lang="ru-RU" sz="6400" dirty="0">
                <a:ea typeface="Calibri"/>
                <a:cs typeface="Times New Roman"/>
              </a:rPr>
              <a:t>и </a:t>
            </a:r>
            <a:r>
              <a:rPr lang="ru-RU" sz="6400" dirty="0">
                <a:solidFill>
                  <a:srgbClr val="FF0000"/>
                </a:solidFill>
                <a:ea typeface="Calibri"/>
                <a:cs typeface="Times New Roman"/>
              </a:rPr>
              <a:t>«О переломах» </a:t>
            </a:r>
            <a:r>
              <a:rPr lang="ru-RU" sz="6400" dirty="0">
                <a:ea typeface="Calibri"/>
                <a:cs typeface="Times New Roman"/>
              </a:rPr>
              <a:t>он изложил свой взгляд на методы лечения таких повреждений, один из которых до сих пор используется докторами в сегодняшней </a:t>
            </a:r>
            <a:r>
              <a:rPr lang="ru-RU" sz="6400" dirty="0" smtClean="0">
                <a:ea typeface="Calibri"/>
                <a:cs typeface="Times New Roman"/>
              </a:rPr>
              <a:t>медицине. Существует </a:t>
            </a:r>
            <a:r>
              <a:rPr lang="ru-RU" sz="6400" dirty="0">
                <a:ea typeface="Calibri"/>
                <a:cs typeface="Times New Roman"/>
              </a:rPr>
              <a:t>даже термин «вправление вывиха по способу Гиппократа</a:t>
            </a:r>
            <a:r>
              <a:rPr lang="ru-RU" sz="6400" dirty="0" smtClean="0">
                <a:ea typeface="Calibri"/>
                <a:cs typeface="Times New Roman"/>
              </a:rPr>
              <a:t>».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sz="6400" dirty="0">
                <a:ea typeface="Calibri"/>
                <a:cs typeface="Times New Roman"/>
              </a:rPr>
              <a:t>В начале XX века травматология выделилась в качестве самостоятельного научно-практического раздела хирургии, что было обусловлено ростом городов, промышленности и развитием техники, определившими увеличение травматизма, смертности и инвалидности вследствие тяжёлых промышленных, дорожных и бытовых травм. </a:t>
            </a:r>
            <a:endParaRPr lang="ru-RU" sz="6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5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endParaRPr lang="ru-RU" sz="2900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387" y="30098"/>
            <a:ext cx="2487613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486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История травматологии в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063" y="1229990"/>
            <a:ext cx="11142732" cy="4946974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dirty="0">
                <a:solidFill>
                  <a:prstClr val="black"/>
                </a:solidFill>
                <a:ea typeface="Calibri"/>
                <a:cs typeface="Times New Roman"/>
              </a:rPr>
              <a:t>В истории России   также есть упоминания о костоправах. Первые свидетельства об их деятельности появились во времена русско-польской войны. В 1654 году была образована первая Московская медицинская школа, в которой существовало два отделения: лекарственное и </a:t>
            </a:r>
            <a:r>
              <a:rPr lang="ru-RU" sz="6400" dirty="0" err="1">
                <a:solidFill>
                  <a:prstClr val="black"/>
                </a:solidFill>
                <a:ea typeface="Calibri"/>
                <a:cs typeface="Times New Roman"/>
              </a:rPr>
              <a:t>костоправное</a:t>
            </a:r>
            <a:r>
              <a:rPr lang="ru-RU" sz="64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  <a:endParaRPr lang="ru-RU" sz="64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dirty="0" smtClean="0">
                <a:solidFill>
                  <a:prstClr val="black"/>
                </a:solidFill>
                <a:ea typeface="Calibri"/>
                <a:cs typeface="Times New Roman"/>
              </a:rPr>
              <a:t>Широкое </a:t>
            </a:r>
            <a:r>
              <a:rPr lang="ru-RU" sz="6400" dirty="0">
                <a:solidFill>
                  <a:prstClr val="black"/>
                </a:solidFill>
                <a:ea typeface="Calibri"/>
                <a:cs typeface="Times New Roman"/>
              </a:rPr>
              <a:t>развитие этот важный раздел в медицине получил после Великой Октябрьской революции, когда стали открываться институты ортопедии и травматологии в разных городах, кафедры в медицинских институтах и институтах повышения квалификации врачей</a:t>
            </a:r>
            <a:r>
              <a:rPr lang="ru-RU" sz="64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  <a:endParaRPr lang="ru-RU" sz="64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dirty="0" smtClean="0">
                <a:ea typeface="Calibri"/>
                <a:cs typeface="Times New Roman"/>
              </a:rPr>
              <a:t>22 </a:t>
            </a:r>
            <a:r>
              <a:rPr lang="ru-RU" sz="6400" dirty="0">
                <a:ea typeface="Calibri"/>
                <a:cs typeface="Times New Roman"/>
              </a:rPr>
              <a:t>апреля 1921 года для лечения инвалидов первой мировой и гражданской войн и разработки актуальных проблем ортопедии и протезирования был организован Лечебно-протезный институт Московского отдела здравоохранения. Его создателем и многолетним руководителем был крупнейший травматолог-ортопед, действительный член АМН СССР, заслуженный деятель науки РСФСР, профессор Николай Николаевич Приоров (1895—1961). В 1929 году это научно-лечебное учреждение было переименовано в Научный областной институт травматологии, ортопедии и протезирования. Основными задачами института были: изучение видов травм, изучение методов восстановления после травм, подготовка кадров, оказание высококвалифицированной помощи больным с врожденными отклонениями и т.д</a:t>
            </a:r>
            <a:r>
              <a:rPr lang="ru-RU" sz="6400" dirty="0" smtClean="0"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dirty="0" smtClean="0">
                <a:ea typeface="Calibri"/>
                <a:cs typeface="Times New Roman"/>
              </a:rPr>
              <a:t>В </a:t>
            </a:r>
            <a:r>
              <a:rPr lang="ru-RU" sz="6400" dirty="0">
                <a:ea typeface="Calibri"/>
                <a:cs typeface="Times New Roman"/>
              </a:rPr>
              <a:t>России и некоторых других странах травматология вместе с ортопедией (по принципу анатомической общности) составляют самостоятельную клиническую дисциплину. Для лечения тяжёлых сочетанных травм с 60-х годов прошлого столетия стали создаваться травматологические центры. В СССР для оказания амбулаторной травматологической помощи были созданы травматологические пункты и специализированные кабинеты в поликлиниках. Стационарное лечение начали проводить в специальных травматологических или ортопедотравматологических отделениях крупных больниц, а также в хирургических отделениях сельских </a:t>
            </a:r>
            <a:r>
              <a:rPr lang="ru-RU" sz="6400" dirty="0" smtClean="0">
                <a:ea typeface="Calibri"/>
                <a:cs typeface="Times New Roman"/>
              </a:rPr>
              <a:t>больниц.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dirty="0" smtClean="0">
                <a:ea typeface="Calibri"/>
                <a:cs typeface="Times New Roman"/>
              </a:rPr>
              <a:t>Большой </a:t>
            </a:r>
            <a:r>
              <a:rPr lang="ru-RU" sz="6400" dirty="0">
                <a:ea typeface="Calibri"/>
                <a:cs typeface="Times New Roman"/>
              </a:rPr>
              <a:t>вклад в развитие травматологии внесли знаменитые медики разных времен и национальностей: </a:t>
            </a:r>
            <a:r>
              <a:rPr lang="ru-RU" sz="6400" dirty="0" smtClean="0">
                <a:ea typeface="Calibri"/>
                <a:cs typeface="Times New Roman"/>
              </a:rPr>
              <a:t> А. Паре, </a:t>
            </a:r>
            <a:r>
              <a:rPr lang="ru-RU" sz="6400" dirty="0">
                <a:ea typeface="Calibri"/>
                <a:cs typeface="Times New Roman"/>
              </a:rPr>
              <a:t>Е.О. Мухин, </a:t>
            </a:r>
            <a:r>
              <a:rPr lang="ru-RU" sz="6400" dirty="0" smtClean="0">
                <a:ea typeface="Calibri"/>
                <a:cs typeface="Times New Roman"/>
              </a:rPr>
              <a:t>Н.И. Пирогов, </a:t>
            </a:r>
            <a:r>
              <a:rPr lang="ru-RU" sz="6400" dirty="0">
                <a:ea typeface="Calibri"/>
                <a:cs typeface="Times New Roman"/>
              </a:rPr>
              <a:t>А.А. Бобров, М.Киршнер, В</a:t>
            </a:r>
            <a:r>
              <a:rPr lang="ru-RU" sz="6400" dirty="0" smtClean="0">
                <a:ea typeface="Calibri"/>
                <a:cs typeface="Times New Roman"/>
              </a:rPr>
              <a:t>. Шерман </a:t>
            </a:r>
            <a:r>
              <a:rPr lang="ru-RU" sz="6400" dirty="0">
                <a:ea typeface="Calibri"/>
                <a:cs typeface="Times New Roman"/>
              </a:rPr>
              <a:t>и др. Среди представителей советской школы травматологии нельзя обойти стороной имена таких людей, как Р.Р. Вреден, Н.Н. Приоров, Г.И. Турнер, М.И. Ситенко и других.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>
              <a:ea typeface="Calibri"/>
              <a:cs typeface="Times New Roman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endParaRPr lang="ru-RU" sz="16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387" y="0"/>
            <a:ext cx="2487613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85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Традиции праздника</a:t>
            </a:r>
            <a:r>
              <a:rPr lang="ru-RU" sz="4800" b="1" dirty="0" smtClean="0"/>
              <a:t>                          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FF0000"/>
                </a:solidFill>
              </a:rPr>
              <a:t>Международный День </a:t>
            </a:r>
            <a:r>
              <a:rPr lang="ru-RU" sz="1600" b="1" dirty="0">
                <a:solidFill>
                  <a:srgbClr val="FF0000"/>
                </a:solidFill>
              </a:rPr>
              <a:t>травматолога </a:t>
            </a:r>
            <a:r>
              <a:rPr lang="ru-RU" sz="1600" dirty="0"/>
              <a:t> в России отмечается врачами, учеными, научными деятелями, связанными с этим медицинским направлением.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Как </a:t>
            </a:r>
            <a:r>
              <a:rPr lang="ru-RU" sz="1600" dirty="0"/>
              <a:t>правило, в этот день </a:t>
            </a:r>
            <a:r>
              <a:rPr lang="ru-RU" sz="1600" dirty="0" smtClean="0"/>
              <a:t>проводятся </a:t>
            </a:r>
            <a:r>
              <a:rPr lang="ru-RU" sz="1600" dirty="0"/>
              <a:t>концерты, торжественные мероприятия. </a:t>
            </a:r>
            <a:r>
              <a:rPr lang="ru-RU" sz="1600" dirty="0" smtClean="0"/>
              <a:t>Руководители </a:t>
            </a:r>
            <a:r>
              <a:rPr lang="ru-RU" sz="1600" dirty="0"/>
              <a:t>медицинских учреждений поздравляют коллег, вручают </a:t>
            </a:r>
            <a:r>
              <a:rPr lang="ru-RU" sz="1600" dirty="0" smtClean="0"/>
              <a:t>грамоты, </a:t>
            </a:r>
            <a:r>
              <a:rPr lang="ru-RU" sz="1600" dirty="0"/>
              <a:t>благодарственные </a:t>
            </a:r>
            <a:r>
              <a:rPr lang="ru-RU" sz="1600" dirty="0" smtClean="0"/>
              <a:t>письма, </a:t>
            </a:r>
            <a:r>
              <a:rPr lang="ru-RU" sz="1600" dirty="0"/>
              <a:t>премии и другие виды поощрений</a:t>
            </a:r>
            <a:r>
              <a:rPr lang="ru-RU" sz="1600" dirty="0" smtClean="0"/>
              <a:t> </a:t>
            </a:r>
            <a:r>
              <a:rPr lang="ru-RU" sz="1600" dirty="0"/>
              <a:t>отличившимся сотрудникам</a:t>
            </a:r>
            <a:r>
              <a:rPr lang="ru-RU" sz="160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К празднику проводят конференции </a:t>
            </a:r>
            <a:r>
              <a:rPr lang="ru-RU" sz="1600" dirty="0"/>
              <a:t>и семинары, на которых можно узнать о результатах современных исследований, достижениях и новейших технологиях в этой области. Проговаривают возникающие проблемы и обсуждают пути их </a:t>
            </a:r>
            <a:r>
              <a:rPr lang="ru-RU" sz="1600" dirty="0" smtClean="0"/>
              <a:t>решения. Дополнительно </a:t>
            </a:r>
            <a:r>
              <a:rPr lang="ru-RU" sz="1600" dirty="0"/>
              <a:t>подготавливаются конференции, семинары для медицинского персонала с целью повышения квалификации или обмена опытом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dirty="0" smtClean="0"/>
              <a:t>Средства </a:t>
            </a:r>
            <a:r>
              <a:rPr lang="ru-RU" sz="1600" dirty="0"/>
              <a:t>массовой информации транслируют сюжеты о выдающихся деятелях медицины, художественные фильмы и сериалы о докторах, посвятивших свою жизнь выбранной профессии</a:t>
            </a:r>
            <a:endParaRPr lang="ru-RU" sz="1600" dirty="0" smtClean="0"/>
          </a:p>
          <a:p>
            <a:pPr algn="just"/>
            <a:endParaRPr lang="ru-RU" sz="1800" dirty="0"/>
          </a:p>
        </p:txBody>
      </p:sp>
      <p:sp>
        <p:nvSpPr>
          <p:cNvPr id="4" name="AutoShape 3" descr="День нефролога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69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387" y="0"/>
            <a:ext cx="2487613" cy="144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420786"/>
            <a:ext cx="10515600" cy="784927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FF0000"/>
                </a:solidFill>
              </a:rPr>
              <a:t>Интересные факты                                   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7823" y="1434448"/>
            <a:ext cx="10932340" cy="4742516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500" dirty="0" smtClean="0"/>
              <a:t>Кости </a:t>
            </a:r>
            <a:r>
              <a:rPr lang="ru-RU" sz="1500" dirty="0"/>
              <a:t>имеют способность к обновлению. Костная ткань полностью обновляется каждые 7 лет, однако с возрастом этот процесс замедляется.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500" dirty="0"/>
              <a:t>По мнению </a:t>
            </a:r>
            <a:r>
              <a:rPr lang="ru-RU" sz="1500" dirty="0" smtClean="0"/>
              <a:t>ученых, </a:t>
            </a:r>
            <a:r>
              <a:rPr lang="ru-RU" sz="1500" dirty="0"/>
              <a:t>самым доступным и безопасным видом физических упражнений является ходьба.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500" dirty="0"/>
              <a:t>По </a:t>
            </a:r>
            <a:r>
              <a:rPr lang="ru-RU" sz="1500" dirty="0" smtClean="0"/>
              <a:t>данным социальных исследований </a:t>
            </a:r>
            <a:r>
              <a:rPr lang="ru-RU" sz="1500" dirty="0"/>
              <a:t>дети из бедных семей более подвержены получению травм. Это связано с тем, что они живут в домах с открытым огнем, незащищенными окнами, небезопасными лестницами и крышами. В их домах часто отсутствуют специально отведенные безопасные места для игр.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500" dirty="0"/>
              <a:t>По данным ВОЗ ежегодно в мире от полученных травм и насилия умирает около 5 миллионов человек, что занимает 9% от общей смертности.</a:t>
            </a:r>
          </a:p>
          <a:p>
            <a:pPr lvl="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500" dirty="0"/>
              <a:t>Самой распространенной травмой является перелом лучевой кости.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/>
              <a:t>Согласно мировой статистике 82% людей, получивших травму спинного мозга, принадлежат к мужскому полу. Это связано с тем, что они чаще оказываются в ситуациях угрожающих травмами: автомобильные аварии, спортивные травмы, падения.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 smtClean="0"/>
              <a:t>Одна </a:t>
            </a:r>
            <a:r>
              <a:rPr lang="ru-RU" sz="1500" dirty="0"/>
              <a:t>из самых крепких костей – большая берцовая кость. Она способна выдержать нагрузку до полутора тонн.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 smtClean="0"/>
              <a:t>Больше </a:t>
            </a:r>
            <a:r>
              <a:rPr lang="ru-RU" sz="1500" dirty="0"/>
              <a:t>всего переломов за свою жизнь получил американский каскадер – более 400 травм. Однако счастливо прожил до 80 лет.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 smtClean="0"/>
              <a:t>В </a:t>
            </a:r>
            <a:r>
              <a:rPr lang="ru-RU" sz="1500" dirty="0"/>
              <a:t>Х веке нашей эры для фиксации переломов </a:t>
            </a:r>
            <a:r>
              <a:rPr lang="ru-RU" sz="1500" dirty="0" smtClean="0"/>
              <a:t>применяли </a:t>
            </a:r>
            <a:r>
              <a:rPr lang="ru-RU" sz="1500" dirty="0"/>
              <a:t>раствор из глины, муки и яичного белка.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/>
              <a:t>Только в XIX веке для наибольшей прочности гипса стали использовать алебастр. Однако первоначально его применение сводилось к тому, что поврежденную конечность опускали в бочку с этим средством и ждали, когда оно затвердеет.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dirty="0"/>
              <a:t>Современный метод наложения гипсовой повязки был применен в 1853 году на Кавказской войне, что позволило уберечь многих солдат от ампутации.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055" y="0"/>
            <a:ext cx="2491945" cy="1329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Список литературы по </a:t>
            </a:r>
            <a:r>
              <a:rPr lang="ru-RU" sz="3600" b="1" dirty="0" smtClean="0">
                <a:solidFill>
                  <a:prstClr val="black"/>
                </a:solidFill>
              </a:rPr>
              <a:t>травматологии</a:t>
            </a:r>
            <a:r>
              <a:rPr lang="ru-RU" sz="3600" b="1" dirty="0" smtClean="0"/>
              <a:t>, находящейся в фонде библиотеки ГООАУ ДПО « МОЦПК СЗ»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Кадыков</a:t>
            </a:r>
            <a:r>
              <a:rPr lang="ru-RU" sz="5600" dirty="0"/>
              <a:t>, В. А.  Основы хирургии с </a:t>
            </a:r>
            <a:r>
              <a:rPr lang="ru-RU" sz="5600" dirty="0" smtClean="0"/>
              <a:t>травматологией: </a:t>
            </a:r>
            <a:r>
              <a:rPr lang="ru-RU" sz="5600" dirty="0"/>
              <a:t>учебное пособие для среднего профессионального образования / В. А. Кадыков, А. М. Морозов. — </a:t>
            </a:r>
            <a:r>
              <a:rPr lang="ru-RU" sz="5600" dirty="0" smtClean="0"/>
              <a:t>М.:  Юрайт</a:t>
            </a:r>
            <a:r>
              <a:rPr lang="ru-RU" sz="5600" dirty="0"/>
              <a:t>, 2022. – электронная версия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 smtClean="0"/>
              <a:t>Оконенко, Т. И. Чуваков Г.И. Сестринское дело в хирургии : учебник и практикум для вузов . — 2-е изд., испр. и доп. — М.: Юрайт, 2022. – электронная версия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600" dirty="0"/>
              <a:t>Кадыков, В. А.  Оказание доврачебной медицинской помощи при неотложных и экстренных состояниях : учебное пособие для среднего профессионального образования / В. А. Кадыков, Е. М. Мохов, А. М. Морозов. — 2-е изд., перераб. и доп. М.: Юрайт, 2022. – электронная </a:t>
            </a:r>
            <a:r>
              <a:rPr lang="ru-RU" sz="5600" dirty="0" smtClean="0"/>
              <a:t>версия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под редакцией </a:t>
            </a:r>
            <a:r>
              <a:rPr lang="ru-RU" sz="5600" dirty="0" smtClean="0"/>
              <a:t>Чувакова Г.И. Основы </a:t>
            </a:r>
            <a:r>
              <a:rPr lang="ru-RU" sz="5600" dirty="0"/>
              <a:t>сестринского дела. В 2 т. Том 1 : учебник и практикум для </a:t>
            </a:r>
            <a:r>
              <a:rPr lang="ru-RU" sz="5600" dirty="0" smtClean="0"/>
              <a:t>вузов — </a:t>
            </a:r>
            <a:r>
              <a:rPr lang="ru-RU" sz="5600" dirty="0"/>
              <a:t>2-е изд., испр. и доп. — М.: Юрайт, 2022. – электронная версия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dirty="0"/>
              <a:t>под редакцией </a:t>
            </a:r>
            <a:r>
              <a:rPr lang="ru-RU" sz="5600" dirty="0" smtClean="0"/>
              <a:t>Чувакова Г.И. Основы </a:t>
            </a:r>
            <a:r>
              <a:rPr lang="ru-RU" sz="5600" dirty="0"/>
              <a:t>сестринского дела. В 2 т. Том 2 : учебник и практикум </a:t>
            </a:r>
            <a:r>
              <a:rPr lang="ru-RU" sz="5600" dirty="0" smtClean="0"/>
              <a:t>для — </a:t>
            </a:r>
            <a:r>
              <a:rPr lang="ru-RU" sz="5600" dirty="0"/>
              <a:t>2-е изд., испр. и доп. — М.: Юрайт, 2022. – электронная версия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600" dirty="0"/>
              <a:t>под. ред. Абакумова М.М. Руководство для операционных и перевязочных </a:t>
            </a:r>
            <a:r>
              <a:rPr lang="ru-RU" sz="5600" dirty="0" smtClean="0"/>
              <a:t>сестер. </a:t>
            </a:r>
            <a:r>
              <a:rPr lang="ru-RU" sz="5600" dirty="0"/>
              <a:t>— </a:t>
            </a:r>
            <a:r>
              <a:rPr lang="ru-RU" sz="5600" dirty="0" smtClean="0"/>
              <a:t>М</a:t>
            </a:r>
            <a:r>
              <a:rPr lang="ru-RU" sz="5600" dirty="0"/>
              <a:t>.: Спец.изд-во мед.кн</a:t>
            </a:r>
            <a:r>
              <a:rPr lang="ru-RU" sz="5600" dirty="0" smtClean="0"/>
              <a:t>., 2013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600" dirty="0"/>
              <a:t>Чернов В.Н. Уход за хирургическими больными: учеб. пособие для студентов учреждений </a:t>
            </a:r>
            <a:r>
              <a:rPr lang="ru-RU" sz="5600" dirty="0" smtClean="0"/>
              <a:t>высш. </a:t>
            </a:r>
            <a:r>
              <a:rPr lang="ru-RU" sz="5600" dirty="0"/>
              <a:t>проф. </a:t>
            </a:r>
            <a:r>
              <a:rPr lang="ru-RU" sz="5600" dirty="0" smtClean="0"/>
              <a:t>образования</a:t>
            </a:r>
            <a:r>
              <a:rPr lang="ru-RU" sz="5600" dirty="0"/>
              <a:t> — М.: Изд. Центр «Академия</a:t>
            </a:r>
            <a:r>
              <a:rPr lang="ru-RU" sz="5600" dirty="0" smtClean="0"/>
              <a:t>», 2012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600" smtClean="0"/>
              <a:t>Артеменкова </a:t>
            </a:r>
            <a:r>
              <a:rPr lang="ru-RU" sz="5600" dirty="0"/>
              <a:t>Н. Особенности детского зимнего травматизма: неотложная помощь и </a:t>
            </a:r>
            <a:r>
              <a:rPr lang="ru-RU" sz="5600" dirty="0" smtClean="0"/>
              <a:t>профилактика</a:t>
            </a:r>
            <a:r>
              <a:rPr lang="ru-RU" sz="5600" dirty="0"/>
              <a:t> // Сестринское дело. – </a:t>
            </a:r>
            <a:r>
              <a:rPr lang="ru-RU" sz="5600" dirty="0" smtClean="0"/>
              <a:t>2021 – № 2 – </a:t>
            </a:r>
            <a:r>
              <a:rPr lang="ru-RU" sz="5600" dirty="0"/>
              <a:t>электронная версия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2037</TotalTime>
  <Words>892</Words>
  <Application>Microsoft Office PowerPoint</Application>
  <PresentationFormat>Широкоэкранный</PresentationFormat>
  <Paragraphs>63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 20 мая – День травматолога</vt:lpstr>
      <vt:lpstr>История                                        </vt:lpstr>
      <vt:lpstr>  История травматологии в России</vt:lpstr>
      <vt:lpstr>Традиции праздника                           </vt:lpstr>
      <vt:lpstr>       Интересные факты                                    </vt:lpstr>
      <vt:lpstr>Список литературы по травматологии,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User</cp:lastModifiedBy>
  <cp:revision>154</cp:revision>
  <dcterms:created xsi:type="dcterms:W3CDTF">2019-04-11T10:45:24Z</dcterms:created>
  <dcterms:modified xsi:type="dcterms:W3CDTF">2022-05-19T11:05:21Z</dcterms:modified>
</cp:coreProperties>
</file>