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74" r:id="rId2"/>
    <p:sldId id="257" r:id="rId3"/>
    <p:sldId id="266" r:id="rId4"/>
    <p:sldId id="276" r:id="rId5"/>
    <p:sldId id="277" r:id="rId6"/>
    <p:sldId id="275" r:id="rId7"/>
    <p:sldId id="270" r:id="rId8"/>
    <p:sldId id="27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ВСЕМИРНЫЙ ДЕНЬ КАРДИОЛОГА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520" y="1272746"/>
            <a:ext cx="8760940" cy="5412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06 июля –</a:t>
            </a:r>
            <a:b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 Всемирный День кардиолога</a:t>
            </a:r>
            <a:endParaRPr lang="ru-RU" sz="48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7030A0"/>
                </a:solidFill>
              </a:rPr>
              <a:t>6 июля </a:t>
            </a:r>
            <a:r>
              <a:rPr lang="ru-RU" sz="1800" dirty="0"/>
              <a:t>отмечается </a:t>
            </a:r>
            <a:r>
              <a:rPr lang="ru-RU" sz="1800" b="1" dirty="0">
                <a:solidFill>
                  <a:srgbClr val="7030A0"/>
                </a:solidFill>
              </a:rPr>
              <a:t>Всемирный </a:t>
            </a:r>
            <a:r>
              <a:rPr lang="ru-RU" sz="1800" b="1" dirty="0" smtClean="0">
                <a:solidFill>
                  <a:srgbClr val="7030A0"/>
                </a:solidFill>
              </a:rPr>
              <a:t>День </a:t>
            </a:r>
            <a:r>
              <a:rPr lang="ru-RU" sz="1800" b="1" dirty="0">
                <a:solidFill>
                  <a:srgbClr val="7030A0"/>
                </a:solidFill>
              </a:rPr>
              <a:t>кардиолога </a:t>
            </a:r>
            <a:r>
              <a:rPr lang="ru-RU" sz="1800" dirty="0"/>
              <a:t>— профессиональный праздник врачей, которые занимаются диагностикой и лечением заболеваний сердца и </a:t>
            </a:r>
            <a:r>
              <a:rPr lang="ru-RU" sz="1800" dirty="0" smtClean="0"/>
              <a:t>сосудов.</a:t>
            </a:r>
            <a:endParaRPr lang="ru-RU" sz="1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/>
              <a:t>В истории медицины эта дата </a:t>
            </a:r>
            <a:r>
              <a:rPr lang="ru-RU" sz="1800" dirty="0" smtClean="0"/>
              <a:t>связана </a:t>
            </a:r>
            <a:r>
              <a:rPr lang="ru-RU" sz="1800" dirty="0"/>
              <a:t>с успешным испытанием вакцины от бешенства. 6 июля 1885 года французский химик и микробиолог Луи Пастер впервые сделал прививку мальчику, укушенному собакой. Но почему именно этот день принято считать профессиональным праздником врачей-кардиологов, доподлинно неизвестно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7030A0"/>
                </a:solidFill>
              </a:rPr>
              <a:t>Цель праздника </a:t>
            </a:r>
            <a:r>
              <a:rPr lang="ru-RU" sz="1800" dirty="0" smtClean="0"/>
              <a:t>–  повышение информированности жителей Земли о сердечно-сосудистых заболеваниях, профилактике ишемической болезни сердца, инсультов мозга; подчеркнуть значение работы кардиолога, повысить ее престижность, выразить дань уважения всем, кто связан с этой профессией.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/>
              <a:t>Помимо </a:t>
            </a:r>
            <a:r>
              <a:rPr lang="ru-RU" sz="1800" b="1" dirty="0" smtClean="0">
                <a:solidFill>
                  <a:srgbClr val="7030A0"/>
                </a:solidFill>
              </a:rPr>
              <a:t>Всемирного Дня кардиолога </a:t>
            </a:r>
            <a:r>
              <a:rPr lang="ru-RU" sz="1800" dirty="0" smtClean="0"/>
              <a:t>существует также </a:t>
            </a:r>
            <a:r>
              <a:rPr lang="ru-RU" sz="1800" b="1" dirty="0" smtClean="0">
                <a:solidFill>
                  <a:srgbClr val="7030A0"/>
                </a:solidFill>
              </a:rPr>
              <a:t>Всемирный День сердца</a:t>
            </a:r>
            <a:r>
              <a:rPr lang="ru-RU" sz="1800" dirty="0" smtClean="0"/>
              <a:t>, и он отмечается во всем мире 29 сентября. </a:t>
            </a:r>
            <a:r>
              <a:rPr lang="ru-RU" sz="1800" dirty="0"/>
              <a:t>По сути – это тоже в полной мере профессиональный праздник специалистов кардиологического профиля, только с тем уточнением, что это, скорее, день привлечения внимания к существующим в этой области проблемам и их </a:t>
            </a:r>
            <a:r>
              <a:rPr lang="ru-RU" sz="1800" dirty="0" smtClean="0"/>
              <a:t>решениям.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Рисунок 15" descr="Кардиограмма, биение сердц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0432" y="111210"/>
            <a:ext cx="2882471" cy="1822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r>
              <a:rPr lang="ru-RU" sz="4800" b="1" dirty="0" smtClean="0">
                <a:latin typeface="+mn-lt"/>
              </a:rPr>
              <a:t>  </a:t>
            </a:r>
            <a:r>
              <a:rPr lang="ru-RU" b="1" dirty="0" smtClean="0"/>
              <a:t>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Calibri"/>
                <a:cs typeface="Times New Roman"/>
              </a:rPr>
              <a:t>Кардиология (cardio - сердце, logos – учение, лат.) </a:t>
            </a:r>
            <a:r>
              <a:rPr lang="ru-RU" sz="5600" dirty="0">
                <a:ea typeface="Calibri"/>
                <a:cs typeface="Times New Roman"/>
              </a:rPr>
              <a:t>– это единственная наука, изучающая сердце и </a:t>
            </a:r>
            <a:r>
              <a:rPr lang="ru-RU" sz="5600" dirty="0" smtClean="0">
                <a:ea typeface="Calibri"/>
                <a:cs typeface="Times New Roman"/>
              </a:rPr>
              <a:t>сосуды.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Calibri"/>
              </a:rPr>
              <a:t>История </a:t>
            </a:r>
            <a:r>
              <a:rPr lang="ru-RU" sz="5600" b="1" dirty="0">
                <a:solidFill>
                  <a:srgbClr val="7030A0"/>
                </a:solidFill>
                <a:ea typeface="Calibri"/>
              </a:rPr>
              <a:t>развития кардиологии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насчитывает несколько тысяч лет. Еще в Древнем Египте в XVII веке до нашей эры врачи нашли способ проверки пульса и понимали, что сердце связано кровеносными сосудами со всеми органами и конечностями тела. Древнегреческий ученый Гиппократ в V веке до нашей эры сформировал идею о том, что сердце является мышцей, имеет несколько желудочков, и даже проследил расположение 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крупнейших сосудов.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Calibri"/>
              </a:rPr>
              <a:t>Римский врач Гален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во втором веке до нашей эры попытался сформировать полноценную картину работы сердца и процесса кровообращения, но считал, что основным органом в процессе кровообращения организма является печень, отчего вся его теория была несколько искажена. Он неправильно понимал предназначение сердца и даже не мог объяснить некоторые особенности его работы. Но его труды были самыми серьезными на тот 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момент,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и ложное представление о работе сердечно-сосудистой системы стало распространенным, и было общепринятым до XVI-XVII веков уже нашей эры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Calibri"/>
                <a:cs typeface="Times New Roman"/>
              </a:rPr>
              <a:t>В </a:t>
            </a:r>
            <a:r>
              <a:rPr lang="ru-RU" sz="5600" b="1" dirty="0">
                <a:solidFill>
                  <a:srgbClr val="7030A0"/>
                </a:solidFill>
                <a:ea typeface="Calibri"/>
                <a:cs typeface="Times New Roman"/>
              </a:rPr>
              <a:t>1819 </a:t>
            </a:r>
            <a:r>
              <a:rPr lang="ru-RU" sz="5600" b="1" dirty="0" smtClean="0">
                <a:solidFill>
                  <a:srgbClr val="7030A0"/>
                </a:solidFill>
                <a:ea typeface="Calibri"/>
                <a:cs typeface="Times New Roman"/>
              </a:rPr>
              <a:t>году французским </a:t>
            </a:r>
            <a:r>
              <a:rPr lang="ru-RU" sz="5600" b="1" dirty="0">
                <a:solidFill>
                  <a:srgbClr val="7030A0"/>
                </a:solidFill>
                <a:ea typeface="Calibri"/>
                <a:cs typeface="Times New Roman"/>
              </a:rPr>
              <a:t>врачом Р. Лаэннеком </a:t>
            </a:r>
            <a:r>
              <a:rPr lang="ru-RU" sz="5600" dirty="0">
                <a:ea typeface="Calibri"/>
                <a:cs typeface="Times New Roman"/>
              </a:rPr>
              <a:t>б</a:t>
            </a:r>
            <a:r>
              <a:rPr lang="ru-RU" sz="5600" dirty="0" smtClean="0">
                <a:ea typeface="Calibri"/>
                <a:cs typeface="Times New Roman"/>
              </a:rPr>
              <a:t>ыл </a:t>
            </a:r>
            <a:r>
              <a:rPr lang="ru-RU" sz="5600" dirty="0">
                <a:ea typeface="Calibri"/>
                <a:cs typeface="Times New Roman"/>
              </a:rPr>
              <a:t>открыт метод выслушивания при помощи стетоскопа или аускультация. Он произвел революцию в медицине. Не причиняя никаких неудобств пациенту, только на основании звуковых феноменов стало доступным знание о том, что происходит в сердце. </a:t>
            </a:r>
            <a:endParaRPr lang="ru-RU" sz="56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Calibri"/>
                <a:cs typeface="Times New Roman"/>
              </a:rPr>
              <a:t>В </a:t>
            </a:r>
            <a:r>
              <a:rPr lang="ru-RU" sz="5600" b="1" dirty="0">
                <a:solidFill>
                  <a:srgbClr val="7030A0"/>
                </a:solidFill>
                <a:ea typeface="Calibri"/>
                <a:cs typeface="Times New Roman"/>
              </a:rPr>
              <a:t>1903 году В. Эйнтховеном </a:t>
            </a:r>
            <a:r>
              <a:rPr lang="ru-RU" sz="5600" dirty="0">
                <a:ea typeface="Calibri"/>
                <a:cs typeface="Times New Roman"/>
              </a:rPr>
              <a:t>изобретена электрокардиография. </a:t>
            </a:r>
            <a:endParaRPr lang="ru-RU" sz="56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Calibri"/>
                <a:cs typeface="Times New Roman"/>
              </a:rPr>
              <a:t>В </a:t>
            </a:r>
            <a:r>
              <a:rPr lang="ru-RU" sz="5600" b="1" dirty="0">
                <a:solidFill>
                  <a:srgbClr val="7030A0"/>
                </a:solidFill>
                <a:ea typeface="Calibri"/>
                <a:cs typeface="Times New Roman"/>
              </a:rPr>
              <a:t>1905 году </a:t>
            </a:r>
            <a:r>
              <a:rPr lang="ru-RU" sz="5600" dirty="0">
                <a:ea typeface="Calibri"/>
                <a:cs typeface="Times New Roman"/>
              </a:rPr>
              <a:t>гениальнейшим русским врачом, </a:t>
            </a:r>
            <a:r>
              <a:rPr lang="ru-RU" sz="5600" b="1" dirty="0">
                <a:solidFill>
                  <a:srgbClr val="7030A0"/>
                </a:solidFill>
                <a:ea typeface="Calibri"/>
                <a:cs typeface="Times New Roman"/>
              </a:rPr>
              <a:t>мыслителем Н. С. Коротковым </a:t>
            </a:r>
            <a:r>
              <a:rPr lang="ru-RU" sz="5600" dirty="0">
                <a:ea typeface="Calibri"/>
                <a:cs typeface="Times New Roman"/>
              </a:rPr>
              <a:t>изобретен метод измерения артериального давления – золотой стандарт исследования сердечно-сосудистой системы.</a:t>
            </a:r>
            <a:endParaRPr lang="ru-RU" sz="5600" dirty="0" smtClean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Рисунок 13" descr="Описание: C:\Users\1097_1\Desktop\31440-article-wide-previe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5784" y="92676"/>
            <a:ext cx="2857500" cy="162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праздника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  <a:ea typeface="Times New Roman"/>
                <a:cs typeface="Times New Roman"/>
              </a:rPr>
              <a:t>День кардиолога в </a:t>
            </a:r>
            <a:r>
              <a:rPr lang="ru-RU" sz="60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России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В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России День кардиолога открывает Национальную неделю здорового сердца. Эта неделя, как правило, насыщена разного рода событиями, цель которых – рассказать как можно большему количеству людей о сердце. </a:t>
            </a: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На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лекциях специалисты в области кардиологии дают полезную информацию, которая помогает сформировать хотя бы поверхностное представление о сердечно-сосудистых болезнях. После мероприятий слушатели получают ответы на свои вопросы и могут делиться полученными знаниями с друзьями, родными и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близкими.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По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случаю праздника в больницах проходят бесплатные осмотры и консультации для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желающих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. Это помогает выявить патологии и своевременно назначить лечение, поскольку пациенты часто обращаются к врачу уже при запущенных стадиях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заболевания.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Еще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одна интересная традиция – устраивать спортивные мероприятия. Она подчеркивает убежденность общества в том, что спорт полезен для здоровья сердца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 smtClean="0"/>
              <a:t>Проводят </a:t>
            </a:r>
            <a:r>
              <a:rPr lang="ru-RU" sz="6000" dirty="0"/>
              <a:t>конференции и семинары, на которых можно узнать о результатах современных исследований, достижениях и новейших технологиях в этой области</a:t>
            </a:r>
            <a:r>
              <a:rPr lang="ru-RU" sz="60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dirty="0" smtClean="0">
              <a:solidFill>
                <a:srgbClr val="7030A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День </a:t>
            </a:r>
            <a:r>
              <a:rPr lang="ru-RU" sz="6000" b="1" dirty="0">
                <a:solidFill>
                  <a:srgbClr val="7030A0"/>
                </a:solidFill>
                <a:ea typeface="Times New Roman"/>
                <a:cs typeface="Times New Roman"/>
              </a:rPr>
              <a:t>кардиолога в мире</a:t>
            </a:r>
            <a:endParaRPr lang="ru-RU" sz="6000" b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В других странах мира Всемирный день кардиолога, как и в России, посвящен не только празднеству, но и просвещению и развитию знаний в области кардиологии. </a:t>
            </a: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Доктора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, ученые и исследователи собираются вместе на съездах, обсуждают текущее положение дел, делятся совершенными прорывами и опытом, а также читают доклады о проделанной работе. </a:t>
            </a: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5122" name="Рисунок 1" descr="https://avatars.mds.yandex.net/i?id=383e127a201bf2e2c4837c786b8a48ba-5258298-images-thumbs&amp;ref=rim&amp;n=33&amp;w=210&amp;h=1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8205" y="160638"/>
            <a:ext cx="2607275" cy="1705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Факторы риска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сердечно-сосудистых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заболеваний 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Факторы риска сердечно-сосудистых заболеваний, при наличии которых следует проходить профилактический осмотр у кардиолога не реже раза в год: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наследственность (близкие родственники имеют в анамнезе заболевания сердца и сосудов)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высокое артериальное давление (более 140/90)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нарушение ритма сердца — аритмия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высокое содержание холестерина в крови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ожирение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сахарный диабет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курение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высокий уровень стресса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возраст более 50 лет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При каких симптомах следует незамедлительно обратиться к кардиологу?</a:t>
            </a:r>
            <a:endParaRPr lang="ru-RU" sz="1700" dirty="0">
              <a:solidFill>
                <a:srgbClr val="7030A0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стенокардия (боль в груди)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головокружение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тошнота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одышка при небольших физических нагрузках (например, при подъеме по лестнице до 3 этажа)</a:t>
            </a:r>
          </a:p>
          <a:p>
            <a:endParaRPr lang="ru-RU" dirty="0"/>
          </a:p>
        </p:txBody>
      </p:sp>
      <p:pic>
        <p:nvPicPr>
          <p:cNvPr id="6146" name="Рисунок 6" descr="https://gazetaingush.ru/sites/default/files/pubs/obshchestvo/2021/09/vyezd-kardiologicheskoy-brigady-698_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994" y="123568"/>
            <a:ext cx="2718487" cy="170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75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Рекомендации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по снижению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риска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возникновения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болезней сердечно-сосудистой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системы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8162"/>
            <a:ext cx="10515600" cy="4508801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1</a:t>
            </a:r>
            <a:r>
              <a:rPr lang="ru-RU" sz="1500" b="1" dirty="0">
                <a:solidFill>
                  <a:srgbClr val="7030A0"/>
                </a:solidFill>
              </a:rPr>
              <a:t>. Следите за своим питанием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Стремитесь к сокращению в своем рационе соли, мучного, сладкого и жареного. Старайтесь не употреблять продукты, содержащие пальмовое масло и легкоусвояемые углеводы</a:t>
            </a:r>
            <a:r>
              <a:rPr lang="ru-RU" sz="1500" dirty="0" smtClean="0"/>
              <a:t>.</a:t>
            </a:r>
            <a:r>
              <a:rPr lang="ru-RU" sz="1500" dirty="0"/>
              <a:t> В пище должны преобладать растительные волокна. Идеальный ежедневный рацион состоит из 5-8 порций овощей, фруктов. Стремитесь к сбалансированному питанию — не стоит увлекаться потреблением одних и тех же продуктов. Контролируйте количество потребляемой пищи — переедание также оказывает негативное влияние на организм.</a:t>
            </a:r>
            <a:endParaRPr lang="ru-RU" sz="1500" dirty="0" smtClean="0"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b="1" dirty="0" smtClean="0">
              <a:solidFill>
                <a:srgbClr val="7030A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2</a:t>
            </a:r>
            <a:r>
              <a:rPr lang="ru-RU" sz="1500" b="1" dirty="0">
                <a:solidFill>
                  <a:srgbClr val="7030A0"/>
                </a:solidFill>
                <a:ea typeface="Times New Roman"/>
                <a:cs typeface="Times New Roman"/>
              </a:rPr>
              <a:t>. Регулярно занимайтесь спортом</a:t>
            </a:r>
            <a:endParaRPr lang="ru-RU" sz="1500" b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500" dirty="0">
                <a:solidFill>
                  <a:srgbClr val="000000"/>
                </a:solidFill>
                <a:ea typeface="Times New Roman"/>
              </a:rPr>
              <a:t>Для профилактики болезней сердца и сосудов требуются физические нагрузки, ведь сердце, как и любые </a:t>
            </a:r>
            <a:r>
              <a:rPr lang="ru-RU" sz="1500" dirty="0" smtClean="0">
                <a:solidFill>
                  <a:srgbClr val="000000"/>
                </a:solidFill>
                <a:ea typeface="Times New Roman"/>
              </a:rPr>
              <a:t>мышцы</a:t>
            </a:r>
            <a:r>
              <a:rPr lang="ru-RU" sz="1500" dirty="0">
                <a:solidFill>
                  <a:srgbClr val="000000"/>
                </a:solidFill>
                <a:ea typeface="Times New Roman"/>
              </a:rPr>
              <a:t>, требует тренировки. Необходимый минимум – 15-20 минут ходьбы в день. Это время можно разбить на несколько интервалов. Оптимальная продолжительность оздоровительной ходьбы составляет 30 минут – 2 часа и зависит от возраста человека</a:t>
            </a:r>
            <a:r>
              <a:rPr lang="ru-RU" sz="1500" dirty="0" smtClean="0">
                <a:solidFill>
                  <a:srgbClr val="000000"/>
                </a:solidFill>
                <a:ea typeface="Times New Roman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  <a:ea typeface="Calibri"/>
                <a:cs typeface="Times New Roman"/>
              </a:rPr>
              <a:t>3</a:t>
            </a:r>
            <a:r>
              <a:rPr lang="ru-RU" sz="1500" b="1" dirty="0" smtClean="0">
                <a:solidFill>
                  <a:srgbClr val="7030A0"/>
                </a:solidFill>
                <a:ea typeface="Calibri"/>
                <a:cs typeface="Times New Roman"/>
              </a:rPr>
              <a:t>. Высыпайтесь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500" dirty="0" smtClean="0"/>
              <a:t>Очень </a:t>
            </a:r>
            <a:r>
              <a:rPr lang="ru-RU" sz="1500" dirty="0"/>
              <a:t>важно чередовать периоды напряженной активности и отдыха. Недосыпание может серьезно сказаться на здоровье, привести к гипертонии или сердечному приступу. Здоровый сон длится 6-8 часов, не прерываясь. </a:t>
            </a:r>
            <a:endParaRPr lang="ru-RU" sz="15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4</a:t>
            </a:r>
            <a:r>
              <a:rPr lang="ru-RU" sz="1500" b="1" dirty="0">
                <a:solidFill>
                  <a:srgbClr val="7030A0"/>
                </a:solidFill>
              </a:rPr>
              <a:t>. Откажитесь от вредных привычек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500" dirty="0"/>
              <a:t>Злоупотребление алкоголем и курение увеличивают риск возникновения сердечно-сосудистых заболеваний, а также оказывают общее негативное воздействие на организм, поэтому от них лучше отказаться вовсе.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5</a:t>
            </a:r>
            <a:r>
              <a:rPr lang="ru-RU" sz="1500" b="1" dirty="0">
                <a:solidFill>
                  <a:srgbClr val="7030A0"/>
                </a:solidFill>
              </a:rPr>
              <a:t>. Учитесь справляться со </a:t>
            </a:r>
            <a:r>
              <a:rPr lang="ru-RU" sz="1500" b="1" dirty="0" smtClean="0">
                <a:solidFill>
                  <a:srgbClr val="7030A0"/>
                </a:solidFill>
              </a:rPr>
              <a:t>стрессом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500" dirty="0" smtClean="0"/>
              <a:t>Стрессы </a:t>
            </a:r>
            <a:r>
              <a:rPr lang="ru-RU" sz="1500" dirty="0"/>
              <a:t>— неотъемлемая часть нашей жизни, более того, дозированный, "легкий" стресс необходим организму, мобилизуя его. Однако хронические стрессы и краткосрочные сильные нервные потрясения увеличивают риск возникновения ишемической болезни сердца или сердечного приступа. Избежать стресса в повседневной жизни невозможно, но научиться справляться с ним — вполне реально. На помощь приходят медитация, дыхательные упражнения, йога и другие техники релаксации.</a:t>
            </a:r>
          </a:p>
          <a:p>
            <a:endParaRPr lang="ru-RU" sz="1600" dirty="0"/>
          </a:p>
        </p:txBody>
      </p:sp>
      <p:pic>
        <p:nvPicPr>
          <p:cNvPr id="2051" name="Рисунок 4" descr="https://avatars.mds.yandex.net/i?id=48d9a8731ab598c656a9a9c5e2ed0a6a-4533669-images-thumbs&amp;ref=rim&amp;n=33&amp;w=224&amp;h=1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7059" y="98854"/>
            <a:ext cx="2520779" cy="1601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85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Интересные факты                                    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По </a:t>
            </a:r>
            <a:r>
              <a:rPr lang="ru-RU" sz="1400" b="1" dirty="0">
                <a:solidFill>
                  <a:srgbClr val="7030A0"/>
                </a:solidFill>
              </a:rPr>
              <a:t>статистике Всемирной организации здравоохранения (ВОЗ) </a:t>
            </a:r>
            <a:r>
              <a:rPr lang="ru-RU" sz="1400" dirty="0"/>
              <a:t>сердечно-сосудистые заболевания являются основной причиной смерти во всем мире. Ежегодно они уносят более 17 миллионов человеческих жизней.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>
                <a:solidFill>
                  <a:srgbClr val="7030A0"/>
                </a:solidFill>
              </a:rPr>
              <a:t>России </a:t>
            </a:r>
            <a:r>
              <a:rPr lang="ru-RU" sz="1400" dirty="0"/>
              <a:t>сердечно-сосудистыми заболеваниями страдают более 23 миллионов человек, в общей смертности доля этих заболеваний составляет 57</a:t>
            </a:r>
            <a:r>
              <a:rPr lang="ru-RU" sz="1400" dirty="0" smtClean="0"/>
              <a:t>%.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</a:rPr>
              <a:t>Сердце формируется на 4 неделе внутриутробного развития ребенка</a:t>
            </a:r>
            <a:r>
              <a:rPr lang="ru-RU" sz="1400" b="1" dirty="0"/>
              <a:t>. </a:t>
            </a:r>
            <a:r>
              <a:rPr lang="ru-RU" sz="1400" dirty="0"/>
              <a:t>Зачастую женщина в это время еще даже не знает, что беременна. На формирование сердца могут негативно влиять принятие лекарственных препаратов, алкоголя, переносимые беременной женщиной вирусные заболевания.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Впервые операция </a:t>
            </a:r>
            <a:r>
              <a:rPr lang="ru-RU" sz="1400" b="1" dirty="0">
                <a:solidFill>
                  <a:srgbClr val="7030A0"/>
                </a:solidFill>
              </a:rPr>
              <a:t>на открытом </a:t>
            </a:r>
            <a:r>
              <a:rPr lang="ru-RU" sz="1400" b="1" dirty="0" smtClean="0">
                <a:solidFill>
                  <a:srgbClr val="7030A0"/>
                </a:solidFill>
              </a:rPr>
              <a:t>сердце </a:t>
            </a:r>
            <a:r>
              <a:rPr lang="ru-RU" sz="1400" dirty="0" smtClean="0"/>
              <a:t>была </a:t>
            </a:r>
            <a:r>
              <a:rPr lang="ru-RU" sz="1400" dirty="0"/>
              <a:t>проведена </a:t>
            </a:r>
            <a:r>
              <a:rPr lang="ru-RU" sz="1400" b="1" dirty="0">
                <a:solidFill>
                  <a:srgbClr val="7030A0"/>
                </a:solidFill>
              </a:rPr>
              <a:t>9 сентября 1896 года </a:t>
            </a:r>
            <a:r>
              <a:rPr lang="ru-RU" sz="1400" dirty="0"/>
              <a:t>немецким врачом по имени </a:t>
            </a:r>
            <a:r>
              <a:rPr lang="ru-RU" sz="1400" b="1" dirty="0">
                <a:solidFill>
                  <a:srgbClr val="7030A0"/>
                </a:solidFill>
              </a:rPr>
              <a:t>Людвиг Рен (Ludwig Rehn</a:t>
            </a:r>
            <a:r>
              <a:rPr lang="ru-RU" sz="1400" b="1" dirty="0" smtClean="0"/>
              <a:t>) в</a:t>
            </a:r>
            <a:r>
              <a:rPr lang="ru-RU" sz="1400" dirty="0"/>
              <a:t> </a:t>
            </a:r>
            <a:r>
              <a:rPr lang="ru-RU" sz="1400" dirty="0" smtClean="0"/>
              <a:t>городской больнице </a:t>
            </a:r>
            <a:r>
              <a:rPr lang="ru-RU" sz="1400" dirty="0"/>
              <a:t>Франкфурта-на-Майне, где работал доктор </a:t>
            </a:r>
            <a:r>
              <a:rPr lang="ru-RU" sz="1400" dirty="0" smtClean="0"/>
              <a:t>Рен. Состояние пациента </a:t>
            </a:r>
            <a:r>
              <a:rPr lang="ru-RU" sz="1400" dirty="0"/>
              <a:t>с ножевым </a:t>
            </a:r>
            <a:r>
              <a:rPr lang="ru-RU" sz="1400" dirty="0" smtClean="0"/>
              <a:t>ранением было </a:t>
            </a:r>
            <a:r>
              <a:rPr lang="ru-RU" sz="1400" dirty="0"/>
              <a:t>критическим: длина раны составляла целых полтора сантиметра, и она сильно кровоточила. Людвиг Рен вскрыл грудную клетку пациента, наложил три шва </a:t>
            </a:r>
            <a:r>
              <a:rPr lang="ru-RU" sz="1400" b="1" dirty="0">
                <a:solidFill>
                  <a:srgbClr val="7030A0"/>
                </a:solidFill>
              </a:rPr>
              <a:t>непосредственно на сердце </a:t>
            </a:r>
            <a:r>
              <a:rPr lang="ru-RU" sz="1400" dirty="0"/>
              <a:t>и удалил скопившуюся кровь. Вскоре </a:t>
            </a:r>
            <a:r>
              <a:rPr lang="ru-RU" sz="1400" dirty="0" smtClean="0"/>
              <a:t>пациент пошёл </a:t>
            </a:r>
            <a:r>
              <a:rPr lang="ru-RU" sz="1400" dirty="0"/>
              <a:t>на поправку и через некоторое время полностью выздоровел</a:t>
            </a:r>
            <a:r>
              <a:rPr lang="ru-RU" sz="1400" dirty="0" smtClean="0"/>
              <a:t>. После </a:t>
            </a:r>
            <a:r>
              <a:rPr lang="ru-RU" sz="1400" dirty="0"/>
              <a:t>этого случая доктор Рен провёл ещё 124 операции на открытом сердце.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Одним </a:t>
            </a:r>
            <a:r>
              <a:rPr lang="ru-RU" sz="1400" b="1" dirty="0">
                <a:solidFill>
                  <a:srgbClr val="7030A0"/>
                </a:solidFill>
              </a:rPr>
              <a:t>из основоположников трансплантологии</a:t>
            </a:r>
            <a:r>
              <a:rPr lang="ru-RU" sz="1400" dirty="0"/>
              <a:t> считают </a:t>
            </a:r>
            <a:r>
              <a:rPr lang="ru-RU" sz="1400" b="1" dirty="0">
                <a:solidFill>
                  <a:srgbClr val="7030A0"/>
                </a:solidFill>
              </a:rPr>
              <a:t>советского и российского </a:t>
            </a:r>
            <a:r>
              <a:rPr lang="ru-RU" sz="1400" b="1" dirty="0" smtClean="0">
                <a:solidFill>
                  <a:srgbClr val="7030A0"/>
                </a:solidFill>
              </a:rPr>
              <a:t>учёного Владимира Демихова</a:t>
            </a:r>
            <a:r>
              <a:rPr lang="ru-RU" sz="1400" dirty="0" smtClean="0"/>
              <a:t>. </a:t>
            </a:r>
            <a:r>
              <a:rPr lang="ru-RU" sz="1400" dirty="0"/>
              <a:t>Он провёл множество экспериментов, которые повлияли на медицинскую науку. В 1937 году собака с механическим устройством в виде насоса с электродвигателем вместо сердца прожила два с половиной часа.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</a:rPr>
              <a:t>Первую успешную пересадку</a:t>
            </a:r>
            <a:r>
              <a:rPr lang="ru-RU" sz="1400" dirty="0">
                <a:solidFill>
                  <a:srgbClr val="7030A0"/>
                </a:solidFill>
              </a:rPr>
              <a:t> </a:t>
            </a:r>
            <a:r>
              <a:rPr lang="ru-RU" sz="1400" b="1" dirty="0">
                <a:solidFill>
                  <a:srgbClr val="7030A0"/>
                </a:solidFill>
              </a:rPr>
              <a:t>сердца</a:t>
            </a:r>
            <a:r>
              <a:rPr lang="ru-RU" sz="1400" dirty="0"/>
              <a:t> осуществил хирург </a:t>
            </a:r>
            <a:r>
              <a:rPr lang="ru-RU" sz="1400" b="1" dirty="0">
                <a:solidFill>
                  <a:srgbClr val="7030A0"/>
                </a:solidFill>
              </a:rPr>
              <a:t>Кристиан Барнард 3 декабря 1967 </a:t>
            </a:r>
            <a:r>
              <a:rPr lang="ru-RU" sz="1400" b="1" dirty="0" smtClean="0">
                <a:solidFill>
                  <a:srgbClr val="7030A0"/>
                </a:solidFill>
              </a:rPr>
              <a:t>года</a:t>
            </a:r>
            <a:r>
              <a:rPr lang="ru-RU" sz="1400" b="1" dirty="0">
                <a:solidFill>
                  <a:srgbClr val="7030A0"/>
                </a:solidFill>
              </a:rPr>
              <a:t>.</a:t>
            </a:r>
            <a:r>
              <a:rPr lang="ru-RU" sz="1400" dirty="0"/>
              <a:t> Операция состоялась в кейптаунском госпитале Гроте Схур (Южная Африка</a:t>
            </a:r>
            <a:r>
              <a:rPr lang="ru-RU" sz="1400" dirty="0" smtClean="0"/>
              <a:t>).</a:t>
            </a:r>
            <a:r>
              <a:rPr lang="ru-RU" sz="1400" dirty="0"/>
              <a:t> </a:t>
            </a:r>
            <a:r>
              <a:rPr lang="ru-RU" sz="1400" b="1" dirty="0">
                <a:solidFill>
                  <a:srgbClr val="7030A0"/>
                </a:solidFill>
              </a:rPr>
              <a:t>В России </a:t>
            </a:r>
            <a:r>
              <a:rPr lang="ru-RU" sz="1400" dirty="0"/>
              <a:t>первая пересадка сердца была проведена чуть позднее — </a:t>
            </a:r>
            <a:r>
              <a:rPr lang="ru-RU" sz="1400" b="1" dirty="0">
                <a:solidFill>
                  <a:srgbClr val="7030A0"/>
                </a:solidFill>
              </a:rPr>
              <a:t>в 1988 году кардиохирургом В.И. Шумаковым.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</a:rPr>
              <a:t>Прижизненный </a:t>
            </a:r>
            <a:r>
              <a:rPr lang="ru-RU" sz="1400" b="1" dirty="0" smtClean="0">
                <a:solidFill>
                  <a:srgbClr val="7030A0"/>
                </a:solidFill>
              </a:rPr>
              <a:t>миф: </a:t>
            </a:r>
            <a:r>
              <a:rPr lang="ru-RU" sz="1400" dirty="0" smtClean="0"/>
              <a:t>Вокруг </a:t>
            </a:r>
            <a:r>
              <a:rPr lang="ru-RU" sz="1400" dirty="0"/>
              <a:t>влиятельных лиц всегда ходит много слухов</a:t>
            </a:r>
            <a:r>
              <a:rPr lang="ru-RU" sz="1400" dirty="0" smtClean="0"/>
              <a:t>. Поговаривали</a:t>
            </a:r>
            <a:r>
              <a:rPr lang="ru-RU" sz="1400" dirty="0"/>
              <a:t>, </a:t>
            </a:r>
            <a:r>
              <a:rPr lang="ru-RU" sz="1400" dirty="0" smtClean="0"/>
              <a:t>что</a:t>
            </a:r>
            <a:r>
              <a:rPr lang="ru-RU" sz="1400" dirty="0"/>
              <a:t> </a:t>
            </a:r>
            <a:r>
              <a:rPr lang="ru-RU" sz="1400" b="1" dirty="0" smtClean="0">
                <a:solidFill>
                  <a:srgbClr val="7030A0"/>
                </a:solidFill>
              </a:rPr>
              <a:t>Дэвид </a:t>
            </a:r>
            <a:r>
              <a:rPr lang="ru-RU" sz="1400" b="1" dirty="0">
                <a:solidFill>
                  <a:srgbClr val="7030A0"/>
                </a:solidFill>
              </a:rPr>
              <a:t>Рокфеллер </a:t>
            </a:r>
            <a:r>
              <a:rPr lang="ru-RU" sz="1400" dirty="0"/>
              <a:t>пережил пересадку сердца 6 или 7 раз, и ещё дважды трансплантацию почек</a:t>
            </a:r>
            <a:r>
              <a:rPr lang="ru-RU" sz="1400" dirty="0" smtClean="0"/>
              <a:t>. Документальных </a:t>
            </a:r>
            <a:r>
              <a:rPr lang="ru-RU" sz="1400" dirty="0"/>
              <a:t>подтверждений этой информации нет. Источник, первым опубликовавший сведения о пересадке – сайт World News Daily Report, известный шуточными новостями об известных людях.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/>
            <a:endParaRPr lang="ru-RU" sz="1600" dirty="0"/>
          </a:p>
        </p:txBody>
      </p:sp>
      <p:pic>
        <p:nvPicPr>
          <p:cNvPr id="7170" name="Рисунок 7" descr="https://theobninsk.ru/upload/iblock/ff3/ff3b277f764e4f700c723bfe25bb7f2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210065"/>
            <a:ext cx="2710506" cy="128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кардиологии,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5741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/>
              <a:t>под редакцией В. Р. Вебера. </a:t>
            </a:r>
            <a:r>
              <a:rPr lang="ru-RU" sz="5200" dirty="0" smtClean="0"/>
              <a:t>Пропедевтика </a:t>
            </a:r>
            <a:r>
              <a:rPr lang="ru-RU" sz="5200" dirty="0"/>
              <a:t>внутренних болезней. В 2 ч. Часть 1 : учебник и практикум для вузов / В. Р. Вебер [и др</a:t>
            </a:r>
            <a:r>
              <a:rPr lang="ru-RU" sz="5200" dirty="0" smtClean="0"/>
              <a:t>.]; — М: Юрайт</a:t>
            </a:r>
            <a:r>
              <a:rPr lang="ru-RU" sz="5200" dirty="0"/>
              <a:t>, 2022</a:t>
            </a:r>
            <a:r>
              <a:rPr lang="ru-RU" sz="5200" dirty="0" smtClean="0"/>
              <a:t>. 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/>
              <a:t>под редакцией Чувакова Г.И. Основы сестринского дела. В 2 т. Том 2 : учебник и практикум для — 2-е изд., испр. и доп. — М.: Юрайт, 2022. – электронная </a:t>
            </a:r>
            <a:r>
              <a:rPr lang="ru-RU" sz="52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/>
              <a:t>п</a:t>
            </a:r>
            <a:r>
              <a:rPr lang="ru-RU" sz="5200" dirty="0" smtClean="0"/>
              <a:t>од редакцией </a:t>
            </a:r>
            <a:r>
              <a:rPr lang="ru-RU" sz="5200" dirty="0"/>
              <a:t>Н. Г. </a:t>
            </a:r>
            <a:r>
              <a:rPr lang="ru-RU" sz="5200" dirty="0" smtClean="0"/>
              <a:t>Петрова. Сестринское </a:t>
            </a:r>
            <a:r>
              <a:rPr lang="ru-RU" sz="5200" dirty="0"/>
              <a:t>дело в терапии : учебник для вузов / Н. Г. Петрова, В. Н. Петров, В. А. Лапотников, В. Л. </a:t>
            </a:r>
            <a:r>
              <a:rPr lang="ru-RU" sz="5200" dirty="0" smtClean="0"/>
              <a:t>Эмануэль. </a:t>
            </a:r>
            <a:r>
              <a:rPr lang="ru-RU" sz="5200" dirty="0"/>
              <a:t>— 3-е изд., испр. и доп. — М: Юрайт, 2022.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smtClean="0">
                <a:ea typeface="Calibri"/>
              </a:rPr>
              <a:t>Масюков </a:t>
            </a:r>
            <a:r>
              <a:rPr lang="ru-RU" sz="5200" dirty="0" smtClean="0">
                <a:ea typeface="Calibri"/>
              </a:rPr>
              <a:t>С</a:t>
            </a:r>
            <a:r>
              <a:rPr lang="ru-RU" sz="5200" dirty="0">
                <a:ea typeface="Calibri"/>
              </a:rPr>
              <a:t>. Предикторы сердечно-сосудистых осложнений у больных ишемической болезнью сердца, фибрилляцией предсердий и различной коморбидной </a:t>
            </a:r>
            <a:r>
              <a:rPr lang="ru-RU" sz="5200" dirty="0" smtClean="0">
                <a:ea typeface="Calibri"/>
              </a:rPr>
              <a:t>патологией</a:t>
            </a:r>
            <a:r>
              <a:rPr lang="ru-RU" sz="5200" b="1" dirty="0" smtClean="0">
                <a:ea typeface="Calibri"/>
              </a:rPr>
              <a:t> </a:t>
            </a:r>
            <a:r>
              <a:rPr lang="ru-RU" sz="5200" dirty="0" smtClean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2022 – № </a:t>
            </a:r>
            <a:r>
              <a:rPr lang="ru-RU" sz="5200" dirty="0" smtClean="0"/>
              <a:t>4 </a:t>
            </a:r>
            <a:r>
              <a:rPr lang="ru-RU" sz="5200" dirty="0"/>
              <a:t>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Calibri"/>
              </a:rPr>
              <a:t>Ковальчук А</a:t>
            </a:r>
            <a:r>
              <a:rPr lang="ru-RU" sz="5200" dirty="0">
                <a:ea typeface="Calibri"/>
              </a:rPr>
              <a:t>. Прогностическое значение ремоделирования миокарда у больных артериальной гипертензией и ишемической болезнью </a:t>
            </a:r>
            <a:r>
              <a:rPr lang="ru-RU" sz="5200" dirty="0" smtClean="0">
                <a:ea typeface="Calibri"/>
              </a:rPr>
              <a:t>сердца</a:t>
            </a:r>
            <a:r>
              <a:rPr lang="ru-RU" sz="5200" dirty="0"/>
              <a:t> 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2022 – № 4 – электронная версия</a:t>
            </a:r>
            <a:endParaRPr lang="ru-RU" sz="52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>
                <a:ea typeface="Times New Roman"/>
              </a:rPr>
              <a:t>Алилов У., Скворцов В. И др. </a:t>
            </a:r>
            <a:r>
              <a:rPr lang="ru-RU" sz="5200" dirty="0">
                <a:ea typeface="Times New Roman"/>
              </a:rPr>
              <a:t>Синдром артериальной </a:t>
            </a:r>
            <a:r>
              <a:rPr lang="ru-RU" sz="5200" dirty="0" smtClean="0">
                <a:ea typeface="Times New Roman"/>
              </a:rPr>
              <a:t>гипертензии </a:t>
            </a:r>
            <a:r>
              <a:rPr lang="ru-RU" sz="5200" dirty="0" smtClean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 smtClean="0"/>
              <a:t>. </a:t>
            </a:r>
            <a:r>
              <a:rPr lang="ru-RU" sz="5200" dirty="0"/>
              <a:t>– </a:t>
            </a:r>
            <a:r>
              <a:rPr lang="ru-RU" sz="5200" dirty="0" smtClean="0"/>
              <a:t>2022 – № 1 – </a:t>
            </a:r>
            <a:r>
              <a:rPr lang="ru-RU" sz="5200" dirty="0"/>
              <a:t>электронная </a:t>
            </a:r>
            <a:r>
              <a:rPr lang="ru-RU" sz="5200" dirty="0" smtClean="0"/>
              <a:t>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>
                <a:ea typeface="Calibri"/>
              </a:rPr>
              <a:t>Масюков С. </a:t>
            </a:r>
            <a:r>
              <a:rPr lang="ru-RU" sz="5200" dirty="0">
                <a:ea typeface="Calibri"/>
              </a:rPr>
              <a:t>Реабилитация больных COVID-19 с сердечно-сосудистыми </a:t>
            </a:r>
            <a:r>
              <a:rPr lang="ru-RU" sz="5200" dirty="0" smtClean="0">
                <a:ea typeface="Calibri"/>
              </a:rPr>
              <a:t>заболеваниями</a:t>
            </a:r>
            <a:r>
              <a:rPr lang="ru-RU" sz="5200" dirty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2022 – № </a:t>
            </a:r>
            <a:r>
              <a:rPr lang="ru-RU" sz="5200" dirty="0" smtClean="0"/>
              <a:t>2 </a:t>
            </a:r>
            <a:r>
              <a:rPr lang="ru-RU" sz="5200" dirty="0"/>
              <a:t>– электронная 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>
                <a:ea typeface="Calibri"/>
              </a:rPr>
              <a:t> </a:t>
            </a:r>
            <a:r>
              <a:rPr lang="ru-RU" sz="5200" dirty="0" smtClean="0">
                <a:ea typeface="Calibri"/>
                <a:cs typeface="Times New Roman"/>
              </a:rPr>
              <a:t>Макарова Т</a:t>
            </a:r>
            <a:r>
              <a:rPr lang="ru-RU" sz="5200" b="1" dirty="0" smtClean="0">
                <a:ea typeface="Calibri"/>
                <a:cs typeface="Times New Roman"/>
              </a:rPr>
              <a:t>. </a:t>
            </a:r>
            <a:r>
              <a:rPr lang="ru-RU" sz="5200" dirty="0" smtClean="0">
                <a:ea typeface="Calibri"/>
                <a:cs typeface="Times New Roman"/>
              </a:rPr>
              <a:t>Сестринский </a:t>
            </a:r>
            <a:r>
              <a:rPr lang="ru-RU" sz="5200" dirty="0">
                <a:ea typeface="Calibri"/>
                <a:cs typeface="Times New Roman"/>
              </a:rPr>
              <a:t>процесс при проведении лекарственной терапии в </a:t>
            </a:r>
            <a:r>
              <a:rPr lang="ru-RU" sz="5200" dirty="0" smtClean="0">
                <a:ea typeface="Calibri"/>
                <a:cs typeface="Times New Roman"/>
              </a:rPr>
              <a:t>кардиологии </a:t>
            </a:r>
            <a:r>
              <a:rPr lang="ru-RU" sz="5200" b="1" dirty="0" smtClean="0">
                <a:ea typeface="Calibri"/>
                <a:cs typeface="Times New Roman"/>
              </a:rPr>
              <a:t>// </a:t>
            </a:r>
            <a:r>
              <a:rPr lang="ru-RU" sz="5200" dirty="0">
                <a:ea typeface="Calibri"/>
                <a:cs typeface="Times New Roman"/>
              </a:rPr>
              <a:t>В помощь  практикующей </a:t>
            </a:r>
            <a:r>
              <a:rPr lang="ru-RU" sz="5200" dirty="0" smtClean="0">
                <a:ea typeface="Calibri"/>
                <a:cs typeface="Times New Roman"/>
              </a:rPr>
              <a:t>м/с </a:t>
            </a:r>
            <a:r>
              <a:rPr lang="ru-RU" sz="5200" dirty="0"/>
              <a:t>– 2021 – № </a:t>
            </a:r>
            <a:r>
              <a:rPr lang="ru-RU" sz="5200" dirty="0" smtClean="0"/>
              <a:t>3 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>
                <a:ea typeface="Calibri"/>
                <a:cs typeface="Times New Roman"/>
              </a:rPr>
              <a:t>Скворцов В</a:t>
            </a:r>
            <a:r>
              <a:rPr lang="ru-RU" sz="5200" dirty="0">
                <a:ea typeface="Calibri"/>
                <a:cs typeface="Times New Roman"/>
              </a:rPr>
              <a:t>., </a:t>
            </a:r>
            <a:r>
              <a:rPr lang="ru-RU" sz="5200" dirty="0" smtClean="0">
                <a:ea typeface="Calibri"/>
                <a:cs typeface="Times New Roman"/>
              </a:rPr>
              <a:t>Пономарева </a:t>
            </a:r>
            <a:r>
              <a:rPr lang="ru-RU" sz="5200" dirty="0">
                <a:ea typeface="Calibri"/>
                <a:cs typeface="Times New Roman"/>
              </a:rPr>
              <a:t>А. Кардиомиопатии в практике медицинской </a:t>
            </a:r>
            <a:r>
              <a:rPr lang="ru-RU" sz="5200" dirty="0" smtClean="0">
                <a:ea typeface="Calibri"/>
                <a:cs typeface="Times New Roman"/>
              </a:rPr>
              <a:t>сестры</a:t>
            </a:r>
            <a:r>
              <a:rPr lang="ru-RU" sz="5200" dirty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2021 – № </a:t>
            </a:r>
            <a:r>
              <a:rPr lang="ru-RU" sz="5200" dirty="0" smtClean="0"/>
              <a:t>7 </a:t>
            </a:r>
            <a:r>
              <a:rPr lang="ru-RU" sz="5200" dirty="0"/>
              <a:t>– электронная 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>
                <a:solidFill>
                  <a:srgbClr val="000000"/>
                </a:solidFill>
                <a:ea typeface="Times New Roman"/>
              </a:rPr>
              <a:t>Демидова Т., Гестерина О., Стрелов З. Выявление </a:t>
            </a:r>
            <a:r>
              <a:rPr lang="ru-RU" sz="5200" dirty="0">
                <a:solidFill>
                  <a:srgbClr val="000000"/>
                </a:solidFill>
                <a:ea typeface="Times New Roman"/>
              </a:rPr>
              <a:t>эпизодов повышения артериального давления  у </a:t>
            </a:r>
            <a:r>
              <a:rPr lang="ru-RU" sz="5200" dirty="0" smtClean="0">
                <a:solidFill>
                  <a:srgbClr val="000000"/>
                </a:solidFill>
                <a:ea typeface="Times New Roman"/>
              </a:rPr>
              <a:t>подростков</a:t>
            </a:r>
            <a:r>
              <a:rPr lang="ru-RU" sz="5200" dirty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2021 – № </a:t>
            </a:r>
            <a:r>
              <a:rPr lang="ru-RU" sz="5200" dirty="0" smtClean="0"/>
              <a:t>5 </a:t>
            </a:r>
            <a:r>
              <a:rPr lang="ru-RU" sz="5200" dirty="0"/>
              <a:t>– электронная 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>
                <a:solidFill>
                  <a:srgbClr val="000000"/>
                </a:solidFill>
                <a:ea typeface="Times New Roman"/>
              </a:rPr>
              <a:t> </a:t>
            </a:r>
            <a:r>
              <a:rPr lang="ru-RU" sz="5200" dirty="0" smtClean="0">
                <a:ea typeface="Calibri"/>
                <a:cs typeface="Times New Roman"/>
              </a:rPr>
              <a:t>Григорьев К., Соловьева А. Пролапс </a:t>
            </a:r>
            <a:r>
              <a:rPr lang="ru-RU" sz="5200" dirty="0">
                <a:ea typeface="Calibri"/>
                <a:cs typeface="Times New Roman"/>
              </a:rPr>
              <a:t>митрального клапана у детей: когда возможности порождают </a:t>
            </a:r>
            <a:r>
              <a:rPr lang="ru-RU" sz="5200" dirty="0" smtClean="0">
                <a:ea typeface="Calibri"/>
                <a:cs typeface="Times New Roman"/>
              </a:rPr>
              <a:t>сложности</a:t>
            </a:r>
            <a:r>
              <a:rPr lang="ru-RU" sz="5200" dirty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2021 – № 1 – электронная 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>
                <a:ea typeface="Calibri"/>
                <a:cs typeface="Times New Roman"/>
              </a:rPr>
              <a:t>Турчина Ж., Фукалова Н., Шагеева Ю. </a:t>
            </a:r>
            <a:r>
              <a:rPr lang="ru-RU" sz="5200" dirty="0">
                <a:ea typeface="Calibri"/>
                <a:cs typeface="Times New Roman"/>
              </a:rPr>
              <a:t>Артериальная гипертензия у подростков: анализ факторов риска, роль школьной медицинской сестры в </a:t>
            </a:r>
            <a:r>
              <a:rPr lang="ru-RU" sz="5200" dirty="0" smtClean="0">
                <a:ea typeface="Calibri"/>
                <a:cs typeface="Times New Roman"/>
              </a:rPr>
              <a:t>профилактике</a:t>
            </a:r>
            <a:r>
              <a:rPr lang="ru-RU" sz="5200" dirty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</a:t>
            </a:r>
            <a:r>
              <a:rPr lang="ru-RU" sz="5200" dirty="0" smtClean="0"/>
              <a:t>2021 </a:t>
            </a:r>
            <a:r>
              <a:rPr lang="ru-RU" sz="5200" dirty="0"/>
              <a:t>– № 1 – электронная версия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2379</TotalTime>
  <Words>1783</Words>
  <Application>Microsoft Office PowerPoint</Application>
  <PresentationFormat>Широкоэкранный</PresentationFormat>
  <Paragraphs>97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Тема Office</vt:lpstr>
      <vt:lpstr>         ВСЕМИРНЫЙ ДЕНЬ КАРДИОЛОГА</vt:lpstr>
      <vt:lpstr> 06 июля –  Всемирный День кардиолога</vt:lpstr>
      <vt:lpstr>История                                        </vt:lpstr>
      <vt:lpstr>Традиции праздника</vt:lpstr>
      <vt:lpstr>Факторы риска  сердечно-сосудистых заболеваний </vt:lpstr>
      <vt:lpstr>Рекомендации по снижению риска  возникновения болезней сердечно-сосудистой  системы.</vt:lpstr>
      <vt:lpstr>       Интересные факты                                    </vt:lpstr>
      <vt:lpstr>Список литературы по кардиологии,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Николаевна Хохлова</cp:lastModifiedBy>
  <cp:revision>178</cp:revision>
  <dcterms:created xsi:type="dcterms:W3CDTF">2019-04-11T10:45:24Z</dcterms:created>
  <dcterms:modified xsi:type="dcterms:W3CDTF">2022-07-05T10:38:25Z</dcterms:modified>
</cp:coreProperties>
</file>