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74" r:id="rId2"/>
    <p:sldId id="257" r:id="rId3"/>
    <p:sldId id="266" r:id="rId4"/>
    <p:sldId id="276" r:id="rId5"/>
    <p:sldId id="277" r:id="rId6"/>
    <p:sldId id="270" r:id="rId7"/>
    <p:sldId id="278" r:id="rId8"/>
    <p:sldId id="27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FD82AD1-64F6-4EC5-A39E-4ED707DA424F}">
          <p14:sldIdLst>
            <p14:sldId id="274"/>
            <p14:sldId id="257"/>
            <p14:sldId id="266"/>
            <p14:sldId id="276"/>
            <p14:sldId id="277"/>
            <p14:sldId id="270"/>
            <p14:sldId id="278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914" y="241558"/>
            <a:ext cx="105156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032" y="0"/>
            <a:ext cx="9465276" cy="6635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5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25 сентября –</a:t>
            </a:r>
            <a:b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 Всемирный День фармацевта</a:t>
            </a:r>
            <a:endParaRPr lang="ru-RU" sz="4800" b="1" dirty="0">
              <a:solidFill>
                <a:srgbClr val="C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25 сентября </a:t>
            </a:r>
            <a:r>
              <a:rPr lang="ru-RU" sz="1600" dirty="0" smtClean="0"/>
              <a:t>считается</a:t>
            </a:r>
            <a:r>
              <a:rPr lang="ru-RU" sz="1600" b="1" dirty="0" smtClean="0"/>
              <a:t> </a:t>
            </a:r>
            <a:r>
              <a:rPr lang="ru-RU" sz="1600" b="1" dirty="0">
                <a:solidFill>
                  <a:srgbClr val="7030A0"/>
                </a:solidFill>
              </a:rPr>
              <a:t>М</a:t>
            </a:r>
            <a:r>
              <a:rPr lang="ru-RU" sz="1600" b="1" dirty="0" smtClean="0">
                <a:solidFill>
                  <a:srgbClr val="7030A0"/>
                </a:solidFill>
              </a:rPr>
              <a:t>еждународным профессиональным праздником фармацевтов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Дата празднования </a:t>
            </a:r>
            <a:r>
              <a:rPr lang="ru-RU" sz="1600" dirty="0" smtClean="0"/>
              <a:t>приурочена к дню основания </a:t>
            </a:r>
            <a:r>
              <a:rPr lang="ru-RU" sz="1600" b="1" dirty="0" smtClean="0">
                <a:solidFill>
                  <a:srgbClr val="7030A0"/>
                </a:solidFill>
              </a:rPr>
              <a:t>Международной Фармацевтической Федерации (</a:t>
            </a:r>
            <a:r>
              <a:rPr lang="en-US" sz="1600" b="1" dirty="0" smtClean="0">
                <a:solidFill>
                  <a:srgbClr val="7030A0"/>
                </a:solidFill>
              </a:rPr>
              <a:t>International Pharmaceutical Federation FIP</a:t>
            </a:r>
            <a:r>
              <a:rPr lang="ru-RU" sz="1600" b="1" dirty="0" smtClean="0">
                <a:solidFill>
                  <a:srgbClr val="7030A0"/>
                </a:solidFill>
              </a:rPr>
              <a:t>)</a:t>
            </a:r>
            <a:r>
              <a:rPr lang="ru-RU" sz="1600" dirty="0" smtClean="0">
                <a:solidFill>
                  <a:srgbClr val="7030A0"/>
                </a:solidFill>
              </a:rPr>
              <a:t> – </a:t>
            </a:r>
            <a:r>
              <a:rPr lang="ru-RU" sz="1600" dirty="0" smtClean="0"/>
              <a:t>всемирной организации, представляющей и защищающей интересы фармацевтической отрасли, наук и промышленности. В этот день </a:t>
            </a:r>
            <a:r>
              <a:rPr lang="ru-RU" sz="1600" b="1" dirty="0" smtClean="0">
                <a:solidFill>
                  <a:srgbClr val="7030A0"/>
                </a:solidFill>
              </a:rPr>
              <a:t>в 1912 году</a:t>
            </a:r>
            <a:r>
              <a:rPr lang="ru-RU" sz="1600" dirty="0" smtClean="0"/>
              <a:t>, в ходе работы Всемирного конгресса по фармации и фармацевтическим </a:t>
            </a:r>
            <a:r>
              <a:rPr lang="ru-RU" sz="1600" dirty="0" smtClean="0"/>
              <a:t>наукам, </a:t>
            </a:r>
            <a:r>
              <a:rPr lang="ru-RU" sz="1600" dirty="0" smtClean="0"/>
              <a:t>проходившего в Турции, была образована данная организация.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 2009 году </a:t>
            </a:r>
            <a:r>
              <a:rPr lang="ru-RU" sz="1600" dirty="0" smtClean="0"/>
              <a:t>Совет FIP предложил сделать </a:t>
            </a:r>
            <a:r>
              <a:rPr lang="ru-RU" sz="1600" b="1" dirty="0" smtClean="0">
                <a:solidFill>
                  <a:srgbClr val="7030A0"/>
                </a:solidFill>
              </a:rPr>
              <a:t>25 сентября </a:t>
            </a:r>
            <a:r>
              <a:rPr lang="ru-RU" sz="1600" dirty="0" smtClean="0"/>
              <a:t>праздником для фармацевтов в странах, организации которых представлены в Интернациональной Фармацевтической Федерации. Предложение было принято, и</a:t>
            </a:r>
            <a:r>
              <a:rPr lang="ru-RU" sz="1600" b="1" dirty="0" smtClean="0"/>
              <a:t> </a:t>
            </a:r>
            <a:r>
              <a:rPr lang="ru-RU" sz="1600" b="1" dirty="0" smtClean="0">
                <a:solidFill>
                  <a:srgbClr val="7030A0"/>
                </a:solidFill>
              </a:rPr>
              <a:t>с 2010 года</a:t>
            </a:r>
            <a:r>
              <a:rPr lang="ru-RU" sz="1600" dirty="0" smtClean="0">
                <a:solidFill>
                  <a:srgbClr val="7030A0"/>
                </a:solidFill>
              </a:rPr>
              <a:t> </a:t>
            </a:r>
            <a:r>
              <a:rPr lang="ru-RU" sz="1600" dirty="0" smtClean="0"/>
              <a:t>появилась традиция ежегодно проводить мероприятия, подчёркивающие важность фармацевтических специалистов в процессе поддержания здоровья людей.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Цель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7030A0"/>
                </a:solidFill>
              </a:rPr>
              <a:t>организации праздника </a:t>
            </a:r>
            <a:r>
              <a:rPr lang="ru-RU" sz="1600" dirty="0" smtClean="0"/>
              <a:t>– привлечение внимания общественности к значимости работы данных специалистов, защита их прав и интересов, оказание помощи в их деятельности в целом, повышение имиджа и популяризация профессий провизора и фармацевта.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Помимо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7030A0"/>
                </a:solidFill>
              </a:rPr>
              <a:t>Всемирного Дня фармацевта </a:t>
            </a:r>
            <a:r>
              <a:rPr lang="ru-RU" sz="1600" dirty="0" smtClean="0"/>
              <a:t>существует также официальный праздник </a:t>
            </a:r>
            <a:r>
              <a:rPr lang="ru-RU" sz="1600" b="1" dirty="0" smtClean="0">
                <a:solidFill>
                  <a:srgbClr val="7030A0"/>
                </a:solidFill>
              </a:rPr>
              <a:t>День фармацевта в России, </a:t>
            </a:r>
            <a:r>
              <a:rPr lang="ru-RU" sz="1600" dirty="0" smtClean="0"/>
              <a:t>который отмечается </a:t>
            </a:r>
            <a:r>
              <a:rPr lang="ru-RU" sz="1600" b="1" dirty="0" smtClean="0">
                <a:solidFill>
                  <a:srgbClr val="7030A0"/>
                </a:solidFill>
              </a:rPr>
              <a:t>ежегодно 19 мая. </a:t>
            </a:r>
            <a:r>
              <a:rPr lang="ru-RU" sz="1600" dirty="0" smtClean="0"/>
              <a:t>Именно в этот день в 1581 году была открыта первая в России аптека, существовавшая при дворе Ивана Грозного.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Рисунок 8" descr="https://kartinkin.net/pics/uploads/posts/2022-08/1660607220_53-kartinkin-net-p-s-dnem-farmatsevta-pozdravleniya-5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8012" y="86498"/>
            <a:ext cx="3002692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История</a:t>
            </a:r>
            <a:r>
              <a:rPr lang="ru-RU" sz="4800" b="1" dirty="0" smtClean="0">
                <a:latin typeface="+mn-lt"/>
              </a:rPr>
              <a:t>  </a:t>
            </a:r>
            <a:r>
              <a:rPr lang="ru-RU" b="1" dirty="0" smtClean="0"/>
              <a:t>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574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rgbClr val="7030A0"/>
                </a:solidFill>
              </a:rPr>
              <a:t>Лечить</a:t>
            </a:r>
            <a:r>
              <a:rPr lang="ru-RU" sz="6000" dirty="0" smtClean="0"/>
              <a:t> </a:t>
            </a:r>
            <a:r>
              <a:rPr lang="ru-RU" sz="6000" dirty="0"/>
              <a:t>люди научились давно – разные снадобья появились еще у первобытных народов, и были это в основном природные, растительные средства. </a:t>
            </a:r>
            <a:r>
              <a:rPr lang="ru-RU" sz="6000" dirty="0" smtClean="0"/>
              <a:t>Первыми «фармацевтами</a:t>
            </a:r>
            <a:r>
              <a:rPr lang="ru-RU" sz="6000" dirty="0"/>
              <a:t>» были ведуньи и травники, которые владели секретами целебных трав, бережно хранили и скрывали их от посторонних, получая рецепты по наследству.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 smtClean="0">
              <a:solidFill>
                <a:srgbClr val="7030A0"/>
              </a:solidFill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rgbClr val="7030A0"/>
                </a:solidFill>
                <a:ea typeface="Calibri"/>
                <a:cs typeface="Times New Roman"/>
              </a:rPr>
              <a:t>Слово «</a:t>
            </a:r>
            <a:r>
              <a:rPr lang="en-US" sz="6000" b="1" dirty="0">
                <a:solidFill>
                  <a:srgbClr val="7030A0"/>
                </a:solidFill>
                <a:ea typeface="Calibri"/>
                <a:cs typeface="Times New Roman"/>
              </a:rPr>
              <a:t>apotheke</a:t>
            </a:r>
            <a:r>
              <a:rPr lang="ru-RU" sz="6000" b="1" dirty="0">
                <a:solidFill>
                  <a:srgbClr val="7030A0"/>
                </a:solidFill>
                <a:ea typeface="Calibri"/>
                <a:cs typeface="Times New Roman"/>
              </a:rPr>
              <a:t>» </a:t>
            </a:r>
            <a:r>
              <a:rPr lang="ru-RU" sz="6000" dirty="0" smtClean="0">
                <a:ea typeface="Calibri"/>
                <a:cs typeface="Times New Roman"/>
              </a:rPr>
              <a:t>пришло из Греции, где оно означало «хранилище», «кладовая», и изначально не было связано с лекарственными препаратами. В </a:t>
            </a:r>
            <a:r>
              <a:rPr lang="ru-RU" sz="6000" dirty="0">
                <a:ea typeface="Calibri"/>
                <a:cs typeface="Times New Roman"/>
              </a:rPr>
              <a:t>настоящее время </a:t>
            </a:r>
            <a:r>
              <a:rPr lang="ru-RU" sz="6000" dirty="0" smtClean="0">
                <a:ea typeface="Calibri"/>
                <a:cs typeface="Times New Roman"/>
              </a:rPr>
              <a:t>понятие</a:t>
            </a:r>
            <a:r>
              <a:rPr lang="ru-RU" sz="6000" b="1" dirty="0" smtClean="0">
                <a:solidFill>
                  <a:srgbClr val="7030A0"/>
                </a:solidFill>
                <a:ea typeface="Calibri"/>
                <a:cs typeface="Times New Roman"/>
              </a:rPr>
              <a:t> </a:t>
            </a:r>
            <a:r>
              <a:rPr lang="ru-RU" sz="6000" b="1" dirty="0">
                <a:solidFill>
                  <a:srgbClr val="7030A0"/>
                </a:solidFill>
                <a:ea typeface="Calibri"/>
                <a:cs typeface="Times New Roman"/>
              </a:rPr>
              <a:t>«аптека» </a:t>
            </a:r>
            <a:r>
              <a:rPr lang="ru-RU" sz="6000" dirty="0" smtClean="0">
                <a:ea typeface="Calibri"/>
                <a:cs typeface="Times New Roman"/>
              </a:rPr>
              <a:t>на </a:t>
            </a:r>
            <a:r>
              <a:rPr lang="ru-RU" sz="6000" dirty="0">
                <a:ea typeface="Calibri"/>
                <a:cs typeface="Times New Roman"/>
              </a:rPr>
              <a:t>всех языках обозначает учреждение здравоохранения, осуществляющее приготовление, хранение и отпуск лекарственных средств, перевязочных материалов, предметов санитарии и ухода за больными.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000" dirty="0" smtClean="0"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rgbClr val="7030A0"/>
                </a:solidFill>
              </a:rPr>
              <a:t>Первое упоминание об аптеке</a:t>
            </a:r>
            <a:r>
              <a:rPr lang="ru-RU" sz="6000" dirty="0"/>
              <a:t>, как о месте хранения лекарств, встречается еще </a:t>
            </a:r>
            <a:r>
              <a:rPr lang="ru-RU" sz="6000" b="1" dirty="0">
                <a:solidFill>
                  <a:srgbClr val="7030A0"/>
                </a:solidFill>
              </a:rPr>
              <a:t>у Гиппократа за 400 лет до н.э. </a:t>
            </a:r>
            <a:endParaRPr lang="ru-RU" sz="6000" b="1" dirty="0" smtClean="0">
              <a:solidFill>
                <a:srgbClr val="7030A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rgbClr val="7030A0"/>
                </a:solidFill>
              </a:rPr>
              <a:t>Значительно </a:t>
            </a:r>
            <a:r>
              <a:rPr lang="ru-RU" sz="6000" b="1" dirty="0">
                <a:solidFill>
                  <a:srgbClr val="7030A0"/>
                </a:solidFill>
              </a:rPr>
              <a:t>позже, уже во 2 веке нашей эры Клавдий Гален </a:t>
            </a:r>
            <a:r>
              <a:rPr lang="ru-RU" sz="6000" dirty="0"/>
              <a:t>стал говорить об аптеке как о том месте, где не только хранят, но и готовят лечебные снадобья.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rgbClr val="7030A0"/>
                </a:solidFill>
              </a:rPr>
              <a:t>В европейских странах </a:t>
            </a:r>
            <a:r>
              <a:rPr lang="ru-RU" sz="6000" dirty="0"/>
              <a:t>первые аптеки появились намного раньше, чем в России. Первое упоминание об аптеках </a:t>
            </a:r>
            <a:r>
              <a:rPr lang="ru-RU" sz="6000" b="1" dirty="0">
                <a:solidFill>
                  <a:srgbClr val="7030A0"/>
                </a:solidFill>
              </a:rPr>
              <a:t>датируется 1100-м годом нашей эры</a:t>
            </a:r>
            <a:r>
              <a:rPr lang="ru-RU" sz="6000" dirty="0"/>
              <a:t>, в эпоху расцвета монастырей и монашеских орденов. В те времена приготовлением лекарственных препаратов занимались монахи, бесплатно раздавая их больным. Через 100 лет стала активно развиваться врачебная школа в Солерно, что стало стимулом для открытия первых городских аптек.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rgbClr val="7030A0"/>
                </a:solidFill>
              </a:rPr>
              <a:t>В 15 веке </a:t>
            </a:r>
            <a:r>
              <a:rPr lang="ru-RU" sz="6000" dirty="0"/>
              <a:t>появилась новая должность — </a:t>
            </a:r>
            <a:r>
              <a:rPr lang="ru-RU" sz="6000" b="1" dirty="0">
                <a:solidFill>
                  <a:srgbClr val="7030A0"/>
                </a:solidFill>
              </a:rPr>
              <a:t>провизор</a:t>
            </a:r>
            <a:r>
              <a:rPr lang="ru-RU" sz="6000" dirty="0"/>
              <a:t>. Провизоры играли очень важную роль в процессе лечения пациентов. Врачи устанавливали правильный диагноз, а провизоры, предугадывая дальнейшее развитие болезни, разрабатывали методику лечения лекарственными средствами.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Рисунок 2" descr="https://png.pngtree.com/png-clipart/20210801/original/pngtree-world-pharmacists-day-25-september-design-png-image_657366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4065" y="111210"/>
            <a:ext cx="2631989" cy="1433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праздника                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rgbClr val="7030A0"/>
                </a:solidFill>
                <a:ea typeface="Times New Roman"/>
                <a:cs typeface="Times New Roman"/>
              </a:rPr>
              <a:t>25 </a:t>
            </a:r>
            <a:r>
              <a:rPr lang="ru-RU" sz="60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сентября</a:t>
            </a:r>
            <a:r>
              <a:rPr lang="ru-RU" sz="6000" dirty="0" smtClean="0">
                <a:ea typeface="Times New Roman"/>
                <a:cs typeface="Times New Roman"/>
              </a:rPr>
              <a:t>, в честь праздника, во </a:t>
            </a:r>
            <a:r>
              <a:rPr lang="ru-RU" sz="6000" dirty="0">
                <a:ea typeface="Times New Roman"/>
                <a:cs typeface="Times New Roman"/>
              </a:rPr>
              <a:t>многих странах </a:t>
            </a:r>
            <a:r>
              <a:rPr lang="ru-RU" sz="6000" dirty="0" smtClean="0">
                <a:ea typeface="Times New Roman"/>
                <a:cs typeface="Times New Roman"/>
              </a:rPr>
              <a:t>сетевыми фармацевтическими компаниями проводятся всевозможные мероприятия -  </a:t>
            </a:r>
            <a:r>
              <a:rPr lang="ru-RU" sz="6000" dirty="0">
                <a:ea typeface="Times New Roman"/>
                <a:cs typeface="Times New Roman"/>
              </a:rPr>
              <a:t>различные флешмобы, семинары, выставки, дни открытых дверей, а также бесплатные обследования для посетителей аптек</a:t>
            </a:r>
            <a:r>
              <a:rPr lang="ru-RU" sz="6000" dirty="0" smtClean="0">
                <a:ea typeface="Times New Roman"/>
                <a:cs typeface="Times New Roman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Во </a:t>
            </a:r>
            <a:r>
              <a:rPr lang="ru-RU" sz="6000" b="1" dirty="0">
                <a:solidFill>
                  <a:srgbClr val="7030A0"/>
                </a:solidFill>
                <a:ea typeface="Times New Roman"/>
                <a:cs typeface="Times New Roman"/>
              </a:rPr>
              <a:t>время </a:t>
            </a:r>
            <a:r>
              <a:rPr lang="ru-RU" sz="6000" dirty="0">
                <a:ea typeface="Times New Roman"/>
                <a:cs typeface="Times New Roman"/>
              </a:rPr>
              <a:t>проведения праздничных мероприятий лучшие сотрудники отрасли получают премии, ценные подарки и грамоты</a:t>
            </a:r>
            <a:r>
              <a:rPr lang="ru-RU" sz="6000" dirty="0" smtClean="0">
                <a:ea typeface="Times New Roman"/>
                <a:cs typeface="Times New Roman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Каждый год </a:t>
            </a:r>
            <a:r>
              <a:rPr lang="ru-RU" sz="6000" dirty="0" smtClean="0">
                <a:ea typeface="Times New Roman"/>
                <a:cs typeface="Times New Roman"/>
              </a:rPr>
              <a:t>Всемирный </a:t>
            </a:r>
            <a:r>
              <a:rPr lang="ru-RU" sz="6000" dirty="0">
                <a:ea typeface="Times New Roman"/>
                <a:cs typeface="Times New Roman"/>
              </a:rPr>
              <a:t>день фармацевта проходит под разными девизами, отражающими актуальные тенденции </a:t>
            </a:r>
            <a:r>
              <a:rPr lang="ru-RU" sz="6000" dirty="0" smtClean="0">
                <a:ea typeface="Times New Roman"/>
                <a:cs typeface="Times New Roman"/>
              </a:rPr>
              <a:t>профессии: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dirty="0" smtClean="0">
                <a:solidFill>
                  <a:srgbClr val="7030A0"/>
                </a:solidFill>
                <a:ea typeface="Times New Roman"/>
                <a:cs typeface="Times New Roman"/>
              </a:rPr>
              <a:t>2018 год -  «Фармацевт</a:t>
            </a:r>
            <a:r>
              <a:rPr lang="ru-RU" sz="6000" dirty="0">
                <a:solidFill>
                  <a:srgbClr val="7030A0"/>
                </a:solidFill>
                <a:ea typeface="Times New Roman"/>
                <a:cs typeface="Times New Roman"/>
              </a:rPr>
              <a:t>: Ваш партнер в сфере </a:t>
            </a:r>
            <a:r>
              <a:rPr lang="ru-RU" sz="6000" dirty="0" smtClean="0">
                <a:solidFill>
                  <a:srgbClr val="7030A0"/>
                </a:solidFill>
                <a:ea typeface="Times New Roman"/>
                <a:cs typeface="Times New Roman"/>
              </a:rPr>
              <a:t>здравоохранения»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dirty="0" smtClean="0">
                <a:solidFill>
                  <a:srgbClr val="7030A0"/>
                </a:solidFill>
                <a:ea typeface="Times New Roman"/>
                <a:cs typeface="Times New Roman"/>
              </a:rPr>
              <a:t>2019 год -  </a:t>
            </a:r>
            <a:r>
              <a:rPr lang="ru-RU" sz="6000" dirty="0">
                <a:solidFill>
                  <a:srgbClr val="7030A0"/>
                </a:solidFill>
                <a:ea typeface="Times New Roman"/>
                <a:cs typeface="Times New Roman"/>
              </a:rPr>
              <a:t>«Безопасные и эффективные лекарства для </a:t>
            </a:r>
            <a:r>
              <a:rPr lang="ru-RU" sz="6000" dirty="0" smtClean="0">
                <a:solidFill>
                  <a:srgbClr val="7030A0"/>
                </a:solidFill>
                <a:ea typeface="Times New Roman"/>
                <a:cs typeface="Times New Roman"/>
              </a:rPr>
              <a:t>всех»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dirty="0" smtClean="0">
                <a:solidFill>
                  <a:srgbClr val="7030A0"/>
                </a:solidFill>
                <a:ea typeface="Times New Roman"/>
                <a:cs typeface="Times New Roman"/>
              </a:rPr>
              <a:t>2020 год - «Преобразование </a:t>
            </a:r>
            <a:r>
              <a:rPr lang="ru-RU" sz="6000" dirty="0">
                <a:solidFill>
                  <a:srgbClr val="7030A0"/>
                </a:solidFill>
                <a:ea typeface="Times New Roman"/>
                <a:cs typeface="Times New Roman"/>
              </a:rPr>
              <a:t>глобального </a:t>
            </a:r>
            <a:r>
              <a:rPr lang="ru-RU" sz="6000" dirty="0" smtClean="0">
                <a:solidFill>
                  <a:srgbClr val="7030A0"/>
                </a:solidFill>
                <a:ea typeface="Times New Roman"/>
                <a:cs typeface="Times New Roman"/>
              </a:rPr>
              <a:t>здравоохранения»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dirty="0" smtClean="0">
                <a:solidFill>
                  <a:srgbClr val="7030A0"/>
                </a:solidFill>
                <a:ea typeface="Times New Roman"/>
                <a:cs typeface="Times New Roman"/>
              </a:rPr>
              <a:t>2021 год -  «Фармацевт </a:t>
            </a:r>
            <a:r>
              <a:rPr lang="ru-RU" sz="6000" dirty="0">
                <a:solidFill>
                  <a:srgbClr val="7030A0"/>
                </a:solidFill>
                <a:ea typeface="Times New Roman"/>
                <a:cs typeface="Times New Roman"/>
              </a:rPr>
              <a:t>– ваш партнер в сфере </a:t>
            </a:r>
            <a:r>
              <a:rPr lang="ru-RU" sz="6000" dirty="0" smtClean="0">
                <a:solidFill>
                  <a:srgbClr val="7030A0"/>
                </a:solidFill>
                <a:ea typeface="Times New Roman"/>
                <a:cs typeface="Times New Roman"/>
              </a:rPr>
              <a:t>здравоохранения» («Аптека </a:t>
            </a:r>
            <a:r>
              <a:rPr lang="ru-RU" sz="6000" dirty="0">
                <a:solidFill>
                  <a:srgbClr val="7030A0"/>
                </a:solidFill>
                <a:ea typeface="Times New Roman"/>
                <a:cs typeface="Times New Roman"/>
              </a:rPr>
              <a:t>всегда предана Вашему здоровью</a:t>
            </a:r>
            <a:r>
              <a:rPr lang="ru-RU" sz="6000" dirty="0" smtClean="0">
                <a:solidFill>
                  <a:srgbClr val="7030A0"/>
                </a:solidFill>
                <a:ea typeface="Times New Roman"/>
                <a:cs typeface="Times New Roman"/>
              </a:rPr>
              <a:t>»)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000" dirty="0"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rgbClr val="7030A0"/>
                </a:solidFill>
                <a:ea typeface="Times New Roman"/>
                <a:cs typeface="Times New Roman"/>
              </a:rPr>
              <a:t>В </a:t>
            </a:r>
            <a:r>
              <a:rPr lang="ru-RU" sz="6000" b="1" dirty="0" smtClean="0">
                <a:solidFill>
                  <a:srgbClr val="7030A0"/>
                </a:solidFill>
                <a:ea typeface="Times New Roman"/>
                <a:cs typeface="Times New Roman"/>
              </a:rPr>
              <a:t>2022 году </a:t>
            </a:r>
            <a:r>
              <a:rPr lang="ru-RU" sz="6000" dirty="0" smtClean="0">
                <a:ea typeface="Times New Roman"/>
                <a:cs typeface="Times New Roman"/>
              </a:rPr>
              <a:t>Всемирный </a:t>
            </a:r>
            <a:r>
              <a:rPr lang="ru-RU" sz="6000" dirty="0">
                <a:ea typeface="Times New Roman"/>
                <a:cs typeface="Times New Roman"/>
              </a:rPr>
              <a:t>день фармацевта проходит под девизом </a:t>
            </a:r>
            <a:r>
              <a:rPr lang="ru-RU" sz="6000" b="1" dirty="0">
                <a:solidFill>
                  <a:srgbClr val="7030A0"/>
                </a:solidFill>
                <a:ea typeface="Times New Roman"/>
                <a:cs typeface="Times New Roman"/>
              </a:rPr>
              <a:t>«Фармации всего мира работают сообща для более здорового будущего всех людей»</a:t>
            </a:r>
            <a:r>
              <a:rPr lang="ru-RU" sz="6000" dirty="0">
                <a:ea typeface="Times New Roman"/>
                <a:cs typeface="Times New Roman"/>
              </a:rPr>
              <a:t>. Так Международная фармацевтическая федерация акцентирует внимание каждого человека на роль фармацевтических работников в укреплении здоровья населения во всем мире и дальнейшее поддержание тесной связи с медицинскими работниками. Фармацевтические работники играют ведущую роль в предоставлении информации и рекомендаций пациенту по применению лекарственных средств для повышения эффективности лечения.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1483" y="119577"/>
            <a:ext cx="2362200" cy="1552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33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Когда на Руси появились аптеки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?  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2345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Небольшие домашние аптеки </a:t>
            </a:r>
            <a:r>
              <a:rPr lang="ru-RU" sz="1400" dirty="0"/>
              <a:t>издавна были при дворах богатых </a:t>
            </a:r>
            <a:r>
              <a:rPr lang="ru-RU" sz="1400" dirty="0" smtClean="0"/>
              <a:t>господ. </a:t>
            </a:r>
            <a:r>
              <a:rPr lang="ru-RU" sz="1400" dirty="0"/>
              <a:t>Простонародье лечили знахари, которые, как могли, готовили эликсиры от «всех болезней». Работа эта несла в себе и определенные риски – могли обвинить в связи с нечистой силой, а там и до костра рукой подать.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Первая </a:t>
            </a:r>
            <a:r>
              <a:rPr lang="ru-RU" sz="1400" b="1" dirty="0">
                <a:solidFill>
                  <a:srgbClr val="7030A0"/>
                </a:solidFill>
              </a:rPr>
              <a:t>на Руси </a:t>
            </a:r>
            <a:r>
              <a:rPr lang="ru-RU" sz="1400" dirty="0"/>
              <a:t>аптека, организованная в соответствии с западными регламентами, была открыта при Иване Грозном </a:t>
            </a:r>
            <a:r>
              <a:rPr lang="ru-RU" sz="1400" dirty="0" smtClean="0"/>
              <a:t>19 мая </a:t>
            </a:r>
            <a:r>
              <a:rPr lang="ru-RU" sz="1400" dirty="0"/>
              <a:t>1581 </a:t>
            </a:r>
            <a:r>
              <a:rPr lang="ru-RU" sz="1400" dirty="0" smtClean="0"/>
              <a:t>года. </a:t>
            </a:r>
            <a:r>
              <a:rPr lang="ru-RU" sz="1400" dirty="0"/>
              <a:t>Там занимались не только продажей, но и изготовлением лекарственных препаратов, но в основном – иностранные </a:t>
            </a:r>
            <a:r>
              <a:rPr lang="ru-RU" sz="1400" dirty="0" smtClean="0"/>
              <a:t>специалисты. </a:t>
            </a:r>
            <a:r>
              <a:rPr lang="ru-RU" sz="1400" dirty="0"/>
              <a:t>Ее снабжение осуществлялось импортными лекарственными средствами (камфарой, гвоздикой, мускусом и др.), широко использовалось и отечественное сырье, сбор которого поручался специальным лицам – помясам.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Первая </a:t>
            </a:r>
            <a:r>
              <a:rPr lang="ru-RU" sz="1400" b="1" dirty="0">
                <a:solidFill>
                  <a:srgbClr val="7030A0"/>
                </a:solidFill>
              </a:rPr>
              <a:t>аптека </a:t>
            </a:r>
            <a:r>
              <a:rPr lang="ru-RU" sz="1400" dirty="0" smtClean="0"/>
              <a:t>обслуживала </a:t>
            </a:r>
            <a:r>
              <a:rPr lang="ru-RU" sz="1400" dirty="0"/>
              <a:t>царскую семью и некоторых приближенных к ней. Для народа аптечные товары продавались в зеленных и москательных лавках. Подобная свободная торговля подчас приводила к отравлениям и злоупотреблению ядовитыми веществами.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 </a:t>
            </a:r>
            <a:r>
              <a:rPr lang="ru-RU" sz="1400" b="1" dirty="0">
                <a:solidFill>
                  <a:srgbClr val="7030A0"/>
                </a:solidFill>
              </a:rPr>
              <a:t>1672 году </a:t>
            </a:r>
            <a:r>
              <a:rPr lang="ru-RU" sz="1400" dirty="0"/>
              <a:t>в Москве появилась и так называемая </a:t>
            </a:r>
            <a:r>
              <a:rPr lang="ru-RU" sz="1400" b="1" dirty="0">
                <a:solidFill>
                  <a:srgbClr val="7030A0"/>
                </a:solidFill>
              </a:rPr>
              <a:t>Нижняя аптека</a:t>
            </a:r>
            <a:r>
              <a:rPr lang="ru-RU" sz="1400" dirty="0"/>
              <a:t>, занимавшаяся производством, хранением и продажей лекарств по рецептам врачей людям разных </a:t>
            </a:r>
            <a:r>
              <a:rPr lang="ru-RU" sz="1400" dirty="0" smtClean="0"/>
              <a:t>чинов.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Петр </a:t>
            </a:r>
            <a:r>
              <a:rPr lang="ru-RU" sz="1400" b="1" dirty="0">
                <a:solidFill>
                  <a:srgbClr val="7030A0"/>
                </a:solidFill>
              </a:rPr>
              <a:t>I </a:t>
            </a:r>
            <a:r>
              <a:rPr lang="ru-RU" sz="1400" dirty="0"/>
              <a:t>вообще запретил продавать лекарства в лавках и разрешил в 1701 году частные аптеки. В грамоте от 27 октября 1701 года царь повелел: «...И никакими зельями и товарами, мастьями и лекарствами никому в тех местах мимо аптек не торговать и не продавать, и тот зеленый ряд по улицам и перекресткам лавки очистить, и продавцам тем товаром выехать вон из ратуши». В это время Петр I создал еще и </a:t>
            </a:r>
            <a:r>
              <a:rPr lang="ru-RU" sz="1400" b="1" dirty="0">
                <a:solidFill>
                  <a:srgbClr val="7030A0"/>
                </a:solidFill>
              </a:rPr>
              <a:t>Аптекарский огород</a:t>
            </a:r>
            <a:r>
              <a:rPr lang="ru-RU" sz="1400" dirty="0"/>
              <a:t>, который поставлял необходимые лекарственные растения для аптек.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В </a:t>
            </a:r>
            <a:r>
              <a:rPr lang="ru-RU" sz="1400" b="1" dirty="0">
                <a:solidFill>
                  <a:srgbClr val="7030A0"/>
                </a:solidFill>
              </a:rPr>
              <a:t>17 веке</a:t>
            </a:r>
            <a:r>
              <a:rPr lang="ru-RU" sz="1400" dirty="0"/>
              <a:t> аптеки появились и в других русских </a:t>
            </a:r>
            <a:r>
              <a:rPr lang="ru-RU" sz="1400" dirty="0" smtClean="0"/>
              <a:t>городах, а</a:t>
            </a:r>
            <a:r>
              <a:rPr lang="en-US" sz="1400" dirty="0" smtClean="0"/>
              <a:t> </a:t>
            </a:r>
            <a:r>
              <a:rPr lang="ru-RU" sz="1400" dirty="0" smtClean="0"/>
              <a:t>  </a:t>
            </a:r>
            <a:r>
              <a:rPr lang="ru-RU" sz="1400" dirty="0"/>
              <a:t>к концу XVIII века в России существовало уже более ста аптек.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Аптечная </a:t>
            </a:r>
            <a:r>
              <a:rPr lang="ru-RU" sz="1400" b="1" dirty="0">
                <a:solidFill>
                  <a:srgbClr val="7030A0"/>
                </a:solidFill>
              </a:rPr>
              <a:t>реформа</a:t>
            </a:r>
            <a:r>
              <a:rPr lang="ru-RU" sz="1400" dirty="0"/>
              <a:t>, проведенная при </a:t>
            </a:r>
            <a:r>
              <a:rPr lang="ru-RU" sz="1400" dirty="0" smtClean="0"/>
              <a:t>Петре </a:t>
            </a:r>
            <a:r>
              <a:rPr lang="ru-RU" sz="1400" dirty="0"/>
              <a:t>I, закрепила нормы аптечной деятельности и обязательный профессиональный контроль за распространением лекарств. А вот законодательная основа для создания сети государственных и частных аптек была заложена в 1789 году, когда был издан первый российский Аптекарский устав.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</a:rPr>
              <a:t>После </a:t>
            </a:r>
            <a:r>
              <a:rPr lang="ru-RU" sz="1400" b="1" dirty="0">
                <a:solidFill>
                  <a:srgbClr val="7030A0"/>
                </a:solidFill>
              </a:rPr>
              <a:t>Октябрьской революции 1917</a:t>
            </a:r>
            <a:r>
              <a:rPr lang="ru-RU" sz="1400" dirty="0"/>
              <a:t> года аптеки в стране были национализированы, была создана жесткая система управления работой аптек и движением товаров.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2984" y="123568"/>
            <a:ext cx="2162432" cy="1458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675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2123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Интересные факты о фармацевтике </a:t>
            </a:r>
            <a:br>
              <a:rPr lang="ru-RU" b="1" dirty="0" smtClean="0">
                <a:solidFill>
                  <a:srgbClr val="C00000"/>
                </a:solidFill>
                <a:latin typeface="+mn-lt"/>
              </a:rPr>
            </a:br>
            <a:r>
              <a:rPr lang="ru-RU" b="1" dirty="0" smtClean="0">
                <a:solidFill>
                  <a:srgbClr val="C00000"/>
                </a:solidFill>
                <a:latin typeface="+mn-lt"/>
              </a:rPr>
              <a:t>и лекарствах                                 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460765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1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Много ли </a:t>
            </a:r>
            <a:r>
              <a:rPr lang="ru-RU" sz="1500" dirty="0" smtClean="0"/>
              <a:t>кто задумывался о вывеске аптечного креста на эмблемах с зеленым цветом. Однако первоначально цвет был красным, но был сменен в 1913 году из-за организации под аналогичным названием «Красный Крест». Усилиями французских предпринимателей аптечный крест был заменен на зеленый.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Интересные факты о лекарствах:</a:t>
            </a:r>
          </a:p>
          <a:p>
            <a:pPr algn="just"/>
            <a:r>
              <a:rPr lang="ru-RU" sz="1500" b="1" dirty="0" smtClean="0">
                <a:solidFill>
                  <a:srgbClr val="7030A0"/>
                </a:solidFill>
              </a:rPr>
              <a:t>Вазелин</a:t>
            </a:r>
            <a:r>
              <a:rPr lang="ru-RU" sz="1500" dirty="0"/>
              <a:t>— чистящее и общеукрепляющее </a:t>
            </a:r>
            <a:r>
              <a:rPr lang="ru-RU" sz="1500" dirty="0" smtClean="0"/>
              <a:t>средство. Вазелин </a:t>
            </a:r>
            <a:r>
              <a:rPr lang="ru-RU" sz="1500" dirty="0"/>
              <a:t>стал открытием химика Роберта Августа Чезбро и изначально рекламировался как пятновыводитель и слабительное средство. Вскоре изобретатель сделал вывод, что вазелин — это отличное лекарство от многих болезней, и рекомендовал есть его каждое утро по 1 ч. л. Что интересно, Чезбро сам следовал этому совету и дожил до 96 лет</a:t>
            </a:r>
            <a:r>
              <a:rPr lang="ru-RU" sz="1500" dirty="0" smtClean="0"/>
              <a:t>.</a:t>
            </a:r>
          </a:p>
          <a:p>
            <a:pPr algn="just"/>
            <a:r>
              <a:rPr lang="ru-RU" sz="1500" b="1" dirty="0">
                <a:solidFill>
                  <a:srgbClr val="7030A0"/>
                </a:solidFill>
              </a:rPr>
              <a:t>Кетчуп.</a:t>
            </a:r>
            <a:r>
              <a:rPr lang="ru-RU" sz="1500" dirty="0"/>
              <a:t> В 1820-1830 годах кетчуп в США продавался в аптеках в качестве лекарства от облысения и экземы на ногах и даже был запатентован как лекарственный препарат. Каротиноидный пигмент ликопин, входящий в состав томата, действительно полезен для здоровья, в кетчупе его содержание выше, чем в свежем помидоре. Кетчуп </a:t>
            </a:r>
            <a:r>
              <a:rPr lang="ru-RU" sz="1500" dirty="0" smtClean="0"/>
              <a:t>сегодня не </a:t>
            </a:r>
            <a:r>
              <a:rPr lang="ru-RU" sz="1500" dirty="0"/>
              <a:t>считается лекарством, а купить ликопин можно в виде таблеток или капсул</a:t>
            </a:r>
            <a:r>
              <a:rPr lang="ru-RU" sz="1500" dirty="0" smtClean="0"/>
              <a:t>.</a:t>
            </a:r>
          </a:p>
          <a:p>
            <a:pPr algn="just"/>
            <a:r>
              <a:rPr lang="ru-RU" sz="1500" b="1" dirty="0">
                <a:solidFill>
                  <a:srgbClr val="7030A0"/>
                </a:solidFill>
              </a:rPr>
              <a:t>Пиво.</a:t>
            </a:r>
            <a:r>
              <a:rPr lang="ru-RU" sz="1500" dirty="0"/>
              <a:t> Сегодня принято запивать лекарства водой. Подавляющее большинство лекарств в больницах XVIII–XIX запивались исключительно пивом. В России пиво, например, выдавали выздоравливающим больным в больницах Санкт-Петербурга вплоть до середины XIX века в качестве дезинфицирующего, общеукрепляющего и тонизирующего средства</a:t>
            </a:r>
            <a:r>
              <a:rPr lang="ru-RU" sz="1500" dirty="0" smtClean="0"/>
              <a:t>. Сотрудники </a:t>
            </a:r>
            <a:r>
              <a:rPr lang="ru-RU" sz="1500" dirty="0"/>
              <a:t>Германского института пива (German Beer Institute) научно доказали: 1000 мл свежего нефильтрованного пива в 10 раз полезнее, чем 1000 мл молока.</a:t>
            </a:r>
          </a:p>
          <a:p>
            <a:endParaRPr lang="ru-RU" sz="1600" dirty="0"/>
          </a:p>
          <a:p>
            <a:endParaRPr lang="ru-RU" sz="1600" dirty="0"/>
          </a:p>
          <a:p>
            <a:pPr marL="0" lvl="0" indent="0" algn="just">
              <a:buNone/>
            </a:pPr>
            <a:endParaRPr lang="ru-RU" sz="1600" dirty="0" smtClean="0"/>
          </a:p>
          <a:p>
            <a:pPr lvl="0" algn="just"/>
            <a:endParaRPr lang="ru-RU" sz="1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8550" y="0"/>
            <a:ext cx="2236787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7" y="370831"/>
            <a:ext cx="10515600" cy="1325563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Интересные факты о фармацевтике </a:t>
            </a:r>
            <a:br>
              <a:rPr lang="ru-RU" b="1" dirty="0">
                <a:solidFill>
                  <a:srgbClr val="C00000"/>
                </a:solidFill>
                <a:latin typeface="+mn-lt"/>
              </a:rPr>
            </a:br>
            <a:r>
              <a:rPr lang="ru-RU" b="1" dirty="0">
                <a:solidFill>
                  <a:srgbClr val="C00000"/>
                </a:solidFill>
                <a:latin typeface="+mn-lt"/>
              </a:rPr>
              <a:t>и лекарствах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1600" b="1" dirty="0">
                <a:solidFill>
                  <a:srgbClr val="7030A0"/>
                </a:solidFill>
              </a:rPr>
              <a:t>Кока-Кола.</a:t>
            </a:r>
            <a:r>
              <a:rPr lang="ru-RU" sz="1600" dirty="0"/>
              <a:t> Напиток Кока-Кола был изобретен американским фармацевтом Джоном Ститом Пембертоном (John Stith Pemberton) в 1886 году, изначально предлагался в качестве лекарства от нервных расстройств. В состав «лекарства» входили три части листьев коки на одну часть орехов тропического дерева колы. Кока-Кола назначалась как лекарственное средство при лечении импотенции, желудочных и головных болей, для облегчения симптомов у морфинистов</a:t>
            </a:r>
            <a:r>
              <a:rPr lang="ru-RU" sz="1600" dirty="0" smtClean="0"/>
              <a:t>. В </a:t>
            </a:r>
            <a:r>
              <a:rPr lang="ru-RU" sz="1600" dirty="0"/>
              <a:t>1903 году в США разразился грандиозный скандал, в центре которого оказалась Кока-Кола. Компания-производитель была обвинена в том, что ее напиток оказывает на людей одурманивающее действие (что неудивительно, так как в составе напитка присутствовал сок коки), вследствие чего происходят городские беспорядки. Компания была вынуждена изменить рецепт и использовать не свежие листья коки, а уже «выжатые», из которых удален кокаин. Кока-Кола перестала предлагаться в качестве лекарства и стала освежающим напитком, которым остается и сегодня</a:t>
            </a:r>
            <a:r>
              <a:rPr lang="ru-RU" sz="1600" dirty="0" smtClean="0"/>
              <a:t>.</a:t>
            </a:r>
          </a:p>
          <a:p>
            <a:pPr algn="just"/>
            <a:r>
              <a:rPr lang="ru-RU" sz="1600" b="1" dirty="0">
                <a:solidFill>
                  <a:srgbClr val="7030A0"/>
                </a:solidFill>
              </a:rPr>
              <a:t>Ртуть.</a:t>
            </a:r>
            <a:r>
              <a:rPr lang="ru-RU" sz="1600" dirty="0"/>
              <a:t> В XIX веке американский врач Роберт Патрик (Robert Patrick) рекомендовал своим пациентам ртуть в качестве лекарства практически от любого заболевания, включая сифилис . Сегодня широко известен факт, что ртуть является ядом, отравление которым приводят к возникновению болей в области грудной клетки, проблемами с легкими и сердечной мышцей, сильным спазмам мышц, кашлю, галлюцинациям, расстройству сознания. На Руси и в средневековой Европе также практиковалось лечение сулемой (хлоридом ртути).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Курьезный случай про яды</a:t>
            </a:r>
          </a:p>
          <a:p>
            <a:pPr algn="just"/>
            <a:r>
              <a:rPr lang="ru-RU" sz="1600" b="1" dirty="0">
                <a:solidFill>
                  <a:srgbClr val="7030A0"/>
                </a:solidFill>
              </a:rPr>
              <a:t>То, как боялись в древности отравителей и ядов</a:t>
            </a:r>
            <a:r>
              <a:rPr lang="ru-RU" sz="1600" dirty="0"/>
              <a:t>, наглядно демонстрирует история царя </a:t>
            </a:r>
            <a:r>
              <a:rPr lang="ru-RU" sz="1600" b="1" dirty="0">
                <a:solidFill>
                  <a:srgbClr val="7030A0"/>
                </a:solidFill>
              </a:rPr>
              <a:t>Понта Митридата VI</a:t>
            </a:r>
            <a:r>
              <a:rPr lang="ru-RU" sz="1600" dirty="0"/>
              <a:t>. Опасаясь быть отравленным врагами, он с детства приучал свой организм к различным ядам, регулярно принимая их в небольших дозах</a:t>
            </a:r>
            <a:r>
              <a:rPr lang="ru-RU" sz="1600" dirty="0" smtClean="0"/>
              <a:t>. Когда </a:t>
            </a:r>
            <a:r>
              <a:rPr lang="ru-RU" sz="1600" dirty="0"/>
              <a:t>же Митридату захотелось покончить с жизнью, он попытался отравиться ядом, но у него ничего не получилось. До конца неизвестно, правда это или вымысел, но и по сей день привыкание к ядам в токсикологии называют митридатизмом.</a:t>
            </a:r>
          </a:p>
          <a:p>
            <a:pPr algn="just"/>
            <a:r>
              <a:rPr lang="ru-RU" sz="1600" b="1" dirty="0">
                <a:solidFill>
                  <a:srgbClr val="7030A0"/>
                </a:solidFill>
              </a:rPr>
              <a:t>«В руках невежды </a:t>
            </a:r>
            <a:r>
              <a:rPr lang="ru-RU" sz="1600" b="1" dirty="0" smtClean="0">
                <a:solidFill>
                  <a:srgbClr val="7030A0"/>
                </a:solidFill>
              </a:rPr>
              <a:t>лекарство - яд </a:t>
            </a:r>
            <a:r>
              <a:rPr lang="ru-RU" sz="1600" dirty="0"/>
              <a:t>и по своему действию может быть сравнимо с ножом, огнём или светом. В руках же людей сведущих оно уподобляется напитку бессмертия», сказано в </a:t>
            </a:r>
            <a:r>
              <a:rPr lang="ru-RU" sz="1600" b="1" dirty="0">
                <a:solidFill>
                  <a:srgbClr val="7030A0"/>
                </a:solidFill>
              </a:rPr>
              <a:t>«Аюр-веда»</a:t>
            </a:r>
            <a:r>
              <a:rPr lang="ru-RU" sz="1600" dirty="0"/>
              <a:t> - древнеиндийской священной книге – «Наука жизни».</a:t>
            </a:r>
          </a:p>
          <a:p>
            <a:endParaRPr lang="ru-RU" sz="1600" dirty="0"/>
          </a:p>
          <a:p>
            <a:endParaRPr lang="ru-RU" sz="16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5083" y="144934"/>
            <a:ext cx="2236787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8785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6" y="204488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фармацевтике, находящейся в фонде библиотеки ГООАУ ДПО </a:t>
            </a:r>
            <a:br>
              <a:rPr lang="ru-RU" sz="36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«МОЦПК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1665"/>
            <a:ext cx="10515600" cy="4731222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600" dirty="0" smtClean="0"/>
              <a:t>Машковский </a:t>
            </a:r>
            <a:r>
              <a:rPr lang="ru-RU" sz="2600" dirty="0"/>
              <a:t>М.Д.</a:t>
            </a:r>
            <a:r>
              <a:rPr lang="ru-RU" sz="2600" dirty="0" smtClean="0">
                <a:ea typeface="Calibri"/>
              </a:rPr>
              <a:t> </a:t>
            </a:r>
            <a:r>
              <a:rPr lang="ru-RU" sz="2600" dirty="0"/>
              <a:t>Лекарственные средства</a:t>
            </a:r>
            <a:r>
              <a:rPr lang="ru-RU" sz="2600" dirty="0" smtClean="0"/>
              <a:t>.</a:t>
            </a:r>
            <a:r>
              <a:rPr lang="ru-RU" sz="2600" dirty="0"/>
              <a:t> </a:t>
            </a:r>
            <a:r>
              <a:rPr lang="ru-RU" sz="2600" dirty="0" smtClean="0"/>
              <a:t>–  М</a:t>
            </a:r>
            <a:r>
              <a:rPr lang="ru-RU" sz="2600" dirty="0"/>
              <a:t>.: Новая </a:t>
            </a:r>
            <a:r>
              <a:rPr lang="ru-RU" sz="2600" dirty="0" smtClean="0"/>
              <a:t>волна, 2014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600" dirty="0"/>
              <a:t>Машковский М.Д.</a:t>
            </a:r>
            <a:r>
              <a:rPr lang="ru-RU" sz="2600" dirty="0">
                <a:ea typeface="Calibri"/>
              </a:rPr>
              <a:t> </a:t>
            </a:r>
            <a:r>
              <a:rPr lang="ru-RU" sz="2600" dirty="0"/>
              <a:t>Лекарственные средства. В двух частях</a:t>
            </a:r>
            <a:r>
              <a:rPr lang="ru-RU" sz="2600" dirty="0" smtClean="0"/>
              <a:t>. – М: Медицина, 1994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600" dirty="0"/>
              <a:t>Машковский М.Д</a:t>
            </a:r>
            <a:r>
              <a:rPr lang="ru-RU" sz="2600" dirty="0" smtClean="0"/>
              <a:t>. </a:t>
            </a:r>
            <a:r>
              <a:rPr lang="ru-RU" sz="2600" dirty="0"/>
              <a:t>Лекарственные средства. </a:t>
            </a:r>
            <a:r>
              <a:rPr lang="ru-RU" sz="2600" dirty="0" smtClean="0"/>
              <a:t>Пособие </a:t>
            </a:r>
            <a:r>
              <a:rPr lang="ru-RU" sz="2600" dirty="0"/>
              <a:t>по фармакологии для врачей. В двух частях</a:t>
            </a:r>
            <a:r>
              <a:rPr lang="ru-RU" sz="2600" dirty="0" smtClean="0"/>
              <a:t>. – Вильнюс.: ЗАО «Гамта», 1994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600" dirty="0"/>
              <a:t>Ряженов В.В., Вольнова Г.И</a:t>
            </a:r>
            <a:r>
              <a:rPr lang="ru-RU" sz="2600" dirty="0" smtClean="0"/>
              <a:t>. Фармакология</a:t>
            </a:r>
            <a:r>
              <a:rPr lang="ru-RU" sz="2600" dirty="0"/>
              <a:t>– М: Медицина, 1994</a:t>
            </a:r>
          </a:p>
          <a:p>
            <a:pPr algn="just"/>
            <a:r>
              <a:rPr lang="ru-RU" sz="2600" dirty="0" smtClean="0"/>
              <a:t>Грецкий </a:t>
            </a:r>
            <a:r>
              <a:rPr lang="ru-RU" sz="2600" dirty="0"/>
              <a:t>В.М., Хоменок В.С</a:t>
            </a:r>
            <a:r>
              <a:rPr lang="ru-RU" sz="2600" dirty="0" smtClean="0"/>
              <a:t>.</a:t>
            </a:r>
            <a:r>
              <a:rPr lang="ru-RU" sz="2600" dirty="0"/>
              <a:t> Руководство к практическим занятиям по технологии лекарственных </a:t>
            </a:r>
            <a:r>
              <a:rPr lang="ru-RU" sz="2600" dirty="0" smtClean="0"/>
              <a:t>форм – </a:t>
            </a:r>
            <a:r>
              <a:rPr lang="ru-RU" sz="2600" dirty="0"/>
              <a:t>М: Медицина, </a:t>
            </a:r>
            <a:r>
              <a:rPr lang="ru-RU" sz="2600" dirty="0" smtClean="0"/>
              <a:t>1991</a:t>
            </a:r>
          </a:p>
          <a:p>
            <a:pPr algn="just"/>
            <a:r>
              <a:rPr lang="ru-RU" sz="2600" dirty="0"/>
              <a:t>Криков В.И., Прокопшин В.И</a:t>
            </a:r>
            <a:r>
              <a:rPr lang="ru-RU" sz="2600" dirty="0" smtClean="0"/>
              <a:t>. </a:t>
            </a:r>
            <a:r>
              <a:rPr lang="ru-RU" sz="2600" dirty="0"/>
              <a:t>Организация и экономика фармации. Учебник</a:t>
            </a:r>
            <a:r>
              <a:rPr lang="ru-RU" sz="2600" dirty="0" smtClean="0"/>
              <a:t>. </a:t>
            </a:r>
            <a:r>
              <a:rPr lang="ru-RU" sz="2600" dirty="0"/>
              <a:t>– М: Медицина, 1991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marL="0" indent="0">
              <a:buNone/>
            </a:pPr>
            <a:endParaRPr lang="ru-RU" sz="5600" dirty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2905</TotalTime>
  <Words>1771</Words>
  <Application>Microsoft Office PowerPoint</Application>
  <PresentationFormat>Широкоэкранный</PresentationFormat>
  <Paragraphs>75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Тема Office</vt:lpstr>
      <vt:lpstr>         </vt:lpstr>
      <vt:lpstr> 25 сентября –  Всемирный День фармацевта</vt:lpstr>
      <vt:lpstr>История                                        </vt:lpstr>
      <vt:lpstr>Традиции праздника                    </vt:lpstr>
      <vt:lpstr>Когда на Руси появились аптеки?  </vt:lpstr>
      <vt:lpstr>Интересные факты о фармацевтике  и лекарствах                                  </vt:lpstr>
      <vt:lpstr>Интересные факты о фармацевтике  и лекарствах</vt:lpstr>
      <vt:lpstr>Список литературы по фармацевтике, находящейся в фонде библиотеки ГООАУ ДПО  «МОЦПК СЗ»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Николаевна Хохлова</cp:lastModifiedBy>
  <cp:revision>207</cp:revision>
  <dcterms:created xsi:type="dcterms:W3CDTF">2019-04-11T10:45:24Z</dcterms:created>
  <dcterms:modified xsi:type="dcterms:W3CDTF">2022-09-23T08:31:03Z</dcterms:modified>
</cp:coreProperties>
</file>