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2"/>
  </p:notesMasterIdLst>
  <p:sldIdLst>
    <p:sldId id="280" r:id="rId2"/>
    <p:sldId id="257" r:id="rId3"/>
    <p:sldId id="266" r:id="rId4"/>
    <p:sldId id="273" r:id="rId5"/>
    <p:sldId id="276" r:id="rId6"/>
    <p:sldId id="281" r:id="rId7"/>
    <p:sldId id="282" r:id="rId8"/>
    <p:sldId id="279" r:id="rId9"/>
    <p:sldId id="270" r:id="rId10"/>
    <p:sldId id="272"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367" autoAdjust="0"/>
    <p:restoredTop sz="94660"/>
  </p:normalViewPr>
  <p:slideViewPr>
    <p:cSldViewPr snapToGrid="0">
      <p:cViewPr varScale="1">
        <p:scale>
          <a:sx n="109" d="100"/>
          <a:sy n="109" d="100"/>
        </p:scale>
        <p:origin x="474"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C6C6B6C-82DB-4B4D-85E3-357DF0B4F9FD}" type="datetimeFigureOut">
              <a:rPr lang="ru-RU" smtClean="0"/>
              <a:t>27.10.2022</a:t>
            </a:fld>
            <a:endParaRPr lang="ru-RU"/>
          </a:p>
        </p:txBody>
      </p:sp>
      <p:sp>
        <p:nvSpPr>
          <p:cNvPr id="4" name="Образ слайда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667152-DF57-48A2-907D-88E9B6A8E28E}" type="slidenum">
              <a:rPr lang="ru-RU" smtClean="0"/>
              <a:t>‹#›</a:t>
            </a:fld>
            <a:endParaRPr lang="ru-RU"/>
          </a:p>
        </p:txBody>
      </p:sp>
    </p:spTree>
    <p:extLst>
      <p:ext uri="{BB962C8B-B14F-4D97-AF65-F5344CB8AC3E}">
        <p14:creationId xmlns:p14="http://schemas.microsoft.com/office/powerpoint/2010/main" val="3793998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F8667152-DF57-48A2-907D-88E9B6A8E28E}" type="slidenum">
              <a:rPr lang="ru-RU" smtClean="0"/>
              <a:t>8</a:t>
            </a:fld>
            <a:endParaRPr lang="ru-RU"/>
          </a:p>
        </p:txBody>
      </p:sp>
    </p:spTree>
    <p:extLst>
      <p:ext uri="{BB962C8B-B14F-4D97-AF65-F5344CB8AC3E}">
        <p14:creationId xmlns:p14="http://schemas.microsoft.com/office/powerpoint/2010/main" val="171560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F4FF3379-8E33-47BC-8917-4B57987C1465}" type="datetimeFigureOut">
              <a:rPr lang="ru-RU" smtClean="0"/>
              <a:t>27.10.2022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425029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4FF3379-8E33-47BC-8917-4B57987C1465}" type="datetimeFigureOut">
              <a:rPr lang="ru-RU" smtClean="0"/>
              <a:t>27.10.2022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373007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4FF3379-8E33-47BC-8917-4B57987C1465}" type="datetimeFigureOut">
              <a:rPr lang="ru-RU" smtClean="0"/>
              <a:t>27.10.2022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2781174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4FF3379-8E33-47BC-8917-4B57987C1465}" type="datetimeFigureOut">
              <a:rPr lang="ru-RU" smtClean="0"/>
              <a:t>27.10.2022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1849249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4FF3379-8E33-47BC-8917-4B57987C1465}" type="datetimeFigureOut">
              <a:rPr lang="ru-RU" smtClean="0"/>
              <a:t>27.10.2022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1688275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F4FF3379-8E33-47BC-8917-4B57987C1465}" type="datetimeFigureOut">
              <a:rPr lang="ru-RU" smtClean="0"/>
              <a:t>27.10.2022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1937988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4FF3379-8E33-47BC-8917-4B57987C1465}" type="datetimeFigureOut">
              <a:rPr lang="ru-RU" smtClean="0"/>
              <a:t>27.10.2022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1817459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F4FF3379-8E33-47BC-8917-4B57987C1465}" type="datetimeFigureOut">
              <a:rPr lang="ru-RU" smtClean="0"/>
              <a:t>27.10.2022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255126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4FF3379-8E33-47BC-8917-4B57987C1465}" type="datetimeFigureOut">
              <a:rPr lang="ru-RU" smtClean="0"/>
              <a:t>27.10.2022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3046822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4FF3379-8E33-47BC-8917-4B57987C1465}" type="datetimeFigureOut">
              <a:rPr lang="ru-RU" smtClean="0"/>
              <a:t>27.10.2022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700159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4FF3379-8E33-47BC-8917-4B57987C1465}" type="datetimeFigureOut">
              <a:rPr lang="ru-RU" smtClean="0"/>
              <a:t>27.10.2022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263672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FF3379-8E33-47BC-8917-4B57987C1465}" type="datetimeFigureOut">
              <a:rPr lang="ru-RU" smtClean="0"/>
              <a:t>27.10.2022</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DA6DEB-1124-4C16-AB66-CC4195720F8F}" type="slidenum">
              <a:rPr lang="ru-RU" smtClean="0"/>
              <a:t>‹#›</a:t>
            </a:fld>
            <a:endParaRPr lang="ru-RU"/>
          </a:p>
        </p:txBody>
      </p:sp>
    </p:spTree>
    <p:extLst>
      <p:ext uri="{BB962C8B-B14F-4D97-AF65-F5344CB8AC3E}">
        <p14:creationId xmlns:p14="http://schemas.microsoft.com/office/powerpoint/2010/main" val="176384109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2995" y="642550"/>
            <a:ext cx="11392929" cy="55234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599543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460500"/>
          </a:xfrm>
        </p:spPr>
        <p:txBody>
          <a:bodyPr>
            <a:noAutofit/>
          </a:bodyPr>
          <a:lstStyle/>
          <a:p>
            <a:r>
              <a:rPr lang="ru-RU" sz="4000" dirty="0" smtClean="0"/>
              <a:t>Список литературы по лечению и профилактике инсульта, находящейся в фонде библиотеки ГООАУ ДПО « МОЦПК СЗ»</a:t>
            </a:r>
            <a:endParaRPr lang="ru-RU" sz="4000" dirty="0"/>
          </a:p>
        </p:txBody>
      </p:sp>
      <p:sp>
        <p:nvSpPr>
          <p:cNvPr id="3" name="Объект 2"/>
          <p:cNvSpPr>
            <a:spLocks noGrp="1"/>
          </p:cNvSpPr>
          <p:nvPr>
            <p:ph idx="1"/>
          </p:nvPr>
        </p:nvSpPr>
        <p:spPr>
          <a:xfrm>
            <a:off x="838200" y="2365131"/>
            <a:ext cx="10515600" cy="3811832"/>
          </a:xfrm>
        </p:spPr>
        <p:txBody>
          <a:bodyPr>
            <a:normAutofit/>
          </a:bodyPr>
          <a:lstStyle/>
          <a:p>
            <a:pPr algn="just">
              <a:lnSpc>
                <a:spcPct val="100000"/>
              </a:lnSpc>
              <a:spcBef>
                <a:spcPts val="0"/>
              </a:spcBef>
            </a:pPr>
            <a:r>
              <a:rPr lang="ru-RU" sz="1400" dirty="0" smtClean="0"/>
              <a:t>Вебер </a:t>
            </a:r>
            <a:r>
              <a:rPr lang="ru-RU" sz="1400" dirty="0"/>
              <a:t>В. Р. </a:t>
            </a:r>
            <a:r>
              <a:rPr lang="ru-RU" sz="1400" dirty="0" smtClean="0"/>
              <a:t> </a:t>
            </a:r>
            <a:r>
              <a:rPr lang="ru-RU" sz="1400" dirty="0"/>
              <a:t>[и др.]. Пропедевтика внутренних болезней. В 2 ч. Часть 1 : учебник и практикум для </a:t>
            </a:r>
            <a:r>
              <a:rPr lang="ru-RU" sz="1400" dirty="0" smtClean="0"/>
              <a:t>вузов. </a:t>
            </a:r>
            <a:r>
              <a:rPr lang="ru-RU" sz="1400" dirty="0"/>
              <a:t>– М.: Юрайт, </a:t>
            </a:r>
            <a:r>
              <a:rPr lang="ru-RU" sz="1400" dirty="0" smtClean="0"/>
              <a:t>2022. </a:t>
            </a:r>
            <a:r>
              <a:rPr lang="ru-RU" sz="1400" dirty="0"/>
              <a:t>– электронная </a:t>
            </a:r>
            <a:r>
              <a:rPr lang="ru-RU" sz="1400" dirty="0" smtClean="0"/>
              <a:t>версия</a:t>
            </a:r>
          </a:p>
          <a:p>
            <a:pPr algn="just">
              <a:lnSpc>
                <a:spcPct val="100000"/>
              </a:lnSpc>
              <a:spcBef>
                <a:spcPts val="0"/>
              </a:spcBef>
            </a:pPr>
            <a:r>
              <a:rPr lang="ru-RU" sz="1400" dirty="0"/>
              <a:t>  Вебер В. Р. </a:t>
            </a:r>
            <a:r>
              <a:rPr lang="ru-RU" sz="1400" dirty="0" smtClean="0"/>
              <a:t>, </a:t>
            </a:r>
            <a:r>
              <a:rPr lang="ru-RU" sz="1400" dirty="0"/>
              <a:t> </a:t>
            </a:r>
            <a:r>
              <a:rPr lang="ru-RU" sz="1400" dirty="0" smtClean="0"/>
              <a:t>Чуваков Г.И. Основы </a:t>
            </a:r>
            <a:r>
              <a:rPr lang="ru-RU" sz="1400" dirty="0"/>
              <a:t>сестринского дела. В 2 т. Том 1 : учебник и практикум для </a:t>
            </a:r>
            <a:r>
              <a:rPr lang="ru-RU" sz="1400" dirty="0" smtClean="0"/>
              <a:t>вузов.</a:t>
            </a:r>
            <a:r>
              <a:rPr lang="ru-RU" sz="1400" dirty="0"/>
              <a:t> – М.: Юрайт, 2022. – электронная версия</a:t>
            </a:r>
          </a:p>
          <a:p>
            <a:pPr algn="just">
              <a:lnSpc>
                <a:spcPct val="100000"/>
              </a:lnSpc>
              <a:spcBef>
                <a:spcPts val="0"/>
              </a:spcBef>
            </a:pPr>
            <a:r>
              <a:rPr lang="ru-RU" sz="1400" i="1" dirty="0" smtClean="0"/>
              <a:t>Кадыков </a:t>
            </a:r>
            <a:r>
              <a:rPr lang="ru-RU" sz="1400" i="1" dirty="0"/>
              <a:t>В. А. </a:t>
            </a:r>
            <a:r>
              <a:rPr lang="ru-RU" sz="1400" dirty="0"/>
              <a:t> Оказание доврачебной медицинской помощи при неотложных и экстренных состояниях : учебное пособие для среднего профессионального </a:t>
            </a:r>
            <a:r>
              <a:rPr lang="ru-RU" sz="1400" dirty="0" smtClean="0"/>
              <a:t>образования. </a:t>
            </a:r>
            <a:r>
              <a:rPr lang="ru-RU" sz="1400" dirty="0"/>
              <a:t>– М.: Юрайт, 2022. – электронная версия</a:t>
            </a:r>
          </a:p>
          <a:p>
            <a:pPr algn="just">
              <a:lnSpc>
                <a:spcPct val="100000"/>
              </a:lnSpc>
              <a:spcBef>
                <a:spcPts val="0"/>
              </a:spcBef>
            </a:pPr>
            <a:r>
              <a:rPr lang="ru-RU" sz="1400" dirty="0" smtClean="0"/>
              <a:t>Пушкарев А. Лечение, профилактика и уход за инсультными больными как актуальная задача медицины и общества </a:t>
            </a:r>
            <a:r>
              <a:rPr lang="ru-RU" sz="1400" dirty="0"/>
              <a:t>// </a:t>
            </a:r>
            <a:r>
              <a:rPr lang="ru-RU" sz="1400" dirty="0" smtClean="0"/>
              <a:t>Медсестра</a:t>
            </a:r>
            <a:r>
              <a:rPr lang="ru-RU" sz="1400" dirty="0"/>
              <a:t>. </a:t>
            </a:r>
            <a:r>
              <a:rPr lang="ru-RU" sz="1400" dirty="0" smtClean="0"/>
              <a:t>– 2012 </a:t>
            </a:r>
            <a:r>
              <a:rPr lang="ru-RU" sz="1400" dirty="0"/>
              <a:t>- № </a:t>
            </a:r>
            <a:r>
              <a:rPr lang="ru-RU" sz="1400" dirty="0" smtClean="0"/>
              <a:t>9</a:t>
            </a:r>
          </a:p>
          <a:p>
            <a:pPr algn="just">
              <a:lnSpc>
                <a:spcPct val="100000"/>
              </a:lnSpc>
              <a:spcBef>
                <a:spcPts val="0"/>
              </a:spcBef>
            </a:pPr>
            <a:r>
              <a:rPr lang="ru-RU" sz="1400" dirty="0" smtClean="0"/>
              <a:t>Александрова Н. Сестринский процесс при сосудистых заболеваниях головного и спинного мозга. </a:t>
            </a:r>
            <a:r>
              <a:rPr lang="ru-RU" sz="1400" dirty="0"/>
              <a:t>// Медсестра. – </a:t>
            </a:r>
            <a:r>
              <a:rPr lang="ru-RU" sz="1400" dirty="0" smtClean="0"/>
              <a:t>2011 </a:t>
            </a:r>
            <a:r>
              <a:rPr lang="ru-RU" sz="1400" dirty="0"/>
              <a:t>- </a:t>
            </a:r>
            <a:r>
              <a:rPr lang="ru-RU" sz="1400" dirty="0" smtClean="0"/>
              <a:t>№4, № 5</a:t>
            </a:r>
          </a:p>
          <a:p>
            <a:pPr algn="just">
              <a:lnSpc>
                <a:spcPct val="100000"/>
              </a:lnSpc>
              <a:spcBef>
                <a:spcPts val="0"/>
              </a:spcBef>
            </a:pPr>
            <a:r>
              <a:rPr lang="ru-RU" sz="1400" dirty="0" smtClean="0"/>
              <a:t>Белова О. Роль медсестры в обеспечении качества жизни и психического здоровья у пациентов с инсультами. </a:t>
            </a:r>
            <a:r>
              <a:rPr lang="ru-RU" sz="1400" dirty="0"/>
              <a:t>// Медсестра. – 2011 - </a:t>
            </a:r>
            <a:r>
              <a:rPr lang="ru-RU" sz="1400" dirty="0" smtClean="0"/>
              <a:t>№8</a:t>
            </a:r>
          </a:p>
          <a:p>
            <a:pPr algn="just">
              <a:lnSpc>
                <a:spcPct val="100000"/>
              </a:lnSpc>
              <a:spcBef>
                <a:spcPts val="0"/>
              </a:spcBef>
            </a:pPr>
            <a:r>
              <a:rPr lang="ru-RU" sz="1400" dirty="0" smtClean="0"/>
              <a:t>Медико-социальная поддержка после инсульта: что должна знать медсестра. </a:t>
            </a:r>
            <a:r>
              <a:rPr lang="ru-RU" sz="1400" dirty="0"/>
              <a:t>// </a:t>
            </a:r>
            <a:r>
              <a:rPr lang="ru-RU" sz="1400" dirty="0" smtClean="0"/>
              <a:t>Сестринское дело. </a:t>
            </a:r>
            <a:r>
              <a:rPr lang="ru-RU" sz="1400" dirty="0"/>
              <a:t>– 2011 - </a:t>
            </a:r>
            <a:r>
              <a:rPr lang="ru-RU" sz="1400" dirty="0" smtClean="0"/>
              <a:t>№1</a:t>
            </a:r>
          </a:p>
          <a:p>
            <a:pPr algn="just">
              <a:lnSpc>
                <a:spcPct val="100000"/>
              </a:lnSpc>
              <a:spcBef>
                <a:spcPts val="0"/>
              </a:spcBef>
            </a:pPr>
            <a:r>
              <a:rPr lang="ru-RU" sz="1400" dirty="0" smtClean="0"/>
              <a:t>Устинова К., Буланова О. Осложнения после инсульта. </a:t>
            </a:r>
            <a:r>
              <a:rPr lang="ru-RU" sz="1400" dirty="0"/>
              <a:t>// Сестринское дело. – 2011 - №1</a:t>
            </a:r>
          </a:p>
          <a:p>
            <a:pPr algn="just"/>
            <a:endParaRPr lang="ru-RU" sz="1600" dirty="0"/>
          </a:p>
          <a:p>
            <a:pPr algn="just"/>
            <a:endParaRPr lang="ru-RU" sz="1600" dirty="0" smtClean="0"/>
          </a:p>
          <a:p>
            <a:pPr algn="just"/>
            <a:endParaRPr lang="ru-RU" sz="1600" dirty="0"/>
          </a:p>
          <a:p>
            <a:pPr algn="just"/>
            <a:endParaRPr lang="ru-RU" sz="1600" dirty="0"/>
          </a:p>
          <a:p>
            <a:pPr algn="just"/>
            <a:endParaRPr lang="ru-RU" sz="1600" dirty="0" smtClean="0"/>
          </a:p>
          <a:p>
            <a:endParaRPr lang="ru-RU" sz="1800" dirty="0" smtClean="0"/>
          </a:p>
          <a:p>
            <a:endParaRPr lang="ru-RU" dirty="0" smtClean="0"/>
          </a:p>
          <a:p>
            <a:endParaRPr lang="ru-RU" dirty="0" smtClean="0"/>
          </a:p>
          <a:p>
            <a:endParaRPr lang="ru-RU" dirty="0" smtClean="0"/>
          </a:p>
          <a:p>
            <a:endParaRPr lang="ru-RU" dirty="0" smtClean="0"/>
          </a:p>
          <a:p>
            <a:endParaRPr lang="ru-RU" dirty="0" smtClean="0"/>
          </a:p>
          <a:p>
            <a:endParaRPr lang="ru-RU" dirty="0"/>
          </a:p>
        </p:txBody>
      </p:sp>
    </p:spTree>
    <p:extLst>
      <p:ext uri="{BB962C8B-B14F-4D97-AF65-F5344CB8AC3E}">
        <p14:creationId xmlns:p14="http://schemas.microsoft.com/office/powerpoint/2010/main" val="8947612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87627" y="624617"/>
            <a:ext cx="10515600" cy="1325563"/>
          </a:xfrm>
        </p:spPr>
        <p:txBody>
          <a:bodyPr>
            <a:normAutofit/>
          </a:bodyPr>
          <a:lstStyle/>
          <a:p>
            <a:r>
              <a:rPr lang="ru-RU" sz="4000" b="1" dirty="0" smtClean="0">
                <a:solidFill>
                  <a:srgbClr val="C00000"/>
                </a:solidFill>
                <a:latin typeface="+mn-lt"/>
              </a:rPr>
              <a:t>Всемирный день борьбы с </a:t>
            </a:r>
            <a:br>
              <a:rPr lang="ru-RU" sz="4000" b="1" dirty="0" smtClean="0">
                <a:solidFill>
                  <a:srgbClr val="C00000"/>
                </a:solidFill>
                <a:latin typeface="+mn-lt"/>
              </a:rPr>
            </a:br>
            <a:r>
              <a:rPr lang="ru-RU" sz="4000" b="1" dirty="0" smtClean="0">
                <a:solidFill>
                  <a:srgbClr val="C00000"/>
                </a:solidFill>
                <a:latin typeface="+mn-lt"/>
              </a:rPr>
              <a:t>инсультом</a:t>
            </a:r>
            <a:endParaRPr lang="ru-RU" sz="4000" dirty="0">
              <a:solidFill>
                <a:srgbClr val="C00000"/>
              </a:solidFill>
              <a:latin typeface="+mn-lt"/>
            </a:endParaRPr>
          </a:p>
        </p:txBody>
      </p:sp>
      <p:sp>
        <p:nvSpPr>
          <p:cNvPr id="3" name="Объект 2"/>
          <p:cNvSpPr>
            <a:spLocks noGrp="1"/>
          </p:cNvSpPr>
          <p:nvPr>
            <p:ph idx="1"/>
          </p:nvPr>
        </p:nvSpPr>
        <p:spPr>
          <a:xfrm>
            <a:off x="694593" y="2453054"/>
            <a:ext cx="10928838" cy="3723908"/>
          </a:xfrm>
        </p:spPr>
        <p:txBody>
          <a:bodyPr>
            <a:normAutofit fontScale="85000" lnSpcReduction="20000"/>
          </a:bodyPr>
          <a:lstStyle/>
          <a:p>
            <a:pPr marL="0" indent="0" algn="just">
              <a:buNone/>
            </a:pPr>
            <a:r>
              <a:rPr lang="ru-RU" b="1" dirty="0" smtClean="0">
                <a:solidFill>
                  <a:srgbClr val="FF0000"/>
                </a:solidFill>
              </a:rPr>
              <a:t>	</a:t>
            </a:r>
            <a:r>
              <a:rPr lang="ru-RU" sz="2300" b="1" dirty="0" smtClean="0">
                <a:solidFill>
                  <a:srgbClr val="FF0000"/>
                </a:solidFill>
              </a:rPr>
              <a:t>29 октября </a:t>
            </a:r>
            <a:r>
              <a:rPr lang="ru-RU" sz="2300" dirty="0" smtClean="0"/>
              <a:t>во всем мире ежегодно отмечается </a:t>
            </a:r>
            <a:r>
              <a:rPr lang="ru-RU" sz="2300" b="1" dirty="0" smtClean="0">
                <a:solidFill>
                  <a:srgbClr val="FF0000"/>
                </a:solidFill>
              </a:rPr>
              <a:t>Всемирный </a:t>
            </a:r>
            <a:r>
              <a:rPr lang="ru-RU" sz="2300" b="1" dirty="0">
                <a:solidFill>
                  <a:srgbClr val="FF0000"/>
                </a:solidFill>
              </a:rPr>
              <a:t>день борьбы с </a:t>
            </a:r>
            <a:r>
              <a:rPr lang="ru-RU" sz="2300" b="1" dirty="0" smtClean="0">
                <a:solidFill>
                  <a:srgbClr val="FF0000"/>
                </a:solidFill>
              </a:rPr>
              <a:t>инсультом</a:t>
            </a:r>
            <a:r>
              <a:rPr lang="ru-RU" sz="2300" dirty="0"/>
              <a:t> (World </a:t>
            </a:r>
            <a:r>
              <a:rPr lang="ru-RU" sz="2300" dirty="0" smtClean="0"/>
              <a:t>Stroke </a:t>
            </a:r>
            <a:r>
              <a:rPr lang="en-US" sz="2300" dirty="0" smtClean="0"/>
              <a:t>Day)</a:t>
            </a:r>
            <a:r>
              <a:rPr lang="ru-RU" sz="2300" dirty="0" smtClean="0"/>
              <a:t>. </a:t>
            </a:r>
            <a:r>
              <a:rPr lang="ru-RU" sz="2300" dirty="0"/>
              <a:t>Он </a:t>
            </a:r>
            <a:r>
              <a:rPr lang="ru-RU" sz="2300" dirty="0" smtClean="0"/>
              <a:t>был установлен по инициативе  Всемирной </a:t>
            </a:r>
            <a:r>
              <a:rPr lang="ru-RU" sz="2300" dirty="0"/>
              <a:t>организации по борьбе с </a:t>
            </a:r>
            <a:r>
              <a:rPr lang="ru-RU" sz="2300" dirty="0" smtClean="0"/>
              <a:t>инсультом </a:t>
            </a:r>
            <a:r>
              <a:rPr lang="ru-RU" sz="2300" dirty="0"/>
              <a:t>(World Stroke Organization, WSO)</a:t>
            </a:r>
            <a:r>
              <a:rPr lang="ru-RU" sz="2300" dirty="0" smtClean="0"/>
              <a:t> в </a:t>
            </a:r>
            <a:r>
              <a:rPr lang="ru-RU" sz="2300" dirty="0"/>
              <a:t>2006 </a:t>
            </a:r>
            <a:r>
              <a:rPr lang="ru-RU" sz="2300" dirty="0" smtClean="0"/>
              <a:t>году</a:t>
            </a:r>
            <a:r>
              <a:rPr lang="en-US" sz="2300" dirty="0"/>
              <a:t> </a:t>
            </a:r>
            <a:r>
              <a:rPr lang="ru-RU" sz="2300" dirty="0"/>
              <a:t>с целью призыва к срочным активным действиям во всемирной борьбе против этого </a:t>
            </a:r>
            <a:r>
              <a:rPr lang="ru-RU" sz="2300" dirty="0" smtClean="0"/>
              <a:t>заболевания. </a:t>
            </a:r>
            <a:r>
              <a:rPr lang="ru-RU" sz="2300" b="1" dirty="0" smtClean="0">
                <a:solidFill>
                  <a:srgbClr val="FF0000"/>
                </a:solidFill>
              </a:rPr>
              <a:t>	</a:t>
            </a:r>
            <a:endParaRPr lang="en-US" sz="2300" b="1" dirty="0" smtClean="0">
              <a:solidFill>
                <a:srgbClr val="FF0000"/>
              </a:solidFill>
            </a:endParaRPr>
          </a:p>
          <a:p>
            <a:pPr marL="0" indent="0" algn="just">
              <a:buNone/>
            </a:pPr>
            <a:r>
              <a:rPr lang="ru-RU" sz="2300" b="1" dirty="0" smtClean="0">
                <a:solidFill>
                  <a:srgbClr val="FF0000"/>
                </a:solidFill>
              </a:rPr>
              <a:t>             Цель </a:t>
            </a:r>
            <a:r>
              <a:rPr lang="ru-RU" sz="2300" b="1" dirty="0">
                <a:solidFill>
                  <a:srgbClr val="FF0000"/>
                </a:solidFill>
              </a:rPr>
              <a:t>проведения данного </a:t>
            </a:r>
            <a:r>
              <a:rPr lang="ru-RU" sz="2300" b="1" dirty="0" smtClean="0">
                <a:solidFill>
                  <a:srgbClr val="FF0000"/>
                </a:solidFill>
              </a:rPr>
              <a:t>мероприятия:</a:t>
            </a:r>
          </a:p>
          <a:p>
            <a:pPr algn="just">
              <a:buFontTx/>
              <a:buChar char="-"/>
            </a:pPr>
            <a:r>
              <a:rPr lang="ru-RU" sz="2300" dirty="0" smtClean="0"/>
              <a:t>подчеркнуть </a:t>
            </a:r>
            <a:r>
              <a:rPr lang="ru-RU" sz="2300" dirty="0"/>
              <a:t>серьезный характер </a:t>
            </a:r>
            <a:r>
              <a:rPr lang="ru-RU" sz="2300" dirty="0" smtClean="0"/>
              <a:t>данного заболевания и необходимость его скорейшего выявления;</a:t>
            </a:r>
          </a:p>
          <a:p>
            <a:pPr algn="just">
              <a:buFontTx/>
              <a:buChar char="-"/>
            </a:pPr>
            <a:r>
              <a:rPr lang="ru-RU" sz="2300" dirty="0" smtClean="0"/>
              <a:t>повысить осведомленность </a:t>
            </a:r>
            <a:r>
              <a:rPr lang="ru-RU" sz="2300" dirty="0"/>
              <a:t> </a:t>
            </a:r>
            <a:r>
              <a:rPr lang="ru-RU" sz="2300" dirty="0" smtClean="0"/>
              <a:t>населения, и прежде всего молодежи, о проблеме инсульта, важности правильного и своевременного оказания первой помощи, о профилактике и </a:t>
            </a:r>
            <a:r>
              <a:rPr lang="ru-RU" sz="2300" dirty="0"/>
              <a:t>лечении этого заболевания, а также обеспечить лучший уход и поддержку </a:t>
            </a:r>
            <a:r>
              <a:rPr lang="ru-RU" sz="2300" dirty="0" smtClean="0"/>
              <a:t>выжившим;</a:t>
            </a:r>
          </a:p>
          <a:p>
            <a:pPr algn="just">
              <a:buFontTx/>
              <a:buChar char="-"/>
            </a:pPr>
            <a:r>
              <a:rPr lang="ru-RU" sz="2300" dirty="0" smtClean="0"/>
              <a:t>повысить качество </a:t>
            </a:r>
            <a:r>
              <a:rPr lang="ru-RU" sz="2300" dirty="0"/>
              <a:t>медицинской помощи и </a:t>
            </a:r>
            <a:r>
              <a:rPr lang="ru-RU" sz="2300" dirty="0" smtClean="0"/>
              <a:t>осведомленность </a:t>
            </a:r>
            <a:r>
              <a:rPr lang="ru-RU" sz="2300" dirty="0"/>
              <a:t>врачей о последних достижениях науки.</a:t>
            </a:r>
            <a:endParaRPr lang="ru-RU" sz="2300" dirty="0">
              <a:solidFill>
                <a:srgbClr val="FF0000"/>
              </a:solidFill>
            </a:endParaRPr>
          </a:p>
          <a:p>
            <a:pPr marL="0" indent="0" algn="just">
              <a:buNone/>
            </a:pPr>
            <a:r>
              <a:rPr lang="ru-RU" dirty="0" smtClean="0">
                <a:solidFill>
                  <a:srgbClr val="FF0000"/>
                </a:solidFill>
              </a:rPr>
              <a:t>  </a:t>
            </a:r>
            <a:endParaRPr lang="ru-RU" dirty="0">
              <a:solidFill>
                <a:srgbClr val="FF0000"/>
              </a:solidFill>
            </a:endParaRPr>
          </a:p>
        </p:txBody>
      </p:sp>
      <p:pic>
        <p:nvPicPr>
          <p:cNvPr id="3077" name="Рисунок 9" descr="Всемирный день борьбы с инсультом | Премиум векторы"/>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357885" y="197709"/>
            <a:ext cx="23622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032850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4000" b="1" dirty="0" smtClean="0">
                <a:solidFill>
                  <a:srgbClr val="C00000"/>
                </a:solidFill>
                <a:latin typeface="+mn-lt"/>
              </a:rPr>
              <a:t>История праздника</a:t>
            </a:r>
            <a:r>
              <a:rPr lang="ru-RU" b="1" dirty="0" smtClean="0">
                <a:solidFill>
                  <a:srgbClr val="C00000"/>
                </a:solidFill>
                <a:latin typeface="+mn-lt"/>
              </a:rPr>
              <a:t>    </a:t>
            </a:r>
            <a:endParaRPr lang="ru-RU" dirty="0">
              <a:solidFill>
                <a:srgbClr val="C00000"/>
              </a:solidFill>
              <a:latin typeface="+mn-lt"/>
            </a:endParaRPr>
          </a:p>
        </p:txBody>
      </p:sp>
      <p:sp>
        <p:nvSpPr>
          <p:cNvPr id="3" name="Объект 2"/>
          <p:cNvSpPr>
            <a:spLocks noGrp="1"/>
          </p:cNvSpPr>
          <p:nvPr>
            <p:ph idx="1"/>
          </p:nvPr>
        </p:nvSpPr>
        <p:spPr>
          <a:xfrm>
            <a:off x="633046" y="1690687"/>
            <a:ext cx="10720754" cy="4965089"/>
          </a:xfrm>
        </p:spPr>
        <p:txBody>
          <a:bodyPr>
            <a:normAutofit/>
          </a:bodyPr>
          <a:lstStyle/>
          <a:p>
            <a:pPr algn="just">
              <a:buFont typeface="Wingdings" panose="05000000000000000000" pitchFamily="2" charset="2"/>
              <a:buChar char="Ø"/>
            </a:pPr>
            <a:r>
              <a:rPr lang="ru-RU" sz="1600" b="1" dirty="0">
                <a:solidFill>
                  <a:srgbClr val="0070C0"/>
                </a:solidFill>
              </a:rPr>
              <a:t>Начало кампании по профилактике инсульта </a:t>
            </a:r>
            <a:r>
              <a:rPr lang="ru-RU" sz="1600" dirty="0"/>
              <a:t>было положено в 2004 году, когда ВОЗ приравняла данное заболевание к масштабной эпидемии со всеми вытекающими последствиями. В связи с этим в 2006 году была образована Всемирная организация по борьбе с инсультом и учрежден данный праздник</a:t>
            </a:r>
            <a:r>
              <a:rPr lang="ru-RU" sz="1600" dirty="0" smtClean="0"/>
              <a:t>.</a:t>
            </a:r>
          </a:p>
          <a:p>
            <a:pPr algn="just">
              <a:buFont typeface="Wingdings" panose="05000000000000000000" pitchFamily="2" charset="2"/>
              <a:buChar char="Ø"/>
            </a:pPr>
            <a:r>
              <a:rPr lang="ru-RU" sz="1600" b="1" dirty="0">
                <a:solidFill>
                  <a:srgbClr val="0070C0"/>
                </a:solidFill>
              </a:rPr>
              <a:t>Термин «инсульт» </a:t>
            </a:r>
            <a:r>
              <a:rPr lang="ru-RU" sz="1600" dirty="0"/>
              <a:t>имеет латинское происхождение </a:t>
            </a:r>
            <a:r>
              <a:rPr lang="ru-RU" sz="1600" dirty="0" smtClean="0"/>
              <a:t>(insulto ) и </a:t>
            </a:r>
            <a:r>
              <a:rPr lang="ru-RU" sz="1600" dirty="0"/>
              <a:t>переводится как «скачу</a:t>
            </a:r>
            <a:r>
              <a:rPr lang="ru-RU" sz="1600" dirty="0" smtClean="0"/>
              <a:t>», «выпрыгиваю». </a:t>
            </a:r>
            <a:r>
              <a:rPr lang="ru-RU" sz="1600" dirty="0"/>
              <a:t>Отсюда и идет его связь именно с мозговым ударом. </a:t>
            </a:r>
            <a:endParaRPr lang="ru-RU" sz="1600" dirty="0" smtClean="0"/>
          </a:p>
          <a:p>
            <a:pPr algn="just">
              <a:buFont typeface="Wingdings" panose="05000000000000000000" pitchFamily="2" charset="2"/>
              <a:buChar char="Ø"/>
            </a:pPr>
            <a:r>
              <a:rPr lang="ru-RU" sz="1600" b="1" dirty="0" smtClean="0">
                <a:solidFill>
                  <a:srgbClr val="0070C0"/>
                </a:solidFill>
              </a:rPr>
              <a:t>Первые </a:t>
            </a:r>
            <a:r>
              <a:rPr lang="ru-RU" sz="1600" b="1" dirty="0">
                <a:solidFill>
                  <a:srgbClr val="0070C0"/>
                </a:solidFill>
              </a:rPr>
              <a:t>сведения об этом заболевании </a:t>
            </a:r>
            <a:r>
              <a:rPr lang="ru-RU" sz="1600" dirty="0"/>
              <a:t>относятся к IV веку до н.э. и описываются </a:t>
            </a:r>
            <a:r>
              <a:rPr lang="ru-RU" sz="1600" b="1" dirty="0">
                <a:solidFill>
                  <a:srgbClr val="0070C0"/>
                </a:solidFill>
              </a:rPr>
              <a:t>Гиппократом</a:t>
            </a:r>
            <a:r>
              <a:rPr lang="ru-RU" sz="1600" dirty="0"/>
              <a:t>, как недуг, возникающий во время потери сознания. Позже упоминания об инсульте встречаются в учениях древнеримского медика и философа </a:t>
            </a:r>
            <a:r>
              <a:rPr lang="ru-RU" sz="1600" b="1" dirty="0" smtClean="0">
                <a:solidFill>
                  <a:srgbClr val="0070C0"/>
                </a:solidFill>
              </a:rPr>
              <a:t>Галена</a:t>
            </a:r>
            <a:r>
              <a:rPr lang="ru-RU" sz="1600" dirty="0" smtClean="0"/>
              <a:t>, который </a:t>
            </a:r>
            <a:r>
              <a:rPr lang="ru-RU" sz="1600" dirty="0"/>
              <a:t>ввел термин «апоплексия» – стремительное кровоизлияние в мозг или другие </a:t>
            </a:r>
            <a:r>
              <a:rPr lang="ru-RU" sz="1600" dirty="0" smtClean="0"/>
              <a:t>органы.</a:t>
            </a:r>
            <a:endParaRPr lang="ru-RU" sz="1600" dirty="0"/>
          </a:p>
          <a:p>
            <a:pPr algn="just">
              <a:buFont typeface="Wingdings" panose="05000000000000000000" pitchFamily="2" charset="2"/>
              <a:buChar char="Ø"/>
            </a:pPr>
            <a:r>
              <a:rPr lang="ru-RU" sz="1600" b="1" dirty="0">
                <a:solidFill>
                  <a:srgbClr val="0070C0"/>
                </a:solidFill>
              </a:rPr>
              <a:t>В начале XVII века </a:t>
            </a:r>
            <a:r>
              <a:rPr lang="ru-RU" sz="1600" dirty="0"/>
              <a:t>английский врач и естествоиспытатель </a:t>
            </a:r>
            <a:r>
              <a:rPr lang="ru-RU" sz="1600" b="1" dirty="0">
                <a:solidFill>
                  <a:srgbClr val="0070C0"/>
                </a:solidFill>
              </a:rPr>
              <a:t>Уильям Гарвей </a:t>
            </a:r>
            <a:r>
              <a:rPr lang="ru-RU" sz="1600" dirty="0"/>
              <a:t>определил, что сердце, как насос, обеспечивает процесс циркуляции крови по организму человека. </a:t>
            </a:r>
            <a:r>
              <a:rPr lang="ru-RU" sz="1600" dirty="0" smtClean="0"/>
              <a:t>Благодаря </a:t>
            </a:r>
            <a:r>
              <a:rPr lang="ru-RU" sz="1600" dirty="0"/>
              <a:t>У. Гарвею, «разложившему по полочкам» и описавшему систему кровообращения, изучение сердечно-сосудистых заболеваний и инсультов в том числе перешло на новый уровень развития. </a:t>
            </a:r>
            <a:endParaRPr lang="ru-RU" sz="1600" dirty="0" smtClean="0"/>
          </a:p>
          <a:p>
            <a:pPr algn="just">
              <a:buFont typeface="Wingdings" panose="05000000000000000000" pitchFamily="2" charset="2"/>
              <a:buChar char="Ø"/>
            </a:pPr>
            <a:r>
              <a:rPr lang="ru-RU" sz="1600" b="1" dirty="0">
                <a:solidFill>
                  <a:srgbClr val="0070C0"/>
                </a:solidFill>
              </a:rPr>
              <a:t>Большой вклад в учение </a:t>
            </a:r>
            <a:r>
              <a:rPr lang="ru-RU" sz="1600" dirty="0"/>
              <a:t>внес немецкий ученый </a:t>
            </a:r>
            <a:r>
              <a:rPr lang="ru-RU" sz="1600" b="1" dirty="0">
                <a:solidFill>
                  <a:srgbClr val="0070C0"/>
                </a:solidFill>
              </a:rPr>
              <a:t>Рудольф Вихров</a:t>
            </a:r>
            <a:r>
              <a:rPr lang="ru-RU" sz="1600" dirty="0"/>
              <a:t>, который в 1891 году ввел понятие </a:t>
            </a:r>
            <a:r>
              <a:rPr lang="ru-RU" sz="1600" dirty="0" smtClean="0"/>
              <a:t>эмболии, тромбоза </a:t>
            </a:r>
            <a:r>
              <a:rPr lang="ru-RU" sz="1600" dirty="0"/>
              <a:t>артерий </a:t>
            </a:r>
            <a:r>
              <a:rPr lang="ru-RU" sz="1600" dirty="0" smtClean="0"/>
              <a:t>вследствие </a:t>
            </a:r>
            <a:r>
              <a:rPr lang="ru-RU" sz="1600" dirty="0"/>
              <a:t>накопления жиров на стенках сосудов. Именно эти знания до сих под являются ключевыми в диагностировании и лечении инсульта. </a:t>
            </a:r>
            <a:r>
              <a:rPr lang="ru-RU" sz="1600" dirty="0" smtClean="0"/>
              <a:t>Он </a:t>
            </a:r>
            <a:r>
              <a:rPr lang="ru-RU" sz="1600" dirty="0"/>
              <a:t>описал их механизм и причины возникновения, увязал тромбоз с атеросклерозом </a:t>
            </a:r>
            <a:r>
              <a:rPr lang="ru-RU" sz="1600" dirty="0" smtClean="0"/>
              <a:t>.</a:t>
            </a:r>
          </a:p>
        </p:txBody>
      </p:sp>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13558" y="55606"/>
            <a:ext cx="2482850" cy="16866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6064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4000" b="1" dirty="0" smtClean="0">
                <a:solidFill>
                  <a:srgbClr val="C00000"/>
                </a:solidFill>
                <a:latin typeface="+mn-lt"/>
              </a:rPr>
              <a:t>Почему проблема борьбы с инсультом </a:t>
            </a:r>
            <a:br>
              <a:rPr lang="ru-RU" sz="4000" b="1" dirty="0" smtClean="0">
                <a:solidFill>
                  <a:srgbClr val="C00000"/>
                </a:solidFill>
                <a:latin typeface="+mn-lt"/>
              </a:rPr>
            </a:br>
            <a:r>
              <a:rPr lang="ru-RU" sz="4000" b="1" dirty="0" smtClean="0">
                <a:solidFill>
                  <a:srgbClr val="C00000"/>
                </a:solidFill>
                <a:latin typeface="+mn-lt"/>
              </a:rPr>
              <a:t>так актуальна?</a:t>
            </a:r>
            <a:endParaRPr lang="ru-RU" sz="4000" dirty="0">
              <a:solidFill>
                <a:srgbClr val="C00000"/>
              </a:solidFill>
              <a:latin typeface="+mn-lt"/>
            </a:endParaRPr>
          </a:p>
        </p:txBody>
      </p:sp>
      <p:sp>
        <p:nvSpPr>
          <p:cNvPr id="3" name="Объект 2"/>
          <p:cNvSpPr>
            <a:spLocks noGrp="1"/>
          </p:cNvSpPr>
          <p:nvPr>
            <p:ph idx="1"/>
          </p:nvPr>
        </p:nvSpPr>
        <p:spPr>
          <a:xfrm>
            <a:off x="509955" y="2092569"/>
            <a:ext cx="11122268" cy="4084394"/>
          </a:xfrm>
        </p:spPr>
        <p:txBody>
          <a:bodyPr>
            <a:normAutofit fontScale="85000" lnSpcReduction="10000"/>
          </a:bodyPr>
          <a:lstStyle/>
          <a:p>
            <a:pPr algn="just">
              <a:buFont typeface="Wingdings" panose="05000000000000000000" pitchFamily="2" charset="2"/>
              <a:buChar char="Ø"/>
            </a:pPr>
            <a:r>
              <a:rPr lang="ru-RU" sz="1800" dirty="0" smtClean="0"/>
              <a:t>Инсульт </a:t>
            </a:r>
            <a:r>
              <a:rPr lang="ru-RU" sz="1800" dirty="0"/>
              <a:t>был и остается широко распространенным заболеванием во всем мире </a:t>
            </a:r>
            <a:r>
              <a:rPr lang="ru-RU" sz="1800" dirty="0" smtClean="0"/>
              <a:t>, является глобальной проблемой. По </a:t>
            </a:r>
            <a:r>
              <a:rPr lang="ru-RU" sz="1800" dirty="0"/>
              <a:t>данным Всемирной организации по борьбе с инсультом, ежегодно в </a:t>
            </a:r>
            <a:r>
              <a:rPr lang="ru-RU" sz="1800" dirty="0" smtClean="0"/>
              <a:t>мире более 13 миллионов человек переносят инсульт, около 5,5 миллиона </a:t>
            </a:r>
            <a:r>
              <a:rPr lang="ru-RU" sz="1800" dirty="0"/>
              <a:t> </a:t>
            </a:r>
            <a:r>
              <a:rPr lang="ru-RU" sz="1800" dirty="0" smtClean="0"/>
              <a:t>человек </a:t>
            </a:r>
            <a:r>
              <a:rPr lang="ru-RU" sz="1800" dirty="0"/>
              <a:t>умирают от этой болезни.</a:t>
            </a:r>
          </a:p>
          <a:p>
            <a:pPr algn="just">
              <a:buFont typeface="Wingdings" panose="05000000000000000000" pitchFamily="2" charset="2"/>
              <a:buChar char="Ø"/>
            </a:pPr>
            <a:r>
              <a:rPr lang="ru-RU" sz="1800" dirty="0"/>
              <a:t>По информации Всемирной организации здравоохранения, в мире инсульт является второй по </a:t>
            </a:r>
            <a:r>
              <a:rPr lang="ru-RU" sz="1800" dirty="0" smtClean="0"/>
              <a:t>значимости причиной смерти и  </a:t>
            </a:r>
            <a:r>
              <a:rPr lang="ru-RU" sz="1800" dirty="0"/>
              <a:t>третьей по инвалидности. Около 70% инсультов происходит в странах с низким и средним уровнем дохода, где в среднем инсульт возникает у людей на 15 лет раньше, чем в странах с высоким уровнем дохода. </a:t>
            </a:r>
            <a:r>
              <a:rPr lang="ru-RU" sz="1800" dirty="0" smtClean="0"/>
              <a:t> </a:t>
            </a:r>
            <a:r>
              <a:rPr lang="ru-RU" sz="1800" dirty="0"/>
              <a:t>До 84% пациентов с инсультом в странах с низким и средним уровнем доходов умирают в течение трех лет после постановки диагноза по сравнению с 16% в странах с высоким уровнем доходов</a:t>
            </a:r>
            <a:r>
              <a:rPr lang="ru-RU" sz="1800" dirty="0" smtClean="0"/>
              <a:t>.</a:t>
            </a:r>
          </a:p>
          <a:p>
            <a:pPr algn="just">
              <a:buFont typeface="Wingdings" panose="05000000000000000000" pitchFamily="2" charset="2"/>
              <a:buChar char="Ø"/>
            </a:pPr>
            <a:r>
              <a:rPr lang="ru-RU" sz="1800" b="1" dirty="0">
                <a:solidFill>
                  <a:srgbClr val="0070C0"/>
                </a:solidFill>
              </a:rPr>
              <a:t>В России смертность от инсульта — одна из самых высоких в мире.</a:t>
            </a:r>
            <a:r>
              <a:rPr lang="ru-RU" sz="1800" dirty="0"/>
              <a:t> Как причина смерти он занимает третье место после ишемической болезни сердца и онкологических заболеваний. На ее долю приходится 175 смертей на каждые 100 тысяч человек. По данным Национального регистра инсульта, 31 процент людей, перенесших эту болезнь, нуждаются в посторонней помощи, 20 процентов не могут самостоятельно ходить и лишь восемь процентов выживших больных могут вернуться к прежней работе.</a:t>
            </a:r>
          </a:p>
          <a:p>
            <a:pPr algn="just">
              <a:buFont typeface="Wingdings" panose="05000000000000000000" pitchFamily="2" charset="2"/>
              <a:buChar char="Ø"/>
            </a:pPr>
            <a:r>
              <a:rPr lang="ru-RU" sz="1800" dirty="0" smtClean="0"/>
              <a:t>По </a:t>
            </a:r>
            <a:r>
              <a:rPr lang="ru-RU" sz="1800" dirty="0"/>
              <a:t>данным Всемирной организации по борьбе с инсультом, в последнее время растет количество доказательств того, что COVID 19 увеличивает риск инсульта. Это касается и молодых людей, и людей, у которых нет других факторов риска инсульта.</a:t>
            </a:r>
          </a:p>
          <a:p>
            <a:pPr algn="just">
              <a:buFont typeface="Wingdings" panose="05000000000000000000" pitchFamily="2" charset="2"/>
              <a:buChar char="Ø"/>
            </a:pPr>
            <a:r>
              <a:rPr lang="ru-RU" sz="1800" dirty="0"/>
              <a:t>Группа ученых из Кембриджского </a:t>
            </a:r>
            <a:r>
              <a:rPr lang="ru-RU" sz="1800" dirty="0" smtClean="0"/>
              <a:t>университета выяснила, </a:t>
            </a:r>
            <a:r>
              <a:rPr lang="ru-RU" sz="1800" dirty="0"/>
              <a:t>что как минимум каждый сотый пациент, госпитализированный с COVID-19, может пережить впоследствии инсульт.</a:t>
            </a:r>
          </a:p>
          <a:p>
            <a:pPr algn="just">
              <a:buFont typeface="Wingdings" panose="05000000000000000000" pitchFamily="2" charset="2"/>
              <a:buChar char="Ø"/>
            </a:pPr>
            <a:r>
              <a:rPr lang="ru-RU" sz="1800" dirty="0"/>
              <a:t>Российские специалисты также отмечали, что инсульт может </a:t>
            </a:r>
            <a:r>
              <a:rPr lang="ru-RU" sz="1800" dirty="0" smtClean="0"/>
              <a:t>быть одним из последствий коронавируса.</a:t>
            </a:r>
            <a:r>
              <a:rPr lang="ru-RU" sz="1800" dirty="0"/>
              <a:t> </a:t>
            </a:r>
            <a:r>
              <a:rPr lang="ru-RU" sz="1800" dirty="0" smtClean="0"/>
              <a:t>Это </a:t>
            </a:r>
            <a:r>
              <a:rPr lang="ru-RU" sz="1800" dirty="0"/>
              <a:t>происходит из-за воспалительных и аутоиммунных процессов, которые провоцирует COVID-19.</a:t>
            </a:r>
          </a:p>
          <a:p>
            <a:pPr algn="just"/>
            <a:endParaRPr lang="ru-RU" dirty="0" smtClean="0"/>
          </a:p>
          <a:p>
            <a:endParaRPr lang="ru-RU"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64130" y="143132"/>
            <a:ext cx="2535880" cy="15250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6327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6477" y="365125"/>
            <a:ext cx="10527323" cy="1325563"/>
          </a:xfrm>
        </p:spPr>
        <p:txBody>
          <a:bodyPr>
            <a:normAutofit/>
          </a:bodyPr>
          <a:lstStyle/>
          <a:p>
            <a:r>
              <a:rPr lang="ru-RU" sz="3800" b="1" dirty="0" smtClean="0">
                <a:solidFill>
                  <a:srgbClr val="C00000"/>
                </a:solidFill>
                <a:latin typeface="+mn-lt"/>
              </a:rPr>
              <a:t>Причины возникновения. </a:t>
            </a:r>
            <a:br>
              <a:rPr lang="ru-RU" sz="3800" b="1" dirty="0" smtClean="0">
                <a:solidFill>
                  <a:srgbClr val="C00000"/>
                </a:solidFill>
                <a:latin typeface="+mn-lt"/>
              </a:rPr>
            </a:br>
            <a:r>
              <a:rPr lang="ru-RU" sz="3800" b="1" dirty="0" smtClean="0">
                <a:solidFill>
                  <a:srgbClr val="C00000"/>
                </a:solidFill>
                <a:latin typeface="+mn-lt"/>
              </a:rPr>
              <a:t>Как </a:t>
            </a:r>
            <a:r>
              <a:rPr lang="ru-RU" sz="3800" b="1" dirty="0">
                <a:solidFill>
                  <a:srgbClr val="C00000"/>
                </a:solidFill>
                <a:latin typeface="+mn-lt"/>
              </a:rPr>
              <a:t>предотвратить инсульт?</a:t>
            </a:r>
          </a:p>
        </p:txBody>
      </p:sp>
      <p:sp>
        <p:nvSpPr>
          <p:cNvPr id="3" name="Объект 2"/>
          <p:cNvSpPr>
            <a:spLocks noGrp="1"/>
          </p:cNvSpPr>
          <p:nvPr>
            <p:ph idx="1"/>
          </p:nvPr>
        </p:nvSpPr>
        <p:spPr>
          <a:xfrm>
            <a:off x="492369" y="1690688"/>
            <a:ext cx="11271739" cy="4486275"/>
          </a:xfrm>
        </p:spPr>
        <p:txBody>
          <a:bodyPr>
            <a:normAutofit fontScale="25000" lnSpcReduction="20000"/>
          </a:bodyPr>
          <a:lstStyle/>
          <a:p>
            <a:pPr algn="just">
              <a:lnSpc>
                <a:spcPct val="120000"/>
              </a:lnSpc>
              <a:spcBef>
                <a:spcPts val="0"/>
              </a:spcBef>
              <a:buFont typeface="Wingdings" panose="05000000000000000000" pitchFamily="2" charset="2"/>
              <a:buChar char="Ø"/>
            </a:pPr>
            <a:r>
              <a:rPr lang="ru-RU" sz="6000" b="1" dirty="0" smtClean="0">
                <a:solidFill>
                  <a:srgbClr val="0070C0"/>
                </a:solidFill>
              </a:rPr>
              <a:t>Инсульт</a:t>
            </a:r>
            <a:r>
              <a:rPr lang="ru-RU" sz="6000" dirty="0" smtClean="0"/>
              <a:t> </a:t>
            </a:r>
            <a:r>
              <a:rPr lang="ru-RU" sz="6000" dirty="0"/>
              <a:t>возникает, когда нарушается кровоснабжение части мозга, что препятствует поступлению в ткани мозга кислорода и питательных веществ. Клетки мозга начинают умирать в считанные минуты</a:t>
            </a:r>
            <a:r>
              <a:rPr lang="ru-RU" sz="6000" dirty="0" smtClean="0"/>
              <a:t>. Это </a:t>
            </a:r>
            <a:r>
              <a:rPr lang="ru-RU" sz="6000" dirty="0"/>
              <a:t>может привести к инвалидности и, возможно, смерти</a:t>
            </a:r>
            <a:r>
              <a:rPr lang="ru-RU" sz="6000" dirty="0" smtClean="0"/>
              <a:t>.</a:t>
            </a:r>
          </a:p>
          <a:p>
            <a:pPr algn="just">
              <a:lnSpc>
                <a:spcPct val="120000"/>
              </a:lnSpc>
              <a:spcBef>
                <a:spcPts val="0"/>
              </a:spcBef>
              <a:buFont typeface="Wingdings" panose="05000000000000000000" pitchFamily="2" charset="2"/>
              <a:buChar char="Ø"/>
            </a:pPr>
            <a:r>
              <a:rPr lang="ru-RU" sz="6000" b="1" dirty="0" smtClean="0">
                <a:solidFill>
                  <a:srgbClr val="0070C0"/>
                </a:solidFill>
              </a:rPr>
              <a:t>Выделяют </a:t>
            </a:r>
            <a:r>
              <a:rPr lang="ru-RU" sz="6000" b="1" dirty="0">
                <a:solidFill>
                  <a:srgbClr val="0070C0"/>
                </a:solidFill>
              </a:rPr>
              <a:t>2 основные </a:t>
            </a:r>
            <a:r>
              <a:rPr lang="ru-RU" sz="6000" b="1" dirty="0" smtClean="0">
                <a:solidFill>
                  <a:srgbClr val="0070C0"/>
                </a:solidFill>
              </a:rPr>
              <a:t>причины </a:t>
            </a:r>
            <a:r>
              <a:rPr lang="ru-RU" sz="6000" b="1" dirty="0">
                <a:solidFill>
                  <a:srgbClr val="0070C0"/>
                </a:solidFill>
              </a:rPr>
              <a:t>инсульта:</a:t>
            </a:r>
            <a:r>
              <a:rPr lang="ru-RU" sz="6000" dirty="0">
                <a:solidFill>
                  <a:srgbClr val="0070C0"/>
                </a:solidFill>
              </a:rPr>
              <a:t> </a:t>
            </a:r>
          </a:p>
          <a:p>
            <a:pPr lvl="0" algn="just">
              <a:lnSpc>
                <a:spcPct val="120000"/>
              </a:lnSpc>
              <a:spcBef>
                <a:spcPts val="0"/>
              </a:spcBef>
              <a:buFont typeface="Wingdings" panose="05000000000000000000" pitchFamily="2" charset="2"/>
              <a:buChar char="§"/>
            </a:pPr>
            <a:r>
              <a:rPr lang="ru-RU" sz="6000" dirty="0"/>
              <a:t>Кровотоку мешает тромб. Такой инсульт называют ишемическим, он происходит в 85 % случаев.</a:t>
            </a:r>
          </a:p>
          <a:p>
            <a:pPr lvl="0" algn="just">
              <a:lnSpc>
                <a:spcPct val="120000"/>
              </a:lnSpc>
              <a:spcBef>
                <a:spcPts val="0"/>
              </a:spcBef>
              <a:buFont typeface="Wingdings" panose="05000000000000000000" pitchFamily="2" charset="2"/>
              <a:buChar char="§"/>
            </a:pPr>
            <a:r>
              <a:rPr lang="ru-RU" sz="6000" dirty="0"/>
              <a:t>Происходит разрыв ослабленного кровеносного сосуда, снабжающего мозг. В этом случае инсульт геморрагический</a:t>
            </a:r>
            <a:r>
              <a:rPr lang="ru-RU" sz="6000" dirty="0" smtClean="0"/>
              <a:t>.</a:t>
            </a:r>
          </a:p>
          <a:p>
            <a:pPr lvl="0" algn="just">
              <a:lnSpc>
                <a:spcPct val="120000"/>
              </a:lnSpc>
              <a:spcBef>
                <a:spcPts val="0"/>
              </a:spcBef>
              <a:buFont typeface="Wingdings" panose="05000000000000000000" pitchFamily="2" charset="2"/>
              <a:buChar char="§"/>
            </a:pPr>
            <a:endParaRPr lang="ru-RU" sz="6000" dirty="0" smtClean="0"/>
          </a:p>
          <a:p>
            <a:pPr lvl="0" algn="just">
              <a:lnSpc>
                <a:spcPct val="120000"/>
              </a:lnSpc>
              <a:spcBef>
                <a:spcPts val="0"/>
              </a:spcBef>
              <a:buFont typeface="Wingdings" panose="05000000000000000000" pitchFamily="2" charset="2"/>
              <a:buChar char="Ø"/>
            </a:pPr>
            <a:r>
              <a:rPr lang="ru-RU" sz="6000" b="1" dirty="0">
                <a:solidFill>
                  <a:srgbClr val="0070C0"/>
                </a:solidFill>
              </a:rPr>
              <a:t>Профилактика инсульта</a:t>
            </a:r>
            <a:r>
              <a:rPr lang="ru-RU" sz="6000" dirty="0"/>
              <a:t> основывается на основных принципах здорового образа жизни.</a:t>
            </a:r>
          </a:p>
          <a:p>
            <a:pPr algn="just">
              <a:lnSpc>
                <a:spcPct val="120000"/>
              </a:lnSpc>
              <a:spcBef>
                <a:spcPts val="0"/>
              </a:spcBef>
              <a:buFont typeface="Wingdings" panose="05000000000000000000" pitchFamily="2" charset="2"/>
              <a:buChar char="Ø"/>
            </a:pPr>
            <a:r>
              <a:rPr lang="ru-RU" sz="6000" b="1" dirty="0">
                <a:solidFill>
                  <a:srgbClr val="0070C0"/>
                </a:solidFill>
              </a:rPr>
              <a:t>Большинство инсультов можно предотвратить</a:t>
            </a:r>
            <a:r>
              <a:rPr lang="ru-RU" sz="6000" dirty="0"/>
              <a:t>, изменив образ жизни и взяв под контроль состояния здоровья и факторы риска, повышающие вероятность инсульта.</a:t>
            </a:r>
          </a:p>
          <a:p>
            <a:pPr algn="just">
              <a:lnSpc>
                <a:spcPct val="120000"/>
              </a:lnSpc>
              <a:spcBef>
                <a:spcPts val="0"/>
              </a:spcBef>
              <a:buFont typeface="Wingdings" panose="05000000000000000000" pitchFamily="2" charset="2"/>
              <a:buChar char="Ø"/>
            </a:pPr>
            <a:r>
              <a:rPr lang="ru-RU" sz="6000" b="1" dirty="0" smtClean="0">
                <a:solidFill>
                  <a:srgbClr val="0070C0"/>
                </a:solidFill>
              </a:rPr>
              <a:t>Эти </a:t>
            </a:r>
            <a:r>
              <a:rPr lang="ru-RU" sz="6000" b="1" dirty="0">
                <a:solidFill>
                  <a:srgbClr val="0070C0"/>
                </a:solidFill>
              </a:rPr>
              <a:t>несколько шагов помогут предотвратить инсульт:</a:t>
            </a:r>
          </a:p>
          <a:p>
            <a:pPr lvl="0" algn="just">
              <a:lnSpc>
                <a:spcPct val="120000"/>
              </a:lnSpc>
              <a:spcBef>
                <a:spcPts val="0"/>
              </a:spcBef>
              <a:buFont typeface="Wingdings" panose="05000000000000000000" pitchFamily="2" charset="2"/>
              <a:buChar char="§"/>
            </a:pPr>
            <a:r>
              <a:rPr lang="ru-RU" sz="6000" dirty="0"/>
              <a:t>Следите за своим артериальным давлением.</a:t>
            </a:r>
          </a:p>
          <a:p>
            <a:pPr lvl="0" algn="just">
              <a:lnSpc>
                <a:spcPct val="120000"/>
              </a:lnSpc>
              <a:spcBef>
                <a:spcPts val="0"/>
              </a:spcBef>
              <a:buFont typeface="Wingdings" panose="05000000000000000000" pitchFamily="2" charset="2"/>
              <a:buChar char="§"/>
            </a:pPr>
            <a:r>
              <a:rPr lang="ru-RU" sz="6000" dirty="0"/>
              <a:t>Контролируйте уровень холестерина, сахара в крови.</a:t>
            </a:r>
          </a:p>
          <a:p>
            <a:pPr lvl="0" algn="just">
              <a:lnSpc>
                <a:spcPct val="120000"/>
              </a:lnSpc>
              <a:spcBef>
                <a:spcPts val="0"/>
              </a:spcBef>
              <a:buFont typeface="Wingdings" panose="05000000000000000000" pitchFamily="2" charset="2"/>
              <a:buChar char="§"/>
            </a:pPr>
            <a:r>
              <a:rPr lang="ru-RU" sz="6000" dirty="0"/>
              <a:t>Будьте активными - 150 минут физической активности в неделю.</a:t>
            </a:r>
          </a:p>
          <a:p>
            <a:pPr lvl="0" algn="just">
              <a:lnSpc>
                <a:spcPct val="120000"/>
              </a:lnSpc>
              <a:spcBef>
                <a:spcPts val="0"/>
              </a:spcBef>
              <a:buFont typeface="Wingdings" panose="05000000000000000000" pitchFamily="2" charset="2"/>
              <a:buChar char="§"/>
            </a:pPr>
            <a:r>
              <a:rPr lang="ru-RU" sz="6000" dirty="0"/>
              <a:t>Следите за питанием (сокращение потребления жирной, соленой и сладкой пищи в пользу овощей и фруктов).</a:t>
            </a:r>
          </a:p>
          <a:p>
            <a:pPr lvl="0" algn="just">
              <a:lnSpc>
                <a:spcPct val="120000"/>
              </a:lnSpc>
              <a:spcBef>
                <a:spcPts val="0"/>
              </a:spcBef>
              <a:buFont typeface="Wingdings" panose="05000000000000000000" pitchFamily="2" charset="2"/>
              <a:buChar char="§"/>
            </a:pPr>
            <a:r>
              <a:rPr lang="ru-RU" sz="6000" dirty="0"/>
              <a:t>Похудейте, если это необходимо.</a:t>
            </a:r>
          </a:p>
          <a:p>
            <a:pPr lvl="0" algn="just">
              <a:lnSpc>
                <a:spcPct val="120000"/>
              </a:lnSpc>
              <a:spcBef>
                <a:spcPts val="0"/>
              </a:spcBef>
              <a:buFont typeface="Wingdings" panose="05000000000000000000" pitchFamily="2" charset="2"/>
              <a:buChar char="§"/>
            </a:pPr>
            <a:r>
              <a:rPr lang="ru-RU" sz="6000" dirty="0"/>
              <a:t>Откажитесь от алкоголя, не курите.</a:t>
            </a:r>
          </a:p>
          <a:p>
            <a:pPr lvl="0" algn="just">
              <a:lnSpc>
                <a:spcPct val="120000"/>
              </a:lnSpc>
              <a:spcBef>
                <a:spcPts val="0"/>
              </a:spcBef>
              <a:buFont typeface="Wingdings" panose="05000000000000000000" pitchFamily="2" charset="2"/>
              <a:buChar char="§"/>
            </a:pPr>
            <a:r>
              <a:rPr lang="ru-RU" sz="6000" dirty="0"/>
              <a:t>Принимайте назначенные лекарства.</a:t>
            </a:r>
          </a:p>
          <a:p>
            <a:pPr lvl="0" algn="just" fontAlgn="base">
              <a:lnSpc>
                <a:spcPct val="120000"/>
              </a:lnSpc>
              <a:spcBef>
                <a:spcPts val="0"/>
              </a:spcBef>
              <a:buFont typeface="Wingdings" panose="05000000000000000000" pitchFamily="2" charset="2"/>
              <a:buChar char="ü"/>
            </a:pPr>
            <a:endParaRPr lang="ru-RU" sz="5400" dirty="0"/>
          </a:p>
          <a:p>
            <a:pPr>
              <a:lnSpc>
                <a:spcPct val="120000"/>
              </a:lnSpc>
              <a:spcBef>
                <a:spcPts val="0"/>
              </a:spcBef>
            </a:pPr>
            <a:endParaRPr lang="ru-RU" dirty="0"/>
          </a:p>
          <a:p>
            <a:pPr lvl="0" fontAlgn="base">
              <a:lnSpc>
                <a:spcPct val="120000"/>
              </a:lnSpc>
              <a:spcBef>
                <a:spcPts val="0"/>
              </a:spcBef>
              <a:buFont typeface="Wingdings" panose="05000000000000000000" pitchFamily="2" charset="2"/>
              <a:buChar char="ü"/>
            </a:pPr>
            <a:endParaRPr lang="ru-RU"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67875" y="142103"/>
            <a:ext cx="2524125" cy="15754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29592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C00000"/>
                </a:solidFill>
                <a:latin typeface="+mn-lt"/>
              </a:rPr>
              <a:t>Общие </a:t>
            </a:r>
            <a:r>
              <a:rPr lang="ru-RU" b="1" dirty="0" smtClean="0">
                <a:solidFill>
                  <a:srgbClr val="C00000"/>
                </a:solidFill>
                <a:latin typeface="+mn-lt"/>
              </a:rPr>
              <a:t>симптомы </a:t>
            </a:r>
            <a:endParaRPr lang="ru-RU" dirty="0">
              <a:solidFill>
                <a:srgbClr val="C00000"/>
              </a:solidFill>
              <a:latin typeface="+mn-lt"/>
            </a:endParaRPr>
          </a:p>
        </p:txBody>
      </p:sp>
      <p:sp>
        <p:nvSpPr>
          <p:cNvPr id="3" name="Объект 2"/>
          <p:cNvSpPr>
            <a:spLocks noGrp="1"/>
          </p:cNvSpPr>
          <p:nvPr>
            <p:ph idx="1"/>
          </p:nvPr>
        </p:nvSpPr>
        <p:spPr/>
        <p:txBody>
          <a:bodyPr>
            <a:normAutofit fontScale="25000" lnSpcReduction="20000"/>
          </a:bodyPr>
          <a:lstStyle/>
          <a:p>
            <a:pPr algn="just">
              <a:lnSpc>
                <a:spcPct val="120000"/>
              </a:lnSpc>
              <a:spcBef>
                <a:spcPts val="0"/>
              </a:spcBef>
              <a:buFont typeface="Wingdings" panose="05000000000000000000" pitchFamily="2" charset="2"/>
              <a:buChar char="Ø"/>
            </a:pPr>
            <a:r>
              <a:rPr lang="ru-RU" sz="6000" b="1" dirty="0">
                <a:solidFill>
                  <a:srgbClr val="0070C0"/>
                </a:solidFill>
              </a:rPr>
              <a:t>Инсульт</a:t>
            </a:r>
            <a:r>
              <a:rPr lang="ru-RU" sz="6000" dirty="0"/>
              <a:t> не всегда легко распознать сразу, часто симптомам не придают значения и не обращаются за медицинской помощью в надежде на улучшение состояния. Однако есть </a:t>
            </a:r>
            <a:r>
              <a:rPr lang="ru-RU" sz="6000" b="1" u="sng" dirty="0">
                <a:solidFill>
                  <a:srgbClr val="0070C0"/>
                </a:solidFill>
              </a:rPr>
              <a:t>общие симптомы инсульта, которые должен распознать каждый:</a:t>
            </a:r>
          </a:p>
          <a:p>
            <a:pPr algn="just">
              <a:lnSpc>
                <a:spcPct val="120000"/>
              </a:lnSpc>
              <a:spcBef>
                <a:spcPts val="0"/>
              </a:spcBef>
              <a:buFont typeface="Wingdings" panose="05000000000000000000" pitchFamily="2" charset="2"/>
              <a:buChar char="§"/>
            </a:pPr>
            <a:r>
              <a:rPr lang="ru-RU" sz="6000" b="1" dirty="0">
                <a:solidFill>
                  <a:srgbClr val="0070C0"/>
                </a:solidFill>
              </a:rPr>
              <a:t>Проблемы с речью</a:t>
            </a:r>
            <a:r>
              <a:rPr lang="ru-RU" sz="6000" b="1" dirty="0">
                <a:solidFill>
                  <a:srgbClr val="C00000"/>
                </a:solidFill>
              </a:rPr>
              <a:t> </a:t>
            </a:r>
            <a:r>
              <a:rPr lang="ru-RU" sz="6000" dirty="0"/>
              <a:t>и пониманием того, что говорят другие. Человек может запутаться в словах или с трудом разобрать речь.</a:t>
            </a:r>
          </a:p>
          <a:p>
            <a:pPr algn="just">
              <a:lnSpc>
                <a:spcPct val="120000"/>
              </a:lnSpc>
              <a:spcBef>
                <a:spcPts val="0"/>
              </a:spcBef>
              <a:buFont typeface="Wingdings" panose="05000000000000000000" pitchFamily="2" charset="2"/>
              <a:buChar char="§"/>
            </a:pPr>
            <a:r>
              <a:rPr lang="ru-RU" sz="6000" b="1" dirty="0">
                <a:solidFill>
                  <a:srgbClr val="0070C0"/>
                </a:solidFill>
              </a:rPr>
              <a:t>Слабость или онемение лица, руки или ноги. </a:t>
            </a:r>
            <a:r>
              <a:rPr lang="ru-RU" sz="6000" dirty="0"/>
              <a:t>Все это может произойти внезапно </a:t>
            </a:r>
            <a:r>
              <a:rPr lang="ru-RU" sz="6000" dirty="0" smtClean="0"/>
              <a:t>и, </a:t>
            </a:r>
            <a:r>
              <a:rPr lang="ru-RU" sz="6000" dirty="0"/>
              <a:t>как </a:t>
            </a:r>
            <a:r>
              <a:rPr lang="ru-RU" sz="6000" dirty="0" smtClean="0"/>
              <a:t>правило, </a:t>
            </a:r>
            <a:r>
              <a:rPr lang="ru-RU" sz="6000" dirty="0"/>
              <a:t>затронуть только одну сторону тела. Попросите пострадавшего одновременно поднять обе руки над головой. Если одна рука начинает падать, вероятно это инсульт. Кроме того, одна сторона рта может опуститься, особенно это видно при попытке улыбнуться.</a:t>
            </a:r>
          </a:p>
          <a:p>
            <a:pPr algn="just">
              <a:lnSpc>
                <a:spcPct val="120000"/>
              </a:lnSpc>
              <a:spcBef>
                <a:spcPts val="0"/>
              </a:spcBef>
              <a:buFont typeface="Wingdings" panose="05000000000000000000" pitchFamily="2" charset="2"/>
              <a:buChar char="§"/>
            </a:pPr>
            <a:r>
              <a:rPr lang="ru-RU" sz="6000" b="1" dirty="0">
                <a:solidFill>
                  <a:srgbClr val="0070C0"/>
                </a:solidFill>
              </a:rPr>
              <a:t>Проблемы со зрением</a:t>
            </a:r>
            <a:r>
              <a:rPr lang="ru-RU" sz="6000" b="1" dirty="0">
                <a:solidFill>
                  <a:srgbClr val="C00000"/>
                </a:solidFill>
              </a:rPr>
              <a:t>.</a:t>
            </a:r>
            <a:r>
              <a:rPr lang="ru-RU" sz="6000" dirty="0">
                <a:solidFill>
                  <a:srgbClr val="C00000"/>
                </a:solidFill>
              </a:rPr>
              <a:t> </a:t>
            </a:r>
            <a:r>
              <a:rPr lang="ru-RU" sz="6000" dirty="0"/>
              <a:t>У человека с инсультом может внезапно появиться нечеткое или затуманенное зрение в одном или обоих глазах, или же появляется двоение.</a:t>
            </a:r>
          </a:p>
          <a:p>
            <a:pPr algn="just">
              <a:lnSpc>
                <a:spcPct val="120000"/>
              </a:lnSpc>
              <a:spcBef>
                <a:spcPts val="0"/>
              </a:spcBef>
              <a:buFont typeface="Wingdings" panose="05000000000000000000" pitchFamily="2" charset="2"/>
              <a:buChar char="§"/>
            </a:pPr>
            <a:r>
              <a:rPr lang="ru-RU" sz="6000" b="1" dirty="0">
                <a:solidFill>
                  <a:srgbClr val="0070C0"/>
                </a:solidFill>
              </a:rPr>
              <a:t>Головная боль. </a:t>
            </a:r>
            <a:r>
              <a:rPr lang="ru-RU" sz="6000" dirty="0"/>
              <a:t>Внезапная очень сильная головная боль, которая может сопровождаться тошнотой и рвотой, головокружением или изменением сознания.</a:t>
            </a:r>
          </a:p>
          <a:p>
            <a:pPr algn="just">
              <a:lnSpc>
                <a:spcPct val="120000"/>
              </a:lnSpc>
              <a:spcBef>
                <a:spcPts val="0"/>
              </a:spcBef>
              <a:buFont typeface="Wingdings" panose="05000000000000000000" pitchFamily="2" charset="2"/>
              <a:buChar char="§"/>
            </a:pPr>
            <a:r>
              <a:rPr lang="ru-RU" sz="6000" b="1" dirty="0">
                <a:solidFill>
                  <a:srgbClr val="0070C0"/>
                </a:solidFill>
              </a:rPr>
              <a:t>Проблемы с ходьбой. </a:t>
            </a:r>
            <a:r>
              <a:rPr lang="ru-RU" sz="6000" dirty="0"/>
              <a:t>Человек может споткнуться или потерять равновесие. Также может возникнуть внезапное головокружение или потеря координации</a:t>
            </a:r>
            <a:r>
              <a:rPr lang="ru-RU" sz="6000" dirty="0" smtClean="0"/>
              <a:t>.</a:t>
            </a:r>
          </a:p>
          <a:p>
            <a:pPr algn="just">
              <a:lnSpc>
                <a:spcPct val="120000"/>
              </a:lnSpc>
              <a:spcBef>
                <a:spcPts val="0"/>
              </a:spcBef>
              <a:buFont typeface="Wingdings" panose="05000000000000000000" pitchFamily="2" charset="2"/>
              <a:buChar char="§"/>
            </a:pPr>
            <a:endParaRPr lang="ru-RU" sz="6000" dirty="0"/>
          </a:p>
          <a:p>
            <a:pPr algn="just">
              <a:lnSpc>
                <a:spcPct val="120000"/>
              </a:lnSpc>
              <a:spcBef>
                <a:spcPts val="0"/>
              </a:spcBef>
              <a:buFont typeface="Wingdings" panose="05000000000000000000" pitchFamily="2" charset="2"/>
              <a:buChar char="Ø"/>
            </a:pPr>
            <a:r>
              <a:rPr lang="ru-RU" sz="6000" b="1" dirty="0">
                <a:solidFill>
                  <a:srgbClr val="0070C0"/>
                </a:solidFill>
              </a:rPr>
              <a:t>Состояние человека с инсультом</a:t>
            </a:r>
            <a:r>
              <a:rPr lang="ru-RU" sz="6000" dirty="0">
                <a:solidFill>
                  <a:srgbClr val="0070C0"/>
                </a:solidFill>
              </a:rPr>
              <a:t> </a:t>
            </a:r>
            <a:r>
              <a:rPr lang="ru-RU" sz="6000" dirty="0"/>
              <a:t>необходимо очень быстро стабилизировать, нужно как можно скорее вызвать скорую медицинскую помощь. </a:t>
            </a:r>
            <a:endParaRPr lang="ru-RU"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87698" y="164242"/>
            <a:ext cx="2409568" cy="14297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761416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C00000"/>
                </a:solidFill>
                <a:latin typeface="+mn-lt"/>
              </a:rPr>
              <a:t>Общие </a:t>
            </a:r>
            <a:r>
              <a:rPr lang="ru-RU" b="1" dirty="0" smtClean="0">
                <a:solidFill>
                  <a:srgbClr val="C00000"/>
                </a:solidFill>
                <a:latin typeface="+mn-lt"/>
              </a:rPr>
              <a:t>симптомы</a:t>
            </a:r>
            <a:endParaRPr lang="ru-RU" dirty="0">
              <a:solidFill>
                <a:srgbClr val="C00000"/>
              </a:solidFill>
              <a:latin typeface="+mn-lt"/>
            </a:endParaRPr>
          </a:p>
        </p:txBody>
      </p:sp>
      <p:pic>
        <p:nvPicPr>
          <p:cNvPr id="102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235676" y="1878227"/>
            <a:ext cx="10021328" cy="3991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821819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5462" y="281355"/>
            <a:ext cx="10738338" cy="1292468"/>
          </a:xfrm>
        </p:spPr>
        <p:txBody>
          <a:bodyPr>
            <a:normAutofit fontScale="90000"/>
          </a:bodyPr>
          <a:lstStyle/>
          <a:p>
            <a:r>
              <a:rPr lang="ru-RU" b="1" dirty="0" smtClean="0">
                <a:solidFill>
                  <a:srgbClr val="C00000"/>
                </a:solidFill>
                <a:latin typeface="+mn-lt"/>
              </a:rPr>
              <a:t>10 фактов об инсульте</a:t>
            </a:r>
            <a:r>
              <a:rPr lang="ru-RU" b="1" dirty="0">
                <a:solidFill>
                  <a:srgbClr val="C00000"/>
                </a:solidFill>
                <a:latin typeface="+mn-lt"/>
              </a:rPr>
              <a:t/>
            </a:r>
            <a:br>
              <a:rPr lang="ru-RU" b="1" dirty="0">
                <a:solidFill>
                  <a:srgbClr val="C00000"/>
                </a:solidFill>
                <a:latin typeface="+mn-lt"/>
              </a:rPr>
            </a:br>
            <a:endParaRPr lang="ru-RU" b="1" dirty="0">
              <a:solidFill>
                <a:srgbClr val="C00000"/>
              </a:solidFill>
              <a:latin typeface="+mn-lt"/>
            </a:endParaRPr>
          </a:p>
        </p:txBody>
      </p:sp>
      <p:sp>
        <p:nvSpPr>
          <p:cNvPr id="3" name="Объект 2"/>
          <p:cNvSpPr>
            <a:spLocks noGrp="1"/>
          </p:cNvSpPr>
          <p:nvPr>
            <p:ph idx="1"/>
          </p:nvPr>
        </p:nvSpPr>
        <p:spPr>
          <a:xfrm>
            <a:off x="527539" y="1230924"/>
            <a:ext cx="11324492" cy="5275384"/>
          </a:xfrm>
        </p:spPr>
        <p:txBody>
          <a:bodyPr>
            <a:normAutofit fontScale="55000" lnSpcReduction="20000"/>
          </a:bodyPr>
          <a:lstStyle/>
          <a:p>
            <a:pPr algn="just">
              <a:lnSpc>
                <a:spcPct val="120000"/>
              </a:lnSpc>
              <a:spcBef>
                <a:spcPts val="0"/>
              </a:spcBef>
              <a:buFont typeface="Wingdings" panose="05000000000000000000" pitchFamily="2" charset="2"/>
              <a:buChar char="v"/>
            </a:pPr>
            <a:endParaRPr lang="ru-RU" b="1" i="1" dirty="0" smtClean="0"/>
          </a:p>
          <a:p>
            <a:pPr algn="just">
              <a:lnSpc>
                <a:spcPct val="120000"/>
              </a:lnSpc>
              <a:spcBef>
                <a:spcPts val="0"/>
              </a:spcBef>
              <a:buFont typeface="Wingdings" panose="05000000000000000000" pitchFamily="2" charset="2"/>
              <a:buChar char="v"/>
            </a:pPr>
            <a:endParaRPr lang="ru-RU" b="1" i="1" dirty="0" smtClean="0"/>
          </a:p>
          <a:p>
            <a:pPr algn="just">
              <a:lnSpc>
                <a:spcPct val="120000"/>
              </a:lnSpc>
              <a:spcBef>
                <a:spcPts val="0"/>
              </a:spcBef>
              <a:buFont typeface="Wingdings" panose="05000000000000000000" pitchFamily="2" charset="2"/>
              <a:buChar char="v"/>
            </a:pPr>
            <a:r>
              <a:rPr lang="ru-RU" sz="2900" b="1" dirty="0" smtClean="0">
                <a:solidFill>
                  <a:srgbClr val="0070C0"/>
                </a:solidFill>
              </a:rPr>
              <a:t>Инсульт </a:t>
            </a:r>
            <a:r>
              <a:rPr lang="ru-RU" sz="2900" b="1" dirty="0">
                <a:solidFill>
                  <a:srgbClr val="0070C0"/>
                </a:solidFill>
              </a:rPr>
              <a:t>стремительно молодеет</a:t>
            </a:r>
            <a:r>
              <a:rPr lang="ru-RU" sz="2900" b="1" dirty="0" smtClean="0">
                <a:solidFill>
                  <a:srgbClr val="0070C0"/>
                </a:solidFill>
              </a:rPr>
              <a:t>. </a:t>
            </a:r>
            <a:r>
              <a:rPr lang="ru-RU" sz="2900" dirty="0" smtClean="0"/>
              <a:t>Риск </a:t>
            </a:r>
            <a:r>
              <a:rPr lang="ru-RU" sz="2900" dirty="0"/>
              <a:t>развития инсульта обычно ассоциируется с людьми зрелого возраста – старше 65 лет. Однако в последние годы все больше пациентов 45-40 лет, а также среди них встречаются и 30-35-летние пациенты</a:t>
            </a:r>
            <a:r>
              <a:rPr lang="ru-RU" sz="2900" dirty="0" smtClean="0"/>
              <a:t>.</a:t>
            </a:r>
          </a:p>
          <a:p>
            <a:pPr algn="just">
              <a:lnSpc>
                <a:spcPct val="120000"/>
              </a:lnSpc>
              <a:spcBef>
                <a:spcPts val="0"/>
              </a:spcBef>
              <a:buFont typeface="Wingdings" panose="05000000000000000000" pitchFamily="2" charset="2"/>
              <a:buChar char="v"/>
            </a:pPr>
            <a:r>
              <a:rPr lang="ru-RU" sz="2900" b="1" dirty="0" smtClean="0">
                <a:solidFill>
                  <a:srgbClr val="0070C0"/>
                </a:solidFill>
              </a:rPr>
              <a:t>Женщины </a:t>
            </a:r>
            <a:r>
              <a:rPr lang="ru-RU" sz="2900" b="1" dirty="0">
                <a:solidFill>
                  <a:srgbClr val="0070C0"/>
                </a:solidFill>
              </a:rPr>
              <a:t>больше подвержены риску </a:t>
            </a:r>
            <a:r>
              <a:rPr lang="ru-RU" sz="2900" b="1" dirty="0" smtClean="0">
                <a:solidFill>
                  <a:srgbClr val="0070C0"/>
                </a:solidFill>
              </a:rPr>
              <a:t>инсульта  </a:t>
            </a:r>
            <a:r>
              <a:rPr lang="ru-RU" sz="2900" dirty="0" smtClean="0"/>
              <a:t>и </a:t>
            </a:r>
            <a:r>
              <a:rPr lang="ru-RU" sz="2900" dirty="0"/>
              <a:t>дольше восстанавливаются. Симптомы инсульта у женщин могут отличаться от общепринятых. Среди них: внезапный приступ икоты, сильная тошнота, резкая боль в </a:t>
            </a:r>
            <a:r>
              <a:rPr lang="ru-RU" sz="2900" dirty="0" smtClean="0"/>
              <a:t>животе.</a:t>
            </a:r>
          </a:p>
          <a:p>
            <a:pPr lvl="0" algn="just">
              <a:lnSpc>
                <a:spcPct val="120000"/>
              </a:lnSpc>
              <a:spcBef>
                <a:spcPts val="0"/>
              </a:spcBef>
              <a:buFont typeface="Wingdings" panose="05000000000000000000" pitchFamily="2" charset="2"/>
              <a:buChar char="v"/>
            </a:pPr>
            <a:r>
              <a:rPr lang="ru-RU" sz="2900" b="1" dirty="0" smtClean="0">
                <a:solidFill>
                  <a:srgbClr val="0070C0"/>
                </a:solidFill>
              </a:rPr>
              <a:t>Наибольшее количество инсультов</a:t>
            </a:r>
            <a:r>
              <a:rPr lang="ru-RU" sz="2900" b="1" dirty="0" smtClean="0"/>
              <a:t> </a:t>
            </a:r>
            <a:r>
              <a:rPr lang="ru-RU" sz="2900" dirty="0" smtClean="0"/>
              <a:t>приходятся на позднюю осень – начало зимы (ноябрь – начало декабря) и середину лета. Причина первой сезонной волны – холод и колебания атмосферного давления, второй, летней – перегрев. Увеличивается количество случаев повышения артериального давления, кровь становится более вязкой, вследствие чего усиливается спазм сосудов головы.</a:t>
            </a:r>
          </a:p>
          <a:p>
            <a:pPr lvl="0" algn="just">
              <a:lnSpc>
                <a:spcPct val="120000"/>
              </a:lnSpc>
              <a:spcBef>
                <a:spcPts val="0"/>
              </a:spcBef>
              <a:buFont typeface="Wingdings" panose="05000000000000000000" pitchFamily="2" charset="2"/>
              <a:buChar char="v"/>
            </a:pPr>
            <a:r>
              <a:rPr lang="ru-RU" sz="2900" b="1" dirty="0" smtClean="0">
                <a:solidFill>
                  <a:srgbClr val="0070C0"/>
                </a:solidFill>
              </a:rPr>
              <a:t>Для </a:t>
            </a:r>
            <a:r>
              <a:rPr lang="ru-RU" sz="2900" b="1" dirty="0">
                <a:solidFill>
                  <a:srgbClr val="0070C0"/>
                </a:solidFill>
              </a:rPr>
              <a:t>любителей томатов существует хорошая новость</a:t>
            </a:r>
            <a:r>
              <a:rPr lang="ru-RU" sz="2900" dirty="0">
                <a:solidFill>
                  <a:srgbClr val="0070C0"/>
                </a:solidFill>
              </a:rPr>
              <a:t>. </a:t>
            </a:r>
            <a:r>
              <a:rPr lang="ru-RU" sz="2900" dirty="0"/>
              <a:t>Ликопин, входящий в их состав, является мощнейшим антиоксидантом. Он уменьшает вязкость крови и снижает вероятность образования тромбов</a:t>
            </a:r>
            <a:r>
              <a:rPr lang="ru-RU" sz="2900" dirty="0" smtClean="0"/>
              <a:t>.</a:t>
            </a:r>
          </a:p>
          <a:p>
            <a:pPr algn="just">
              <a:lnSpc>
                <a:spcPct val="120000"/>
              </a:lnSpc>
              <a:spcBef>
                <a:spcPts val="0"/>
              </a:spcBef>
              <a:buFont typeface="Wingdings" panose="05000000000000000000" pitchFamily="2" charset="2"/>
              <a:buChar char="v"/>
            </a:pPr>
            <a:r>
              <a:rPr lang="ru-RU" sz="2900" b="1" dirty="0" smtClean="0">
                <a:solidFill>
                  <a:srgbClr val="0070C0"/>
                </a:solidFill>
              </a:rPr>
              <a:t>Рецидив </a:t>
            </a:r>
            <a:r>
              <a:rPr lang="ru-RU" sz="2900" b="1" dirty="0">
                <a:solidFill>
                  <a:srgbClr val="0070C0"/>
                </a:solidFill>
              </a:rPr>
              <a:t>возникает</a:t>
            </a:r>
            <a:r>
              <a:rPr lang="ru-RU" sz="2900" dirty="0">
                <a:solidFill>
                  <a:srgbClr val="0070C0"/>
                </a:solidFill>
              </a:rPr>
              <a:t> </a:t>
            </a:r>
            <a:r>
              <a:rPr lang="ru-RU" sz="2900" dirty="0"/>
              <a:t>с вероятностью 35 - 40% в течение 5 лет, и последствия с каждым разом бывают все более тяжелыми. Поэтому проведение профилактических мероприятий, правильное питание, лечебная физкультура и оптимальные физические нагрузки должны быть постоянными</a:t>
            </a:r>
            <a:r>
              <a:rPr lang="ru-RU" sz="2900" dirty="0" smtClean="0"/>
              <a:t>.</a:t>
            </a:r>
          </a:p>
          <a:p>
            <a:pPr lvl="0" algn="just">
              <a:lnSpc>
                <a:spcPct val="120000"/>
              </a:lnSpc>
              <a:spcBef>
                <a:spcPts val="0"/>
              </a:spcBef>
              <a:buFont typeface="Wingdings" panose="05000000000000000000" pitchFamily="2" charset="2"/>
              <a:buChar char="v"/>
            </a:pPr>
            <a:r>
              <a:rPr lang="ru-RU" sz="2900" b="1" dirty="0" smtClean="0">
                <a:solidFill>
                  <a:srgbClr val="0070C0"/>
                </a:solidFill>
              </a:rPr>
              <a:t>Часто </a:t>
            </a:r>
            <a:r>
              <a:rPr lang="ru-RU" sz="2900" b="1" dirty="0">
                <a:solidFill>
                  <a:srgbClr val="0070C0"/>
                </a:solidFill>
              </a:rPr>
              <a:t>употребление противовоспалительных средств </a:t>
            </a:r>
            <a:r>
              <a:rPr lang="ru-RU" sz="2900" dirty="0"/>
              <a:t>может быть следствием развития тромбозов</a:t>
            </a:r>
            <a:r>
              <a:rPr lang="ru-RU" sz="2900" dirty="0" smtClean="0"/>
              <a:t>.</a:t>
            </a:r>
          </a:p>
          <a:p>
            <a:pPr lvl="0" algn="just">
              <a:lnSpc>
                <a:spcPct val="120000"/>
              </a:lnSpc>
              <a:spcBef>
                <a:spcPts val="0"/>
              </a:spcBef>
              <a:buFont typeface="Wingdings" panose="05000000000000000000" pitchFamily="2" charset="2"/>
              <a:buChar char="v"/>
            </a:pPr>
            <a:r>
              <a:rPr lang="ru-RU" sz="2900" b="1" dirty="0" smtClean="0">
                <a:solidFill>
                  <a:srgbClr val="0070C0"/>
                </a:solidFill>
              </a:rPr>
              <a:t>Храп</a:t>
            </a:r>
            <a:r>
              <a:rPr lang="ru-RU" sz="2900" b="1" dirty="0" smtClean="0"/>
              <a:t> </a:t>
            </a:r>
            <a:r>
              <a:rPr lang="ru-RU" sz="2900" dirty="0"/>
              <a:t>нарушает процесс питания мозга кислородом</a:t>
            </a:r>
            <a:r>
              <a:rPr lang="ru-RU" sz="2900" dirty="0" smtClean="0"/>
              <a:t>.</a:t>
            </a:r>
          </a:p>
          <a:p>
            <a:pPr lvl="0" algn="just">
              <a:lnSpc>
                <a:spcPct val="120000"/>
              </a:lnSpc>
              <a:spcBef>
                <a:spcPts val="0"/>
              </a:spcBef>
              <a:buFont typeface="Wingdings" panose="05000000000000000000" pitchFamily="2" charset="2"/>
              <a:buChar char="v"/>
            </a:pPr>
            <a:r>
              <a:rPr lang="ru-RU" sz="2900" b="1" dirty="0" smtClean="0">
                <a:solidFill>
                  <a:srgbClr val="0070C0"/>
                </a:solidFill>
              </a:rPr>
              <a:t>У </a:t>
            </a:r>
            <a:r>
              <a:rPr lang="ru-RU" sz="2900" b="1" dirty="0">
                <a:solidFill>
                  <a:srgbClr val="0070C0"/>
                </a:solidFill>
              </a:rPr>
              <a:t>людей, пребывающих в депрессивном состоянии</a:t>
            </a:r>
            <a:r>
              <a:rPr lang="ru-RU" sz="2900" dirty="0"/>
              <a:t>, увеличивается риск развития инсульта</a:t>
            </a:r>
            <a:r>
              <a:rPr lang="ru-RU" sz="2900" dirty="0" smtClean="0"/>
              <a:t>.</a:t>
            </a:r>
          </a:p>
          <a:p>
            <a:pPr lvl="0" algn="just">
              <a:lnSpc>
                <a:spcPct val="120000"/>
              </a:lnSpc>
              <a:spcBef>
                <a:spcPts val="0"/>
              </a:spcBef>
              <a:buFont typeface="Wingdings" panose="05000000000000000000" pitchFamily="2" charset="2"/>
              <a:buChar char="v"/>
            </a:pPr>
            <a:r>
              <a:rPr lang="ru-RU" sz="2900" b="1" dirty="0" smtClean="0">
                <a:solidFill>
                  <a:srgbClr val="0070C0"/>
                </a:solidFill>
              </a:rPr>
              <a:t>По </a:t>
            </a:r>
            <a:r>
              <a:rPr lang="ru-RU" sz="2900" b="1" dirty="0">
                <a:solidFill>
                  <a:srgbClr val="0070C0"/>
                </a:solidFill>
              </a:rPr>
              <a:t>всему миру каждые две секунды </a:t>
            </a:r>
            <a:r>
              <a:rPr lang="ru-RU" sz="2900" dirty="0"/>
              <a:t>у кого-то случается инсульт и каждые две секунды кто-то от него умирает</a:t>
            </a:r>
            <a:r>
              <a:rPr lang="ru-RU" sz="2900" dirty="0" smtClean="0"/>
              <a:t>.</a:t>
            </a:r>
          </a:p>
          <a:p>
            <a:pPr algn="just">
              <a:lnSpc>
                <a:spcPct val="120000"/>
              </a:lnSpc>
              <a:spcBef>
                <a:spcPts val="0"/>
              </a:spcBef>
              <a:buFont typeface="Wingdings" panose="05000000000000000000" pitchFamily="2" charset="2"/>
              <a:buChar char="v"/>
            </a:pPr>
            <a:r>
              <a:rPr lang="ru-RU" sz="2900" b="1" dirty="0" smtClean="0">
                <a:solidFill>
                  <a:srgbClr val="0070C0"/>
                </a:solidFill>
              </a:rPr>
              <a:t>Считается</a:t>
            </a:r>
            <a:r>
              <a:rPr lang="ru-RU" sz="2900" dirty="0" smtClean="0">
                <a:solidFill>
                  <a:srgbClr val="0070C0"/>
                </a:solidFill>
              </a:rPr>
              <a:t>, </a:t>
            </a:r>
            <a:r>
              <a:rPr lang="ru-RU" sz="2900" b="1" dirty="0">
                <a:solidFill>
                  <a:srgbClr val="0070C0"/>
                </a:solidFill>
              </a:rPr>
              <a:t>что у человека, </a:t>
            </a:r>
            <a:r>
              <a:rPr lang="ru-RU" sz="2900" b="1" dirty="0" smtClean="0">
                <a:solidFill>
                  <a:srgbClr val="0070C0"/>
                </a:solidFill>
              </a:rPr>
              <a:t>который </a:t>
            </a:r>
            <a:r>
              <a:rPr lang="ru-RU" sz="2900" b="1" dirty="0">
                <a:solidFill>
                  <a:srgbClr val="0070C0"/>
                </a:solidFill>
              </a:rPr>
              <a:t>спит более 9 часов в день</a:t>
            </a:r>
            <a:r>
              <a:rPr lang="ru-RU" sz="2900" dirty="0"/>
              <a:t>, повышается риск развития данного заболевания</a:t>
            </a:r>
            <a:r>
              <a:rPr lang="ru-RU" sz="2900" dirty="0" smtClean="0"/>
              <a:t>.</a:t>
            </a:r>
          </a:p>
          <a:p>
            <a:pPr algn="just">
              <a:lnSpc>
                <a:spcPct val="120000"/>
              </a:lnSpc>
              <a:spcBef>
                <a:spcPts val="0"/>
              </a:spcBef>
              <a:buFont typeface="Wingdings" panose="05000000000000000000" pitchFamily="2" charset="2"/>
              <a:buChar char="v"/>
            </a:pPr>
            <a:endParaRPr lang="ru-RU" dirty="0"/>
          </a:p>
          <a:p>
            <a:endParaRPr lang="ru-RU" dirty="0"/>
          </a:p>
          <a:p>
            <a:pPr>
              <a:lnSpc>
                <a:spcPct val="120000"/>
              </a:lnSpc>
              <a:spcBef>
                <a:spcPts val="0"/>
              </a:spcBef>
            </a:pPr>
            <a:endParaRPr lang="ru-RU" dirty="0"/>
          </a:p>
        </p:txBody>
      </p:sp>
      <p:pic>
        <p:nvPicPr>
          <p:cNvPr id="921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2410" y="114557"/>
            <a:ext cx="2369451" cy="14794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88974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199" y="510405"/>
            <a:ext cx="10515600" cy="1098588"/>
          </a:xfrm>
        </p:spPr>
        <p:txBody>
          <a:bodyPr/>
          <a:lstStyle/>
          <a:p>
            <a:r>
              <a:rPr lang="ru-RU" dirty="0" smtClean="0"/>
              <a:t> </a:t>
            </a:r>
            <a:r>
              <a:rPr lang="ru-RU" sz="4000" b="1" dirty="0" smtClean="0">
                <a:solidFill>
                  <a:srgbClr val="C00000"/>
                </a:solidFill>
                <a:latin typeface="+mn-lt"/>
              </a:rPr>
              <a:t>Традиции</a:t>
            </a:r>
            <a:r>
              <a:rPr lang="ru-RU" sz="4000" b="1" dirty="0" smtClean="0">
                <a:solidFill>
                  <a:srgbClr val="FF0000"/>
                </a:solidFill>
                <a:latin typeface="+mn-lt"/>
              </a:rPr>
              <a:t>  </a:t>
            </a:r>
            <a:r>
              <a:rPr lang="ru-RU" b="1" dirty="0" smtClean="0">
                <a:solidFill>
                  <a:srgbClr val="FF0000"/>
                </a:solidFill>
              </a:rPr>
              <a:t>  </a:t>
            </a:r>
            <a:r>
              <a:rPr lang="ru-RU" b="1" dirty="0" smtClean="0"/>
              <a:t>   </a:t>
            </a:r>
            <a:endParaRPr lang="ru-RU" dirty="0"/>
          </a:p>
        </p:txBody>
      </p:sp>
      <p:sp>
        <p:nvSpPr>
          <p:cNvPr id="3" name="Объект 2"/>
          <p:cNvSpPr>
            <a:spLocks noGrp="1"/>
          </p:cNvSpPr>
          <p:nvPr>
            <p:ph idx="1"/>
          </p:nvPr>
        </p:nvSpPr>
        <p:spPr>
          <a:xfrm>
            <a:off x="545123" y="1907930"/>
            <a:ext cx="11157439" cy="4721469"/>
          </a:xfrm>
        </p:spPr>
        <p:txBody>
          <a:bodyPr>
            <a:noAutofit/>
          </a:bodyPr>
          <a:lstStyle/>
          <a:p>
            <a:pPr algn="just">
              <a:lnSpc>
                <a:spcPct val="100000"/>
              </a:lnSpc>
              <a:spcBef>
                <a:spcPts val="0"/>
              </a:spcBef>
              <a:buFont typeface="Wingdings" panose="05000000000000000000" pitchFamily="2" charset="2"/>
              <a:buChar char="Ø"/>
            </a:pPr>
            <a:r>
              <a:rPr lang="ru-RU" sz="1400" dirty="0"/>
              <a:t>Ежегодно администрацией медицинских учреждений разрабатывается план проведения мероприятий, посвященных всемирной дате. Проводятся встречи, семинары, научные конференции, освещая проблемы и новые открытия в области лечения и профилактики заболевания</a:t>
            </a:r>
            <a:r>
              <a:rPr lang="ru-RU" sz="1400" dirty="0" smtClean="0"/>
              <a:t>.</a:t>
            </a:r>
          </a:p>
          <a:p>
            <a:pPr algn="just">
              <a:lnSpc>
                <a:spcPct val="100000"/>
              </a:lnSpc>
              <a:spcBef>
                <a:spcPts val="0"/>
              </a:spcBef>
              <a:buFont typeface="Wingdings" panose="05000000000000000000" pitchFamily="2" charset="2"/>
              <a:buChar char="Ø"/>
            </a:pPr>
            <a:endParaRPr lang="ru-RU" sz="1400" dirty="0"/>
          </a:p>
          <a:p>
            <a:pPr algn="just">
              <a:lnSpc>
                <a:spcPct val="100000"/>
              </a:lnSpc>
              <a:spcBef>
                <a:spcPts val="0"/>
              </a:spcBef>
              <a:buFont typeface="Wingdings" panose="05000000000000000000" pitchFamily="2" charset="2"/>
              <a:buChar char="Ø"/>
            </a:pPr>
            <a:r>
              <a:rPr lang="ru-RU" sz="1400" dirty="0" smtClean="0"/>
              <a:t>Специалистами </a:t>
            </a:r>
            <a:r>
              <a:rPr lang="ru-RU" sz="1400" dirty="0"/>
              <a:t>проводятся профилактические мероприятия, направленные на обнаружение причин смертельного недуга, даются рекомендации по правильному режиму труда и отдыха, питанию, влиянию вредных привычек на здоровье человека, важности своевременного лечения сердечно-сосудистых заболеваний. Во многих странах проводится экспресс-обследование населения на факторы риска развития </a:t>
            </a:r>
            <a:r>
              <a:rPr lang="ru-RU" sz="1400" dirty="0" smtClean="0"/>
              <a:t>инсульта.</a:t>
            </a:r>
          </a:p>
          <a:p>
            <a:pPr algn="just">
              <a:lnSpc>
                <a:spcPct val="100000"/>
              </a:lnSpc>
              <a:spcBef>
                <a:spcPts val="0"/>
              </a:spcBef>
              <a:buFont typeface="Wingdings" panose="05000000000000000000" pitchFamily="2" charset="2"/>
              <a:buChar char="Ø"/>
            </a:pPr>
            <a:endParaRPr lang="ru-RU" sz="1400" dirty="0" smtClean="0"/>
          </a:p>
          <a:p>
            <a:pPr algn="just">
              <a:lnSpc>
                <a:spcPct val="100000"/>
              </a:lnSpc>
              <a:spcBef>
                <a:spcPts val="0"/>
              </a:spcBef>
              <a:buFont typeface="Wingdings" panose="05000000000000000000" pitchFamily="2" charset="2"/>
              <a:buChar char="Ø"/>
            </a:pPr>
            <a:r>
              <a:rPr lang="ru-RU" sz="1400" dirty="0" smtClean="0"/>
              <a:t>В этот день </a:t>
            </a:r>
            <a:r>
              <a:rPr lang="ru-RU" sz="1400" dirty="0"/>
              <a:t>разворачиваются передвижные медицинские центры, где каждый желающий может проконсультироваться с врачом — неврологом или терапевтом — и получить информацию о том, как избежать инсульта. </a:t>
            </a:r>
            <a:endParaRPr lang="ru-RU" sz="1400" dirty="0" smtClean="0"/>
          </a:p>
          <a:p>
            <a:pPr algn="just">
              <a:lnSpc>
                <a:spcPct val="100000"/>
              </a:lnSpc>
              <a:spcBef>
                <a:spcPts val="0"/>
              </a:spcBef>
              <a:buFont typeface="Wingdings" panose="05000000000000000000" pitchFamily="2" charset="2"/>
              <a:buChar char="Ø"/>
            </a:pPr>
            <a:endParaRPr lang="ru-RU" sz="1400" dirty="0" smtClean="0"/>
          </a:p>
          <a:p>
            <a:pPr algn="just">
              <a:lnSpc>
                <a:spcPct val="100000"/>
              </a:lnSpc>
              <a:spcBef>
                <a:spcPts val="0"/>
              </a:spcBef>
              <a:buFont typeface="Wingdings" panose="05000000000000000000" pitchFamily="2" charset="2"/>
              <a:buChar char="Ø"/>
            </a:pPr>
            <a:r>
              <a:rPr lang="ru-RU" sz="1400" dirty="0" smtClean="0"/>
              <a:t>В день борьбы </a:t>
            </a:r>
            <a:r>
              <a:rPr lang="ru-RU" sz="1400" dirty="0"/>
              <a:t>с инсультом 2022 в России в лечебно-профилактических учреждениях пройдут дни открытых дверей, акции, школы здоровья, лекции и </a:t>
            </a:r>
            <a:r>
              <a:rPr lang="ru-RU" sz="1400" dirty="0" smtClean="0"/>
              <a:t>беседы.</a:t>
            </a:r>
          </a:p>
          <a:p>
            <a:pPr algn="just">
              <a:lnSpc>
                <a:spcPct val="100000"/>
              </a:lnSpc>
              <a:spcBef>
                <a:spcPts val="0"/>
              </a:spcBef>
              <a:buFont typeface="Wingdings" panose="05000000000000000000" pitchFamily="2" charset="2"/>
              <a:buChar char="Ø"/>
            </a:pPr>
            <a:endParaRPr lang="ru-RU" sz="1400" dirty="0"/>
          </a:p>
          <a:p>
            <a:pPr algn="just">
              <a:lnSpc>
                <a:spcPct val="100000"/>
              </a:lnSpc>
              <a:spcBef>
                <a:spcPts val="0"/>
              </a:spcBef>
              <a:buFont typeface="Wingdings" panose="05000000000000000000" pitchFamily="2" charset="2"/>
              <a:buChar char="Ø"/>
            </a:pPr>
            <a:r>
              <a:rPr lang="ru-RU" sz="1400" dirty="0" smtClean="0"/>
              <a:t>В России </a:t>
            </a:r>
            <a:r>
              <a:rPr lang="ru-RU" sz="1400" dirty="0"/>
              <a:t>по инициативе группы родственников больных и Национальной ассоциации по борьбе с инсультом (НАБИ) в 2006 году был создан межрегиональный фонд помощи родственникам больных инсультом «ОРБИ». Эта общественная организация обучает родственников больных основам ухода, предоставляет им информацию о лечебных и реабилитационных центрах, проводит просветительские акции для широких слоев населения. Многие из них проходят в конце октября — в День борьбы с </a:t>
            </a:r>
            <a:r>
              <a:rPr lang="ru-RU" sz="1400" dirty="0" smtClean="0"/>
              <a:t>инсультом.</a:t>
            </a:r>
            <a:r>
              <a:rPr lang="ru-RU" sz="1400" dirty="0"/>
              <a:t/>
            </a:r>
            <a:br>
              <a:rPr lang="ru-RU" sz="1400" dirty="0"/>
            </a:br>
            <a:endParaRPr lang="ru-RU" sz="1400" dirty="0"/>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42549" y="177244"/>
            <a:ext cx="2476500" cy="16762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6588037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1375</TotalTime>
  <Words>1796</Words>
  <Application>Microsoft Office PowerPoint</Application>
  <PresentationFormat>Широкоэкранный</PresentationFormat>
  <Paragraphs>91</Paragraphs>
  <Slides>10</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10</vt:i4>
      </vt:variant>
    </vt:vector>
  </HeadingPairs>
  <TitlesOfParts>
    <vt:vector size="15" baseType="lpstr">
      <vt:lpstr>Arial</vt:lpstr>
      <vt:lpstr>Calibri</vt:lpstr>
      <vt:lpstr>Calibri Light</vt:lpstr>
      <vt:lpstr>Wingdings</vt:lpstr>
      <vt:lpstr>Тема Office</vt:lpstr>
      <vt:lpstr>Презентация PowerPoint</vt:lpstr>
      <vt:lpstr>Всемирный день борьбы с  инсультом</vt:lpstr>
      <vt:lpstr>История праздника    </vt:lpstr>
      <vt:lpstr>Почему проблема борьбы с инсультом  так актуальна?</vt:lpstr>
      <vt:lpstr>Причины возникновения.  Как предотвратить инсульт?</vt:lpstr>
      <vt:lpstr>Общие симптомы </vt:lpstr>
      <vt:lpstr>Общие симптомы</vt:lpstr>
      <vt:lpstr>10 фактов об инсульте </vt:lpstr>
      <vt:lpstr> Традиции       </vt:lpstr>
      <vt:lpstr>Список литературы по лечению и профилактике инсульта, находящейся в фонде библиотеки ГООАУ ДПО « МОЦПК СЗ»</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Перспективы развития учебно-методической деятельности ГООАУ ДПО «МОЦПК СЗ»</dc:title>
  <dc:creator>Ольга</dc:creator>
  <cp:lastModifiedBy>Галина Николаевна Хохлова</cp:lastModifiedBy>
  <cp:revision>119</cp:revision>
  <dcterms:created xsi:type="dcterms:W3CDTF">2019-04-11T10:45:24Z</dcterms:created>
  <dcterms:modified xsi:type="dcterms:W3CDTF">2022-10-27T12:24:04Z</dcterms:modified>
</cp:coreProperties>
</file>