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0" r:id="rId2"/>
    <p:sldId id="257" r:id="rId3"/>
    <p:sldId id="266" r:id="rId4"/>
    <p:sldId id="283" r:id="rId5"/>
    <p:sldId id="273" r:id="rId6"/>
    <p:sldId id="276" r:id="rId7"/>
    <p:sldId id="281" r:id="rId8"/>
    <p:sldId id="279" r:id="rId9"/>
    <p:sldId id="270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14" y="494271"/>
            <a:ext cx="11121081" cy="5758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Список литературы по лечению и профилактике диабета, находящейся в фонде библиотеки ГООАУ ДПО « МОЦПК СЗ»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Мисюк. </a:t>
            </a:r>
            <a:r>
              <a:rPr lang="ru-RU" sz="1400" dirty="0"/>
              <a:t>М. </a:t>
            </a:r>
            <a:r>
              <a:rPr lang="ru-RU" sz="1400" b="1" dirty="0" smtClean="0"/>
              <a:t>Основы </a:t>
            </a:r>
            <a:r>
              <a:rPr lang="ru-RU" sz="1400" b="1" dirty="0"/>
              <a:t>медицинских знаний и здорового образа жизни </a:t>
            </a:r>
            <a:r>
              <a:rPr lang="ru-RU" sz="1400" dirty="0"/>
              <a:t>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2022.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</a:t>
            </a:r>
            <a:r>
              <a:rPr lang="ru-RU" sz="1400" dirty="0" smtClean="0"/>
              <a:t>[</a:t>
            </a:r>
            <a:r>
              <a:rPr lang="ru-RU" sz="1400" dirty="0"/>
              <a:t>и др.]. </a:t>
            </a:r>
            <a:r>
              <a:rPr lang="ru-RU" sz="1400" b="1" dirty="0"/>
              <a:t>Пропедевтика внутренних болезней</a:t>
            </a:r>
            <a:r>
              <a:rPr lang="ru-RU" sz="1400" dirty="0"/>
              <a:t>. В 2 ч. Часть </a:t>
            </a:r>
            <a:r>
              <a:rPr lang="ru-RU" sz="1400" dirty="0" smtClean="0"/>
              <a:t>2</a:t>
            </a:r>
            <a:r>
              <a:rPr lang="ru-RU" sz="1400" dirty="0"/>
              <a:t> 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</a:t>
            </a:r>
            <a:r>
              <a:rPr lang="ru-RU" sz="1400" dirty="0" smtClean="0"/>
              <a:t>2022. </a:t>
            </a:r>
            <a:r>
              <a:rPr lang="ru-RU" sz="1400" dirty="0"/>
              <a:t>– </a:t>
            </a:r>
            <a:r>
              <a:rPr lang="ru-RU" sz="1400" dirty="0" smtClean="0"/>
              <a:t>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Петров В.,  Лапотников В., Эмануэль В., Петрова Н</a:t>
            </a:r>
            <a:r>
              <a:rPr lang="ru-RU" sz="1400" b="1" dirty="0" smtClean="0"/>
              <a:t>. Сестринское </a:t>
            </a:r>
            <a:r>
              <a:rPr lang="ru-RU" sz="1400" b="1" dirty="0"/>
              <a:t>дело в терапии </a:t>
            </a:r>
            <a:r>
              <a:rPr lang="ru-RU" sz="1400" dirty="0"/>
              <a:t>: учебник для среднего профессионального образования – М.: Юрайт, 2022.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Р. </a:t>
            </a:r>
            <a:r>
              <a:rPr lang="ru-RU" sz="1400" dirty="0" smtClean="0"/>
              <a:t>, </a:t>
            </a:r>
            <a:r>
              <a:rPr lang="ru-RU" sz="1400" dirty="0"/>
              <a:t> </a:t>
            </a:r>
            <a:r>
              <a:rPr lang="ru-RU" sz="1400" dirty="0" smtClean="0"/>
              <a:t>Чуваков Г.И. </a:t>
            </a:r>
            <a:r>
              <a:rPr lang="ru-RU" sz="1400" b="1" dirty="0" smtClean="0"/>
              <a:t>Основы </a:t>
            </a:r>
            <a:r>
              <a:rPr lang="ru-RU" sz="1400" b="1" dirty="0"/>
              <a:t>сестринского дела. </a:t>
            </a:r>
            <a:r>
              <a:rPr lang="ru-RU" sz="1400" dirty="0"/>
              <a:t>В 2 т. Том 1 : учебник и практикум для </a:t>
            </a:r>
            <a:r>
              <a:rPr lang="ru-RU" sz="1400" dirty="0" smtClean="0"/>
              <a:t>вузов.</a:t>
            </a:r>
            <a:r>
              <a:rPr lang="ru-RU" sz="1400" dirty="0"/>
              <a:t> – М.: Юрайт, 2022. 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Р. ,  Чуваков Г.И. </a:t>
            </a:r>
            <a:r>
              <a:rPr lang="ru-RU" sz="1400" b="1" dirty="0"/>
              <a:t>Основы сестринского дела. </a:t>
            </a:r>
            <a:r>
              <a:rPr lang="ru-RU" sz="1400" dirty="0"/>
              <a:t>В 2 т. Том </a:t>
            </a:r>
            <a:r>
              <a:rPr lang="ru-RU" sz="1400" dirty="0" smtClean="0"/>
              <a:t>2</a:t>
            </a:r>
            <a:r>
              <a:rPr lang="ru-RU" sz="1400" dirty="0"/>
              <a:t> : учебник и практикум для вузов. – М.: Юрайт, 2022. 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Скворцов В</a:t>
            </a:r>
            <a:r>
              <a:rPr lang="ru-RU" sz="1400" dirty="0" smtClean="0"/>
              <a:t>., </a:t>
            </a:r>
            <a:r>
              <a:rPr lang="ru-RU" sz="1400" dirty="0"/>
              <a:t>Тумаренко А</a:t>
            </a:r>
            <a:r>
              <a:rPr lang="ru-RU" sz="1400" b="1" dirty="0" smtClean="0"/>
              <a:t>. </a:t>
            </a:r>
            <a:r>
              <a:rPr lang="ru-RU" sz="1400" b="1" dirty="0"/>
              <a:t>Актуальные вопросы неотложной медицинской помощи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</a:t>
            </a:r>
            <a:r>
              <a:rPr lang="ru-RU" sz="1400" dirty="0"/>
              <a:t>СПб.: </a:t>
            </a:r>
            <a:r>
              <a:rPr lang="ru-RU" sz="1400" dirty="0" smtClean="0"/>
              <a:t>СпецЛит, 2015.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Лычев В</a:t>
            </a:r>
            <a:r>
              <a:rPr lang="ru-RU" sz="1400" dirty="0" smtClean="0"/>
              <a:t>., </a:t>
            </a:r>
            <a:r>
              <a:rPr lang="ru-RU" sz="1400" dirty="0"/>
              <a:t>Карманова В</a:t>
            </a:r>
            <a:r>
              <a:rPr lang="ru-RU" sz="1400" dirty="0" smtClean="0"/>
              <a:t>. </a:t>
            </a:r>
            <a:r>
              <a:rPr lang="ru-RU" sz="1400" b="1" dirty="0"/>
              <a:t>Сестринское дело в терапии. </a:t>
            </a:r>
            <a:r>
              <a:rPr lang="ru-RU" sz="1400" dirty="0"/>
              <a:t>С курсом первичной медицинской помощи. Учебное </a:t>
            </a:r>
            <a:r>
              <a:rPr lang="ru-RU" sz="1400" dirty="0" smtClean="0"/>
              <a:t>пособие. </a:t>
            </a:r>
            <a:r>
              <a:rPr lang="ru-RU" sz="1400" dirty="0"/>
              <a:t>– </a:t>
            </a:r>
            <a:r>
              <a:rPr lang="ru-RU" sz="1400" dirty="0" smtClean="0"/>
              <a:t> </a:t>
            </a:r>
            <a:r>
              <a:rPr lang="ru-RU" sz="1400" dirty="0"/>
              <a:t>М.: </a:t>
            </a:r>
            <a:r>
              <a:rPr lang="ru-RU" sz="1400" dirty="0" smtClean="0"/>
              <a:t>ФОРУМ, 2014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Смолева Э</a:t>
            </a:r>
            <a:r>
              <a:rPr lang="ru-RU" sz="1400" dirty="0" smtClean="0"/>
              <a:t>., </a:t>
            </a:r>
            <a:r>
              <a:rPr lang="ru-RU" sz="1400" dirty="0"/>
              <a:t>Аподиакос Е</a:t>
            </a:r>
            <a:r>
              <a:rPr lang="ru-RU" sz="1400" dirty="0" smtClean="0"/>
              <a:t>. </a:t>
            </a:r>
            <a:r>
              <a:rPr lang="ru-RU" sz="1400" b="1" dirty="0"/>
              <a:t>Терапия с курсом первичной медико-санитарной </a:t>
            </a:r>
            <a:r>
              <a:rPr lang="ru-RU" sz="1400" b="1" dirty="0" smtClean="0"/>
              <a:t>помощи</a:t>
            </a:r>
            <a:r>
              <a:rPr lang="ru-RU" sz="1400" dirty="0" smtClean="0"/>
              <a:t>. – </a:t>
            </a:r>
            <a:r>
              <a:rPr lang="ru-RU" sz="1400" dirty="0"/>
              <a:t>Ростов н/Д.: </a:t>
            </a:r>
            <a:r>
              <a:rPr lang="ru-RU" sz="1400" dirty="0" smtClean="0"/>
              <a:t>Феникс, 2013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Оганов </a:t>
            </a:r>
            <a:r>
              <a:rPr lang="ru-RU" sz="1400" dirty="0" smtClean="0"/>
              <a:t>Р., </a:t>
            </a:r>
            <a:r>
              <a:rPr lang="ru-RU" sz="1400" dirty="0"/>
              <a:t>Хальфин Р</a:t>
            </a:r>
            <a:r>
              <a:rPr lang="ru-RU" sz="1400" dirty="0" smtClean="0"/>
              <a:t>. </a:t>
            </a:r>
            <a:r>
              <a:rPr lang="ru-RU" sz="1400" b="1" dirty="0"/>
              <a:t>Руководство по медицинской </a:t>
            </a:r>
            <a:r>
              <a:rPr lang="ru-RU" sz="1400" b="1" dirty="0" smtClean="0"/>
              <a:t>профилактике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М</a:t>
            </a:r>
            <a:r>
              <a:rPr lang="ru-RU" sz="1400" dirty="0"/>
              <a:t>.: </a:t>
            </a:r>
            <a:r>
              <a:rPr lang="ru-RU" sz="1400" dirty="0" smtClean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Никитин Ю</a:t>
            </a:r>
            <a:r>
              <a:rPr lang="ru-RU" sz="1400" dirty="0" smtClean="0"/>
              <a:t>., </a:t>
            </a:r>
            <a:r>
              <a:rPr lang="ru-RU" sz="1400" dirty="0"/>
              <a:t>Чернышов </a:t>
            </a:r>
            <a:r>
              <a:rPr lang="ru-RU" sz="1400" dirty="0" smtClean="0"/>
              <a:t>В. </a:t>
            </a:r>
            <a:r>
              <a:rPr lang="ru-RU" sz="1400" b="1" dirty="0"/>
              <a:t>Руководство для средних медицинских </a:t>
            </a:r>
            <a:r>
              <a:rPr lang="ru-RU" sz="1400" b="1" dirty="0" smtClean="0"/>
              <a:t>работников.</a:t>
            </a:r>
            <a:r>
              <a:rPr lang="ru-RU" sz="1400" dirty="0" smtClean="0"/>
              <a:t> – М.: </a:t>
            </a:r>
            <a:r>
              <a:rPr lang="ru-RU" sz="1400" dirty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Маколкин В., </a:t>
            </a:r>
            <a:r>
              <a:rPr lang="ru-RU" sz="1400" dirty="0"/>
              <a:t>Овчаренко </a:t>
            </a:r>
            <a:r>
              <a:rPr lang="ru-RU" sz="1400" dirty="0" smtClean="0"/>
              <a:t>С. </a:t>
            </a:r>
            <a:r>
              <a:rPr lang="ru-RU" sz="1400" b="1" dirty="0"/>
              <a:t>Сестринское дело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- М</a:t>
            </a:r>
            <a:r>
              <a:rPr lang="ru-RU" sz="1400" dirty="0"/>
              <a:t>.: </a:t>
            </a:r>
            <a:r>
              <a:rPr lang="ru-RU" sz="1400" dirty="0" smtClean="0"/>
              <a:t>АНМИ, 2002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Усольцева О., Дедова Н. </a:t>
            </a:r>
            <a:r>
              <a:rPr lang="ru-RU" sz="1400" b="1" dirty="0"/>
              <a:t>Сахарный диабет, диабетическая ретинопатия: возможность применения препаратов БиоЧага и БиоДигидрокверцетин в комплексной профилактике осложнений </a:t>
            </a:r>
            <a:r>
              <a:rPr lang="ru-RU" sz="1400" b="1" dirty="0" smtClean="0"/>
              <a:t>заболевания</a:t>
            </a:r>
            <a:r>
              <a:rPr lang="ru-RU" sz="1400" dirty="0" smtClean="0"/>
              <a:t>. </a:t>
            </a:r>
            <a:r>
              <a:rPr lang="ru-RU" sz="1400" dirty="0"/>
              <a:t>// </a:t>
            </a:r>
            <a:r>
              <a:rPr lang="ru-RU" sz="1400" dirty="0" smtClean="0"/>
              <a:t>Медицинская сестра</a:t>
            </a:r>
            <a:r>
              <a:rPr lang="ru-RU" sz="1400" dirty="0"/>
              <a:t>. – </a:t>
            </a:r>
            <a:r>
              <a:rPr lang="ru-RU" sz="1400" dirty="0" smtClean="0"/>
              <a:t>2022 - № 6.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Джопуа </a:t>
            </a:r>
            <a:r>
              <a:rPr lang="ru-RU" sz="1400" dirty="0"/>
              <a:t>И., </a:t>
            </a:r>
            <a:r>
              <a:rPr lang="ru-RU" sz="1400" dirty="0" smtClean="0"/>
              <a:t>Косцова </a:t>
            </a:r>
            <a:r>
              <a:rPr lang="ru-RU" sz="1400" dirty="0"/>
              <a:t>Н. и др</a:t>
            </a:r>
            <a:r>
              <a:rPr lang="ru-RU" sz="1400" b="1" dirty="0"/>
              <a:t>. Оценка качества жизни в зависимости от показателей биохимического анализа крови и пола у пациентов  с сахарным </a:t>
            </a:r>
            <a:r>
              <a:rPr lang="ru-RU" sz="1400" b="1" dirty="0" smtClean="0"/>
              <a:t>диабетом</a:t>
            </a:r>
            <a:r>
              <a:rPr lang="ru-RU" sz="1400" b="1" dirty="0"/>
              <a:t>.</a:t>
            </a:r>
            <a:r>
              <a:rPr lang="ru-RU" sz="1400" dirty="0"/>
              <a:t> // Медицинская сестра. – </a:t>
            </a:r>
            <a:r>
              <a:rPr lang="ru-RU" sz="1400" dirty="0" smtClean="0"/>
              <a:t>2021 </a:t>
            </a:r>
            <a:r>
              <a:rPr lang="ru-RU" sz="1400" dirty="0"/>
              <a:t>- </a:t>
            </a:r>
            <a:r>
              <a:rPr lang="ru-RU" sz="1400" dirty="0" smtClean="0"/>
              <a:t>№ 4.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с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диабетом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Всемирный </a:t>
            </a:r>
            <a:r>
              <a:rPr lang="ru-RU" sz="2300" b="1" dirty="0">
                <a:solidFill>
                  <a:srgbClr val="FF0000"/>
                </a:solidFill>
              </a:rPr>
              <a:t>день борьбы с диабетом</a:t>
            </a:r>
            <a:r>
              <a:rPr lang="ru-RU" sz="2300" dirty="0"/>
              <a:t> </a:t>
            </a:r>
            <a:r>
              <a:rPr lang="ru-RU" sz="2300" dirty="0" smtClean="0"/>
              <a:t>отмечается ежегодно во всем мире </a:t>
            </a:r>
            <a:r>
              <a:rPr lang="ru-RU" sz="2300" b="1" dirty="0" smtClean="0">
                <a:solidFill>
                  <a:srgbClr val="FF0000"/>
                </a:solidFill>
              </a:rPr>
              <a:t>14 ноября</a:t>
            </a:r>
            <a:r>
              <a:rPr lang="ru-RU" sz="2300" dirty="0" smtClean="0"/>
              <a:t>. </a:t>
            </a:r>
            <a:r>
              <a:rPr lang="ru-RU" sz="2300" b="1" dirty="0" smtClean="0">
                <a:solidFill>
                  <a:srgbClr val="FF0000"/>
                </a:solidFill>
              </a:rPr>
              <a:t>	</a:t>
            </a:r>
            <a:endParaRPr lang="ru-RU" sz="23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Цель </a:t>
            </a:r>
            <a:r>
              <a:rPr lang="ru-RU" sz="2300" b="1" dirty="0">
                <a:solidFill>
                  <a:srgbClr val="FF0000"/>
                </a:solidFill>
              </a:rPr>
              <a:t>проведения данного </a:t>
            </a:r>
            <a:r>
              <a:rPr lang="ru-RU" sz="2300" b="1" dirty="0" smtClean="0">
                <a:solidFill>
                  <a:srgbClr val="FF0000"/>
                </a:solidFill>
              </a:rPr>
              <a:t>мероприятия:</a:t>
            </a:r>
          </a:p>
          <a:p>
            <a:pPr algn="just">
              <a:buFontTx/>
              <a:buChar char="-"/>
            </a:pPr>
            <a:r>
              <a:rPr lang="ru-RU" sz="2300" dirty="0"/>
              <a:t>повышение осведомлённости о сахарном диабете и его осложнениях среди </a:t>
            </a:r>
            <a:r>
              <a:rPr lang="ru-RU" sz="2300" dirty="0" smtClean="0"/>
              <a:t>населения;</a:t>
            </a:r>
          </a:p>
          <a:p>
            <a:pPr algn="just">
              <a:buFontTx/>
              <a:buChar char="-"/>
            </a:pPr>
            <a:r>
              <a:rPr lang="ru-RU" sz="2300" dirty="0" smtClean="0"/>
              <a:t>пропаганда </a:t>
            </a:r>
            <a:r>
              <a:rPr lang="ru-RU" sz="2300" dirty="0"/>
              <a:t>профилактики диабета, а также сведение до минимума осложнений и максимальное улучшение качества жизни пациентов с этой тяжелой болезнью</a:t>
            </a:r>
            <a:r>
              <a:rPr lang="ru-RU" sz="2300" dirty="0" smtClean="0"/>
              <a:t>;</a:t>
            </a:r>
          </a:p>
          <a:p>
            <a:pPr algn="just">
              <a:buFontTx/>
              <a:buChar char="-"/>
            </a:pPr>
            <a:r>
              <a:rPr lang="ru-RU" sz="2300" dirty="0" smtClean="0"/>
              <a:t>повышение качества </a:t>
            </a:r>
            <a:r>
              <a:rPr lang="ru-RU" sz="2300" dirty="0"/>
              <a:t>медицинской помощи и </a:t>
            </a:r>
            <a:r>
              <a:rPr lang="ru-RU" sz="2300" dirty="0" smtClean="0"/>
              <a:t>осведомленность </a:t>
            </a:r>
            <a:r>
              <a:rPr lang="ru-RU" sz="2300" dirty="0"/>
              <a:t>врачей о последних достижениях науки</a:t>
            </a:r>
            <a:r>
              <a:rPr lang="ru-RU" sz="23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Логотип Всемирного  дня борьбы с диабетом – голубой круг. </a:t>
            </a:r>
            <a:r>
              <a:rPr lang="ru-RU" sz="2300" dirty="0"/>
              <a:t>В разных культурах круг - символ жизни и здоровья. </a:t>
            </a:r>
            <a:r>
              <a:rPr lang="ru-RU" sz="2300" dirty="0" smtClean="0"/>
              <a:t>Голубой цвет </a:t>
            </a:r>
            <a:r>
              <a:rPr lang="ru-RU" sz="2300" dirty="0"/>
              <a:t>изображает цвета флага ООН и олицетворяет небо, под которым объединяются все люди мира. </a:t>
            </a:r>
          </a:p>
          <a:p>
            <a:pPr algn="just">
              <a:buFontTx/>
              <a:buChar char="-"/>
            </a:pPr>
            <a:endParaRPr lang="ru-RU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776" y="160637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14 ноября -</a:t>
            </a:r>
            <a:r>
              <a:rPr lang="ru-RU" sz="1600" b="1" dirty="0">
                <a:solidFill>
                  <a:srgbClr val="0070C0"/>
                </a:solidFill>
              </a:rPr>
              <a:t> </a:t>
            </a:r>
            <a:r>
              <a:rPr lang="ru-RU" sz="1600" dirty="0">
                <a:solidFill>
                  <a:srgbClr val="C00000"/>
                </a:solidFill>
              </a:rPr>
              <a:t>Всемирный день борьбы  с диабетом </a:t>
            </a:r>
            <a:r>
              <a:rPr lang="ru-RU" sz="1600" dirty="0"/>
              <a:t>(World Diabetes Day) </a:t>
            </a:r>
            <a:r>
              <a:rPr lang="ru-RU" sz="1600" dirty="0" smtClean="0"/>
              <a:t>- был </a:t>
            </a:r>
            <a:r>
              <a:rPr lang="ru-RU" sz="1600" dirty="0"/>
              <a:t>введён </a:t>
            </a:r>
            <a:r>
              <a:rPr lang="ru-RU" sz="1600" b="1" dirty="0">
                <a:solidFill>
                  <a:srgbClr val="7030A0"/>
                </a:solidFill>
              </a:rPr>
              <a:t>в </a:t>
            </a:r>
            <a:r>
              <a:rPr lang="ru-RU" sz="1600" b="1" dirty="0" smtClean="0">
                <a:solidFill>
                  <a:srgbClr val="7030A0"/>
                </a:solidFill>
              </a:rPr>
              <a:t>1991 году </a:t>
            </a:r>
            <a:r>
              <a:rPr lang="ru-RU" sz="1600" dirty="0"/>
              <a:t>Международной диабетической федерацией (International Diabetes Federation) и Всемирной организацией здравоохранения (World Health Organization) в ответ на угрозу возрастания заболевания диабетом во всём мире.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С </a:t>
            </a:r>
            <a:r>
              <a:rPr lang="ru-RU" sz="1600" b="1" dirty="0">
                <a:solidFill>
                  <a:srgbClr val="7030A0"/>
                </a:solidFill>
              </a:rPr>
              <a:t>2007 </a:t>
            </a:r>
            <a:r>
              <a:rPr lang="ru-RU" sz="1600" b="1" dirty="0" smtClean="0">
                <a:solidFill>
                  <a:srgbClr val="7030A0"/>
                </a:solidFill>
              </a:rPr>
              <a:t>года </a:t>
            </a:r>
            <a:r>
              <a:rPr lang="ru-RU" sz="1600" dirty="0">
                <a:solidFill>
                  <a:srgbClr val="C00000"/>
                </a:solidFill>
              </a:rPr>
              <a:t>Всемирный день борьбы  с диабетом </a:t>
            </a:r>
            <a:r>
              <a:rPr lang="ru-RU" sz="1600" dirty="0" smtClean="0"/>
              <a:t>проводится </a:t>
            </a:r>
            <a:r>
              <a:rPr lang="ru-RU" sz="1600" dirty="0"/>
              <a:t>под эгидой Организации Объединённых Наций. Решение об этом закреплено </a:t>
            </a:r>
            <a:r>
              <a:rPr lang="ru-RU" sz="1600" dirty="0" smtClean="0"/>
              <a:t>специальной резолюцией </a:t>
            </a:r>
            <a:r>
              <a:rPr lang="ru-RU" sz="1600" dirty="0"/>
              <a:t>Генеральной Ассамблеи ООН № A/RES/61/225 от </a:t>
            </a:r>
            <a:r>
              <a:rPr lang="ru-RU" sz="1600" dirty="0" smtClean="0"/>
              <a:t>20.12.2006, </a:t>
            </a:r>
            <a:r>
              <a:rPr lang="ru-RU" sz="1600" dirty="0"/>
              <a:t>в которой, в </a:t>
            </a:r>
            <a:r>
              <a:rPr lang="ru-RU" sz="1600" dirty="0" smtClean="0"/>
              <a:t>частности, </a:t>
            </a:r>
            <a:r>
              <a:rPr lang="ru-RU" sz="1600" dirty="0"/>
              <a:t>сказано:</a:t>
            </a:r>
            <a:r>
              <a:rPr lang="ru-RU" sz="1600" dirty="0" smtClean="0"/>
              <a:t> </a:t>
            </a:r>
            <a:r>
              <a:rPr lang="ru-RU" sz="1600" dirty="0"/>
              <a:t>«Диабет – это хроническое потенциально инвалидизирующее заболевание, лечение которого требует больших затрат. Диабет вызывает тяжёлые осложнения, что создаёт большою угрозу для семей, государств и всего мира </a:t>
            </a:r>
            <a:r>
              <a:rPr lang="ru-RU" sz="1600" dirty="0" smtClean="0"/>
              <a:t>…». </a:t>
            </a:r>
            <a:r>
              <a:rPr lang="ru-RU" sz="1600" dirty="0"/>
              <a:t>В документе признавалась необходимость многосторонних усилий по охране и укреплению здоровья человека и обеспечению доступа к лечебным услугам и медицинскому просвещению.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Дата</a:t>
            </a:r>
            <a:r>
              <a:rPr lang="ru-RU" sz="1600" dirty="0"/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Всемирного Дня борьбы с диабетом </a:t>
            </a:r>
            <a:r>
              <a:rPr lang="ru-RU" sz="1600" dirty="0"/>
              <a:t>выбрана не случайно. Она призвана увековечить заслуги </a:t>
            </a:r>
            <a:r>
              <a:rPr lang="ru-RU" sz="1600" dirty="0" smtClean="0"/>
              <a:t>врача </a:t>
            </a:r>
            <a:r>
              <a:rPr lang="ru-RU" sz="1600" dirty="0"/>
              <a:t>и </a:t>
            </a:r>
            <a:r>
              <a:rPr lang="ru-RU" sz="1600" dirty="0" smtClean="0"/>
              <a:t>физиолога </a:t>
            </a:r>
            <a:r>
              <a:rPr lang="ru-RU" sz="1600" b="1" dirty="0" smtClean="0">
                <a:solidFill>
                  <a:srgbClr val="7030A0"/>
                </a:solidFill>
              </a:rPr>
              <a:t>Фредерика  </a:t>
            </a:r>
            <a:r>
              <a:rPr lang="ru-RU" sz="1600" b="1" dirty="0">
                <a:solidFill>
                  <a:srgbClr val="7030A0"/>
                </a:solidFill>
              </a:rPr>
              <a:t>Бантинга</a:t>
            </a:r>
            <a:r>
              <a:rPr lang="ru-RU" sz="1600" b="1" dirty="0"/>
              <a:t>, </a:t>
            </a:r>
            <a:r>
              <a:rPr lang="ru-RU" sz="1600" dirty="0"/>
              <a:t>родившегося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7030A0"/>
                </a:solidFill>
              </a:rPr>
              <a:t>14 ноября 1891 года. 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Совместно</a:t>
            </a:r>
            <a:r>
              <a:rPr lang="ru-RU" sz="1600" b="1" dirty="0"/>
              <a:t> </a:t>
            </a:r>
            <a:r>
              <a:rPr lang="ru-RU" sz="1600" dirty="0"/>
              <a:t>с </a:t>
            </a:r>
            <a:r>
              <a:rPr lang="ru-RU" sz="1600" b="1" dirty="0">
                <a:solidFill>
                  <a:srgbClr val="7030A0"/>
                </a:solidFill>
              </a:rPr>
              <a:t>Джоном Маклеодом </a:t>
            </a:r>
            <a:r>
              <a:rPr lang="ru-RU" sz="1600" dirty="0"/>
              <a:t>и </a:t>
            </a:r>
            <a:r>
              <a:rPr lang="ru-RU" sz="1600" b="1" dirty="0">
                <a:solidFill>
                  <a:srgbClr val="7030A0"/>
                </a:solidFill>
              </a:rPr>
              <a:t>Чарлзом Бестом</a:t>
            </a:r>
            <a:r>
              <a:rPr lang="ru-RU" sz="1600" b="1" dirty="0"/>
              <a:t> </a:t>
            </a:r>
            <a:r>
              <a:rPr lang="ru-RU" sz="1600" dirty="0"/>
              <a:t>Бантинг открыл </a:t>
            </a:r>
            <a:r>
              <a:rPr lang="ru-RU" sz="1600" b="1" dirty="0">
                <a:solidFill>
                  <a:srgbClr val="7030A0"/>
                </a:solidFill>
              </a:rPr>
              <a:t>инсулин </a:t>
            </a:r>
            <a:r>
              <a:rPr lang="ru-RU" sz="1600" dirty="0"/>
              <a:t>(гормон, регулирующий содержание сахара в крови, или глюкозы</a:t>
            </a:r>
            <a:r>
              <a:rPr lang="ru-RU" sz="1600" dirty="0" smtClean="0"/>
              <a:t>).  </a:t>
            </a:r>
            <a:r>
              <a:rPr lang="ru-RU" sz="1600" b="1" dirty="0">
                <a:solidFill>
                  <a:srgbClr val="7030A0"/>
                </a:solidFill>
              </a:rPr>
              <a:t>В 1922 году </a:t>
            </a:r>
            <a:r>
              <a:rPr lang="ru-RU" sz="1600" dirty="0"/>
              <a:t>этот канадский учёный впервые в истории сделал инъекцию инсулина 14-летнему Леонарду Томпсону, страдавшему тяжёлой формой диабета</a:t>
            </a:r>
            <a:r>
              <a:rPr lang="ru-RU" sz="1600" dirty="0" smtClean="0"/>
              <a:t>.</a:t>
            </a:r>
            <a:r>
              <a:rPr lang="ru-RU" sz="1600" dirty="0"/>
              <a:t> Он провел ему курс лечения инъекциями инсулина, после чего мальчику стало гораздо лучше. Благодаря этому он смог прожить вполне здоровую жизнь. Данное открытие позволило создать новый лекарственный препарат, спасший в будущем многие жизни.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Первооткрыватели </a:t>
            </a:r>
            <a:r>
              <a:rPr lang="ru-RU" sz="1600" b="1" dirty="0">
                <a:solidFill>
                  <a:srgbClr val="7030A0"/>
                </a:solidFill>
              </a:rPr>
              <a:t>инсулина</a:t>
            </a:r>
            <a:r>
              <a:rPr lang="ru-RU" sz="1600" dirty="0"/>
              <a:t>, физиологи  </a:t>
            </a:r>
            <a:r>
              <a:rPr lang="ru-RU" sz="1600" b="1" dirty="0">
                <a:solidFill>
                  <a:srgbClr val="7030A0"/>
                </a:solidFill>
              </a:rPr>
              <a:t>Фредерик Бантинг и Джон </a:t>
            </a:r>
            <a:r>
              <a:rPr lang="ru-RU" sz="1600" b="1" dirty="0" smtClean="0">
                <a:solidFill>
                  <a:srgbClr val="7030A0"/>
                </a:solidFill>
              </a:rPr>
              <a:t>Маклеод</a:t>
            </a:r>
            <a:r>
              <a:rPr lang="ru-RU" sz="1600" dirty="0" smtClean="0"/>
              <a:t>, </a:t>
            </a:r>
            <a:r>
              <a:rPr lang="ru-RU" sz="1600" b="1" dirty="0">
                <a:solidFill>
                  <a:srgbClr val="7030A0"/>
                </a:solidFill>
              </a:rPr>
              <a:t>в 1923 году </a:t>
            </a:r>
            <a:r>
              <a:rPr lang="ru-RU" sz="1600" dirty="0"/>
              <a:t>стали лауреатами Нобелевской премии по физиологии и медицине.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987" y="0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sz="4800" b="1" dirty="0">
                <a:solidFill>
                  <a:srgbClr val="C00000"/>
                </a:solidFill>
                <a:latin typeface="+mn-lt"/>
              </a:rPr>
              <a:t> 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В 1960 году </a:t>
            </a:r>
            <a:r>
              <a:rPr lang="ru-RU" sz="1600" dirty="0"/>
              <a:t>была установлена химическая структура инсулина человека, а </a:t>
            </a:r>
            <a:r>
              <a:rPr lang="ru-RU" sz="1600" b="1" dirty="0">
                <a:solidFill>
                  <a:srgbClr val="7030A0"/>
                </a:solidFill>
              </a:rPr>
              <a:t>в 1979 году </a:t>
            </a:r>
            <a:r>
              <a:rPr lang="ru-RU" sz="1600" dirty="0"/>
              <a:t>был осуществлен </a:t>
            </a:r>
            <a:r>
              <a:rPr lang="ru-RU" sz="1600" b="1" dirty="0">
                <a:solidFill>
                  <a:srgbClr val="7030A0"/>
                </a:solidFill>
              </a:rPr>
              <a:t>полный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7030A0"/>
                </a:solidFill>
              </a:rPr>
              <a:t>синтез человеческого инсулина </a:t>
            </a:r>
            <a:r>
              <a:rPr lang="ru-RU" sz="1600" dirty="0"/>
              <a:t>методом генной инженерии.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 </a:t>
            </a:r>
            <a:r>
              <a:rPr lang="ru-RU" sz="1600" b="1" dirty="0">
                <a:solidFill>
                  <a:srgbClr val="7030A0"/>
                </a:solidFill>
              </a:rPr>
              <a:t>октябре 1989 года </a:t>
            </a:r>
            <a:r>
              <a:rPr lang="ru-RU" sz="1600" dirty="0"/>
              <a:t>была принята Сент-Винсентская декларация по улучшению качества помощи лицам с сахарным диабетом и разработана программа её реализации в Европе. Подобные программы существуют в большинстве стран.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Всемирный </a:t>
            </a:r>
            <a:r>
              <a:rPr lang="ru-RU" sz="1600" b="1" dirty="0">
                <a:solidFill>
                  <a:srgbClr val="7030A0"/>
                </a:solidFill>
              </a:rPr>
              <a:t>день борьбы с диабетом </a:t>
            </a:r>
            <a:r>
              <a:rPr lang="ru-RU" sz="1600" dirty="0"/>
              <a:t>отмечается по всему миру членами </a:t>
            </a:r>
            <a:r>
              <a:rPr lang="ru-RU" sz="1600" dirty="0" smtClean="0"/>
              <a:t>двухсот ассоциаций </a:t>
            </a:r>
            <a:r>
              <a:rPr lang="ru-RU" sz="1600" dirty="0"/>
              <a:t>Международной Диабетической Федерации более чем в 160-ти странах, его отмечают все </a:t>
            </a:r>
            <a:r>
              <a:rPr lang="ru-RU" sz="1600" dirty="0" smtClean="0"/>
              <a:t>государства </a:t>
            </a:r>
            <a:r>
              <a:rPr lang="ru-RU" sz="1600" dirty="0"/>
              <a:t>– члены </a:t>
            </a:r>
            <a:r>
              <a:rPr lang="ru-RU" sz="1600" dirty="0" smtClean="0"/>
              <a:t>ООН.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Каждый год  </a:t>
            </a:r>
            <a:r>
              <a:rPr lang="ru-RU" sz="1600" b="1" dirty="0" smtClean="0">
                <a:solidFill>
                  <a:srgbClr val="7030A0"/>
                </a:solidFill>
              </a:rPr>
              <a:t>Всемирный день борьбы с диабетом посвящен </a:t>
            </a:r>
            <a:r>
              <a:rPr lang="ru-RU" sz="1600" b="1" dirty="0">
                <a:solidFill>
                  <a:srgbClr val="7030A0"/>
                </a:solidFill>
              </a:rPr>
              <a:t>определенной теме:</a:t>
            </a:r>
          </a:p>
          <a:p>
            <a:pPr lvl="0" algn="just"/>
            <a:r>
              <a:rPr lang="en-US" sz="1600" dirty="0"/>
              <a:t>2018—2019 </a:t>
            </a:r>
            <a:r>
              <a:rPr lang="ru-RU" sz="1600" dirty="0" smtClean="0"/>
              <a:t>г. г</a:t>
            </a:r>
            <a:r>
              <a:rPr lang="en-US" sz="1600" dirty="0"/>
              <a:t>. — «</a:t>
            </a:r>
            <a:r>
              <a:rPr lang="ru-RU" sz="1600" dirty="0"/>
              <a:t>Семья и диабет</a:t>
            </a:r>
            <a:r>
              <a:rPr lang="en-US" sz="1600" dirty="0"/>
              <a:t>» </a:t>
            </a:r>
            <a:endParaRPr lang="ru-RU" sz="1600" dirty="0" smtClean="0"/>
          </a:p>
          <a:p>
            <a:pPr lvl="0" algn="just"/>
            <a:r>
              <a:rPr lang="en-US" sz="1600" dirty="0" smtClean="0"/>
              <a:t>2020 </a:t>
            </a:r>
            <a:r>
              <a:rPr lang="ru-RU" sz="1600" dirty="0"/>
              <a:t>г</a:t>
            </a:r>
            <a:r>
              <a:rPr lang="en-US" sz="1600" dirty="0"/>
              <a:t>. — «</a:t>
            </a:r>
            <a:r>
              <a:rPr lang="ru-RU" sz="1600" dirty="0"/>
              <a:t>Медсестра и диабет</a:t>
            </a:r>
            <a:r>
              <a:rPr lang="en-US" sz="1600" dirty="0"/>
              <a:t>» </a:t>
            </a:r>
            <a:endParaRPr lang="ru-RU" sz="1600" dirty="0" smtClean="0"/>
          </a:p>
          <a:p>
            <a:pPr lvl="0" algn="just"/>
            <a:r>
              <a:rPr lang="ru-RU" sz="1600" dirty="0" smtClean="0"/>
              <a:t>2021 – 2023 г. г</a:t>
            </a:r>
            <a:r>
              <a:rPr lang="ru-RU" sz="1600" dirty="0"/>
              <a:t>. — «Доступ к лечению диабета — если не сейчас, то когда</a:t>
            </a:r>
            <a:r>
              <a:rPr lang="ru-RU" sz="1600" dirty="0" smtClean="0"/>
              <a:t>?»</a:t>
            </a:r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077" y="86497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борьбы с диабетом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Актуальность проблемы </a:t>
            </a:r>
            <a:r>
              <a:rPr lang="ru-RU" sz="1700" dirty="0"/>
              <a:t>обусловлена масштабностью распространения сахарного диабета. </a:t>
            </a:r>
            <a:r>
              <a:rPr lang="ru-RU" sz="1700" dirty="0" smtClean="0"/>
              <a:t>По </a:t>
            </a:r>
            <a:r>
              <a:rPr lang="ru-RU" sz="1700" dirty="0"/>
              <a:t>данным Всемирной организации здравоохранения на сегодняшний день сахарным диабетом страдают 422 миллиона человек, </a:t>
            </a:r>
            <a:r>
              <a:rPr lang="ru-RU" sz="1700" dirty="0" smtClean="0"/>
              <a:t> по оценкам экспертов эта цифра составляет 463 миллиона человек. А </a:t>
            </a:r>
            <a:r>
              <a:rPr lang="ru-RU" sz="1700" dirty="0"/>
              <a:t>212 миллиона человек живут с диабетом, но не знают о своем диагнозе!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Это </a:t>
            </a:r>
            <a:r>
              <a:rPr lang="ru-RU" sz="1700" b="1" dirty="0">
                <a:solidFill>
                  <a:srgbClr val="7030A0"/>
                </a:solidFill>
              </a:rPr>
              <a:t>заболевание </a:t>
            </a:r>
            <a:r>
              <a:rPr lang="ru-RU" sz="1700" dirty="0"/>
              <a:t>входит в тройку болезней, чаще всего вызывающих инвалидизацию людей и смерть (после атеросклероза и онкологических заболеваний). </a:t>
            </a:r>
            <a:endParaRPr lang="ru-RU" sz="17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Количество </a:t>
            </a:r>
            <a:r>
              <a:rPr lang="ru-RU" sz="1700" b="1" dirty="0">
                <a:solidFill>
                  <a:srgbClr val="7030A0"/>
                </a:solidFill>
              </a:rPr>
              <a:t>больных диабетом </a:t>
            </a:r>
            <a:r>
              <a:rPr lang="ru-RU" sz="1700" dirty="0"/>
              <a:t>неуклонно растет вместе с распространенностью ожирения и избыточной массы тела, а также – вместе с понижением уровня физической активности людей.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Сахарный диабет обходится России </a:t>
            </a:r>
            <a:r>
              <a:rPr lang="ru-RU" sz="1700" dirty="0"/>
              <a:t>в 375 млрд рублей ежегодно. По заблаговременным оценкам, к 2030 году число пациентов с диагностированным сахарным диабетом достигнет 5,8 миллионов. По данным исследования, число болеющих диабетом гораздо больше — 9–10 миллионов человек, из которых до 60% людей не подозревают о том, что они больны</a:t>
            </a:r>
            <a:r>
              <a:rPr lang="ru-RU" sz="1700" dirty="0" smtClean="0"/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Сахарный диабет</a:t>
            </a:r>
            <a:r>
              <a:rPr lang="ru-RU" sz="1700" dirty="0"/>
              <a:t>— серьёзное хроническое заболевание, </a:t>
            </a:r>
            <a:r>
              <a:rPr lang="ru-RU" sz="1700" dirty="0" smtClean="0"/>
              <a:t>не выявление </a:t>
            </a:r>
            <a:r>
              <a:rPr lang="ru-RU" sz="1700" dirty="0"/>
              <a:t>или недостаточный контроль </a:t>
            </a:r>
            <a:r>
              <a:rPr lang="ru-RU" sz="1700" dirty="0" smtClean="0"/>
              <a:t>которого </a:t>
            </a:r>
            <a:r>
              <a:rPr lang="ru-RU" sz="1700" dirty="0"/>
              <a:t>могут стать причиной ряда осложнений: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потери </a:t>
            </a:r>
            <a:r>
              <a:rPr lang="ru-RU" sz="1700" dirty="0"/>
              <a:t>зрения,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инсульта,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сердечного приступа и заболеваний сердца,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ампутации конечностей.</a:t>
            </a:r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Основные сведения о заболевании</a:t>
            </a: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Диабет</a:t>
            </a:r>
            <a:r>
              <a:rPr lang="ru-RU" sz="5200" dirty="0"/>
              <a:t> — это хроническая болезнь, которая возникает в тех случаях, когда поджелудочная </a:t>
            </a:r>
            <a:r>
              <a:rPr lang="ru-RU" sz="5200" dirty="0" smtClean="0"/>
              <a:t>железа </a:t>
            </a:r>
            <a:r>
              <a:rPr lang="ru-RU" sz="5200" dirty="0"/>
              <a:t>не вырабатывает достаточно инсулина или когда организм не может эффективно использовать вырабатываемый им инсулин. Это приводит к повышенному уровню содержания глюкозы в крови (гипергликемии</a:t>
            </a:r>
            <a:r>
              <a:rPr lang="ru-RU" sz="5200" dirty="0" smtClean="0"/>
              <a:t>).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7030A0"/>
                </a:solidFill>
              </a:rPr>
              <a:t>Для диабета первого типа </a:t>
            </a:r>
            <a:r>
              <a:rPr lang="ru-RU" sz="5200" dirty="0"/>
              <a:t>(ранее известного как инсулинозависимый или детский диабет) характерно отсутствие выработки инсулина.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7030A0"/>
                </a:solidFill>
              </a:rPr>
              <a:t>Диабет второго типа </a:t>
            </a:r>
            <a:r>
              <a:rPr lang="ru-RU" sz="5200" dirty="0"/>
              <a:t>(ранее называемый инсулиннезависимым или взрослым диабетом) развивается в результате неэффективного использования организмом инсулина. Часто он является результатом избыточного веса и отсутствия физической активности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Опасность </a:t>
            </a:r>
            <a:r>
              <a:rPr lang="ru-RU" sz="5200" b="1" dirty="0">
                <a:solidFill>
                  <a:srgbClr val="7030A0"/>
                </a:solidFill>
              </a:rPr>
              <a:t>заболевания заключается в развитии осложнений. </a:t>
            </a:r>
            <a:r>
              <a:rPr lang="ru-RU" sz="5200" b="1" dirty="0" smtClean="0">
                <a:solidFill>
                  <a:srgbClr val="7030A0"/>
                </a:solidFill>
              </a:rPr>
              <a:t>Осложнениями </a:t>
            </a:r>
            <a:r>
              <a:rPr lang="ru-RU" sz="5200" b="1" dirty="0">
                <a:solidFill>
                  <a:srgbClr val="7030A0"/>
                </a:solidFill>
              </a:rPr>
              <a:t>являются: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Нарушение эластичности сосудов, что приводит к их ломкости;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Снижение остроты зрения;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Хроническая почечная недостаточность;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Нарушение чувствительности в конечностях;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Риск развития острого нарушения мозгового кровообращения (инсульт</a:t>
            </a:r>
            <a:r>
              <a:rPr lang="ru-RU" sz="5200" dirty="0" smtClean="0"/>
              <a:t>).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200" dirty="0" smtClean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Симптомы </a:t>
            </a:r>
            <a:r>
              <a:rPr lang="ru-RU" sz="5200" b="1" dirty="0" smtClean="0">
                <a:solidFill>
                  <a:srgbClr val="7030A0"/>
                </a:solidFill>
              </a:rPr>
              <a:t>диабета:</a:t>
            </a:r>
            <a:endParaRPr lang="ru-RU" sz="5200" b="1" dirty="0">
              <a:solidFill>
                <a:srgbClr val="7030A0"/>
              </a:solidFill>
            </a:endParaRP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Постоянно </a:t>
            </a:r>
            <a:r>
              <a:rPr lang="ru-RU" sz="5200" dirty="0"/>
              <a:t>хочется пить, сухость во рту;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Частые позывы к мочеиспусканию;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Стойкое повышение АД;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Показатель сахара в крови выше нормы;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Чувство голода</a:t>
            </a:r>
            <a:r>
              <a:rPr lang="ru-RU" sz="5200" dirty="0" smtClean="0"/>
              <a:t>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Зуд в </a:t>
            </a:r>
            <a:r>
              <a:rPr lang="ru-RU" sz="5200" dirty="0" smtClean="0"/>
              <a:t>промежности;</a:t>
            </a: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Изменение </a:t>
            </a:r>
            <a:r>
              <a:rPr lang="ru-RU" sz="5200" dirty="0"/>
              <a:t>массы тела;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Сухость </a:t>
            </a:r>
            <a:r>
              <a:rPr lang="ru-RU" sz="5200" dirty="0" smtClean="0"/>
              <a:t>кожи.</a:t>
            </a:r>
            <a:endParaRPr lang="ru-RU" sz="52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349" y="127728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Факторы риска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Риск заболевания </a:t>
            </a:r>
            <a:r>
              <a:rPr lang="ru-RU" sz="5600" b="1" dirty="0" smtClean="0">
                <a:solidFill>
                  <a:srgbClr val="7030A0"/>
                </a:solidFill>
              </a:rPr>
              <a:t>сахарным диабетом возрастает</a:t>
            </a:r>
            <a:r>
              <a:rPr lang="ru-RU" sz="5600" b="1" dirty="0">
                <a:solidFill>
                  <a:srgbClr val="7030A0"/>
                </a:solidFill>
              </a:rPr>
              <a:t>, если вы: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Мало двигаетесь</a:t>
            </a:r>
            <a:r>
              <a:rPr lang="ru-RU" sz="5600" dirty="0" smtClean="0"/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Имеете </a:t>
            </a:r>
            <a:r>
              <a:rPr lang="ru-RU" sz="5600" dirty="0"/>
              <a:t>лишние килограммы;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Курите или употребляете алкоголь;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Имеете родственников с аналогичной болезнью;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Часто переживаете по пустякам;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Имеете заболевания щитовидной и поджелудочной железы;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Плохо и неправильно питаетесь;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Страдаете гипертонической и атеросклеротической болезнью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Для того, чтобы держать под контролем заболевание и жить полноценной жизнью необходимо: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не допускать избыточного веса;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заниматься физкультурой;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отказаться от курения и избыточного употребления алкоголя;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регулярно следить за уровнем глюкозы в крови, артериальным давлением, общим холестерином;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 не реже 1 раза в месяц проходить осмотр эндокринолога, не реже 1 раза в год – полный медицинский осмотр;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не подвергать себя стрессам;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принимать лекарственные препараты строго по назначению врача;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соблюдать лечебную диету.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Факты о диабете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rgbClr val="7030A0"/>
                </a:solidFill>
              </a:rPr>
              <a:t>Люди </a:t>
            </a:r>
            <a:r>
              <a:rPr lang="ru-RU" sz="1600" b="1" dirty="0">
                <a:solidFill>
                  <a:srgbClr val="7030A0"/>
                </a:solidFill>
              </a:rPr>
              <a:t>с тяжелым уровнем заболевания должны регулярно проверять сахар в крови</a:t>
            </a:r>
            <a:r>
              <a:rPr lang="ru-RU" sz="1600" dirty="0"/>
              <a:t>. Если он становится слишком высоким, есть вероятность впасть в диабетическую кому. Особенно это опасно тем, кто живет один. Однако есть симптомы, по которым можно определить ухудшение состояния: сильная жажда, лихорадка, головная боль. Они проявляются сразу и позволяют вызвать помощь до потери сознания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Некоторые исследования показывают</a:t>
            </a:r>
            <a:r>
              <a:rPr lang="ru-RU" sz="1600" dirty="0"/>
              <a:t>, что люди с сахарным диабетом имеют большую вероятность заболеть болезнью Альцгеймера, хотя причины этому пока неизвестны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Эксперты пришли к выводу</a:t>
            </a:r>
            <a:r>
              <a:rPr lang="ru-RU" sz="1600" dirty="0"/>
              <a:t>, что жизнь человека, больного диабетом, сокращается на 5-10 лет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Исследователи выяснили</a:t>
            </a:r>
            <a:r>
              <a:rPr lang="ru-RU" sz="1600" dirty="0"/>
              <a:t>, что употребление одной порции вареной овсянки 2 раза в неделю уменьшает риск развития диабета 2-го типа на 16 процентов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Домашние питомцы также могут болеть диабетом. </a:t>
            </a:r>
            <a:r>
              <a:rPr lang="ru-RU" sz="1600" dirty="0"/>
              <a:t>У животных он вызван теми же причинами, что и у людей: генетика, избыточный вес, отсутствие физических нагрузок. Для лечения им нужен инсулин, причем маленьким собакам чаще всего нужно два укола в день, в то время как большим достаточно одного.</a:t>
            </a:r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/>
              <a:t>Всемирный день борьбы против диабета </a:t>
            </a:r>
            <a:r>
              <a:rPr lang="ru-RU" sz="1400" dirty="0" smtClean="0"/>
              <a:t>ежегодно получает </a:t>
            </a:r>
            <a:r>
              <a:rPr lang="ru-RU" sz="1400" dirty="0"/>
              <a:t>заранее определённую тему, которой отдаётся пристальное </a:t>
            </a:r>
            <a:r>
              <a:rPr lang="ru-RU" sz="1400" dirty="0" smtClean="0"/>
              <a:t>внимание, она обсуждается </a:t>
            </a:r>
            <a:r>
              <a:rPr lang="ru-RU" sz="1400" dirty="0"/>
              <a:t>на конференциях, там же рассматриваются возникшие проблемы и пути их решения. Проводятся беседы со специалистами, чтобы изучить все вопросы, связанные с заболеванием, способы профилактики и лечения</a:t>
            </a:r>
            <a:r>
              <a:rPr lang="ru-RU" sz="1400" dirty="0" smtClean="0"/>
              <a:t>. Обсуждается состояние </a:t>
            </a:r>
            <a:r>
              <a:rPr lang="ru-RU" sz="1400" dirty="0"/>
              <a:t>диабетической службы России, вопросы об организации помощи больным диабетом, особенности этого заболевания у детей.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Проходят просветительские мероприятия: </a:t>
            </a:r>
            <a:r>
              <a:rPr lang="ru-RU" sz="1400" dirty="0"/>
              <a:t>семинары, публичные лекции, конференции. Общественные </a:t>
            </a:r>
            <a:r>
              <a:rPr lang="ru-RU" sz="1400" dirty="0" smtClean="0"/>
              <a:t>организации при </a:t>
            </a:r>
            <a:r>
              <a:rPr lang="ru-RU" sz="1400" dirty="0"/>
              <a:t>поддержке государства печатают и раздают агитационную продукцию. Она отражает актуальные проблемы, в ней объясняются методы защиты и профилактики</a:t>
            </a:r>
            <a:r>
              <a:rPr lang="ru-RU" sz="1400" dirty="0" smtClean="0"/>
              <a:t>. Благотворительные </a:t>
            </a:r>
            <a:r>
              <a:rPr lang="ru-RU" sz="1400" dirty="0"/>
              <a:t>фонды направляют листовки в учреждения с целью преодоления безразличия населения к болезням, распространение культуры контроля уровня сахара в крови.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/>
              <a:t>В средствах массовой информации публикуются материалы, рассказывающие об инсулине и его значении. Говорится об опасности сахарного диабета, поражающего миллионы людей, о противостоянии ему, сбалансированном </a:t>
            </a:r>
            <a:r>
              <a:rPr lang="ru-RU" sz="1400" dirty="0" smtClean="0"/>
              <a:t>питании, физической активности.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Устраиваются флешмобы;  знаменитые </a:t>
            </a:r>
            <a:r>
              <a:rPr lang="ru-RU" sz="1400" dirty="0"/>
              <a:t>деятели культуры, искусства, звёзды шоу-бизнеса записывают видеоролики, обращающие взоры социума на актуальные вопросы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Во </a:t>
            </a:r>
            <a:r>
              <a:rPr lang="ru-RU" sz="1400" dirty="0"/>
              <a:t>многих городах проходят массовые </a:t>
            </a:r>
            <a:r>
              <a:rPr lang="ru-RU" sz="1400" dirty="0" smtClean="0"/>
              <a:t>спортивные мероприятия, принять участие в которых могут </a:t>
            </a:r>
            <a:r>
              <a:rPr lang="ru-RU" sz="1400" dirty="0"/>
              <a:t>все желающие, независимо от возраста и подготовки</a:t>
            </a:r>
            <a:r>
              <a:rPr lang="ru-RU" sz="1400" dirty="0" smtClean="0"/>
              <a:t>. Так, спортивными </a:t>
            </a:r>
            <a:r>
              <a:rPr lang="ru-RU" sz="1400" dirty="0"/>
              <a:t>организациями </a:t>
            </a:r>
            <a:r>
              <a:rPr lang="ru-RU" sz="1400" dirty="0" smtClean="0"/>
              <a:t>устраиваются </a:t>
            </a:r>
            <a:r>
              <a:rPr lang="ru-RU" sz="1400" dirty="0"/>
              <a:t>забеги на короткие и длинные дистанции. Победителей награждают ценными призами.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</TotalTime>
  <Words>1377</Words>
  <Application>Microsoft Office PowerPoint</Application>
  <PresentationFormat>Произвольный</PresentationFormat>
  <Paragraphs>122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борьбы с  диабетом</vt:lpstr>
      <vt:lpstr>История праздника    </vt:lpstr>
      <vt:lpstr>История праздника </vt:lpstr>
      <vt:lpstr>Актуальность проведения Всемирного  дня борьбы с диабетом</vt:lpstr>
      <vt:lpstr>Основные сведения о заболевании</vt:lpstr>
      <vt:lpstr>Факторы риска </vt:lpstr>
      <vt:lpstr>Факты о диабете </vt:lpstr>
      <vt:lpstr> Традиции       </vt:lpstr>
      <vt:lpstr>Список литературы по лечению и профилактике диабета,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147</cp:revision>
  <dcterms:created xsi:type="dcterms:W3CDTF">2019-04-11T10:45:24Z</dcterms:created>
  <dcterms:modified xsi:type="dcterms:W3CDTF">2022-11-07T07:01:20Z</dcterms:modified>
</cp:coreProperties>
</file>