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sldIdLst>
    <p:sldId id="257" r:id="rId2"/>
    <p:sldId id="280" r:id="rId3"/>
    <p:sldId id="266" r:id="rId4"/>
    <p:sldId id="281" r:id="rId5"/>
    <p:sldId id="282" r:id="rId6"/>
    <p:sldId id="273" r:id="rId7"/>
    <p:sldId id="277"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varScale="1">
        <p:scale>
          <a:sx n="109" d="100"/>
          <a:sy n="109"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08.12.2022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667152-DF57-48A2-907D-88E9B6A8E28E}" type="slidenum">
              <a:rPr lang="ru-RU" smtClean="0"/>
              <a:t>1</a:t>
            </a:fld>
            <a:endParaRPr lang="ru-RU"/>
          </a:p>
        </p:txBody>
      </p:sp>
    </p:spTree>
    <p:extLst>
      <p:ext uri="{BB962C8B-B14F-4D97-AF65-F5344CB8AC3E}">
        <p14:creationId xmlns:p14="http://schemas.microsoft.com/office/powerpoint/2010/main" val="2166006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08.12.2022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08.12.2022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08.12.2022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08.12.2022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08.12.2022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08.12.2022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08.12.2022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7627" y="228601"/>
            <a:ext cx="10515600" cy="1345222"/>
          </a:xfrm>
        </p:spPr>
        <p:txBody>
          <a:bodyPr>
            <a:normAutofit/>
          </a:bodyPr>
          <a:lstStyle/>
          <a:p>
            <a:pPr algn="ctr"/>
            <a:r>
              <a:rPr lang="ru-RU" sz="6600" b="1" dirty="0" smtClean="0">
                <a:solidFill>
                  <a:srgbClr val="C00000"/>
                </a:solidFill>
                <a:latin typeface="+mn-lt"/>
              </a:rPr>
              <a:t>12 декабря  </a:t>
            </a:r>
            <a:endParaRPr lang="ru-RU" sz="6600" b="1" dirty="0">
              <a:solidFill>
                <a:srgbClr val="C00000"/>
              </a:solidFill>
              <a:latin typeface="+mn-lt"/>
            </a:endParaRPr>
          </a:p>
        </p:txBody>
      </p:sp>
      <p:sp>
        <p:nvSpPr>
          <p:cNvPr id="3" name="Объект 2"/>
          <p:cNvSpPr>
            <a:spLocks noGrp="1"/>
          </p:cNvSpPr>
          <p:nvPr>
            <p:ph idx="1"/>
          </p:nvPr>
        </p:nvSpPr>
        <p:spPr>
          <a:xfrm>
            <a:off x="694593" y="2453054"/>
            <a:ext cx="10928838" cy="3723908"/>
          </a:xfrm>
        </p:spPr>
        <p:txBody>
          <a:bodyPr>
            <a:normAutofit/>
          </a:bodyPr>
          <a:lstStyle/>
          <a:p>
            <a:pPr marL="0" indent="0" algn="just">
              <a:buNone/>
            </a:pPr>
            <a:r>
              <a:rPr lang="ru-RU" b="1" dirty="0" smtClean="0">
                <a:solidFill>
                  <a:srgbClr val="FF0000"/>
                </a:solidFill>
              </a:rPr>
              <a:t>	</a:t>
            </a:r>
            <a:endParaRPr lang="ru-RU" dirty="0">
              <a:solidFill>
                <a:srgbClr val="FF0000"/>
              </a:solidFill>
            </a:endParaRPr>
          </a:p>
        </p:txBody>
      </p:sp>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5547" y="1573823"/>
            <a:ext cx="9106930" cy="4969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3285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C00000"/>
                </a:solidFill>
                <a:latin typeface="+mn-lt"/>
              </a:rPr>
              <a:t>Международный День всеобщего </a:t>
            </a:r>
            <a:br>
              <a:rPr lang="ru-RU" sz="4000" b="1" dirty="0" smtClean="0">
                <a:solidFill>
                  <a:srgbClr val="C00000"/>
                </a:solidFill>
                <a:latin typeface="+mn-lt"/>
              </a:rPr>
            </a:br>
            <a:r>
              <a:rPr lang="ru-RU" sz="4000" b="1" dirty="0" smtClean="0">
                <a:solidFill>
                  <a:srgbClr val="C00000"/>
                </a:solidFill>
                <a:latin typeface="+mn-lt"/>
              </a:rPr>
              <a:t>охвата услугами здравоохранения</a:t>
            </a:r>
            <a:endParaRPr lang="ru-RU" sz="4000" dirty="0">
              <a:solidFill>
                <a:srgbClr val="C00000"/>
              </a:solidFill>
              <a:latin typeface="+mn-lt"/>
            </a:endParaRPr>
          </a:p>
        </p:txBody>
      </p:sp>
      <p:sp>
        <p:nvSpPr>
          <p:cNvPr id="3" name="Объект 2"/>
          <p:cNvSpPr>
            <a:spLocks noGrp="1"/>
          </p:cNvSpPr>
          <p:nvPr>
            <p:ph idx="1"/>
          </p:nvPr>
        </p:nvSpPr>
        <p:spPr/>
        <p:txBody>
          <a:bodyPr>
            <a:normAutofit/>
          </a:bodyPr>
          <a:lstStyle/>
          <a:p>
            <a:pPr marL="0" indent="0" algn="just">
              <a:buNone/>
            </a:pPr>
            <a:endParaRPr lang="ru-RU" sz="2000" b="1" dirty="0" smtClean="0">
              <a:solidFill>
                <a:srgbClr val="FF0000"/>
              </a:solidFill>
            </a:endParaRPr>
          </a:p>
          <a:p>
            <a:pPr marL="0" indent="0" algn="just">
              <a:buNone/>
            </a:pPr>
            <a:r>
              <a:rPr lang="ru-RU" sz="2000" b="1" dirty="0" smtClean="0">
                <a:solidFill>
                  <a:srgbClr val="C00000"/>
                </a:solidFill>
              </a:rPr>
              <a:t>Международный </a:t>
            </a:r>
            <a:r>
              <a:rPr lang="ru-RU" sz="2000" b="1" dirty="0">
                <a:solidFill>
                  <a:srgbClr val="C00000"/>
                </a:solidFill>
              </a:rPr>
              <a:t>день всеобщего охвата услугами здравоохранения (International Universal Health Coverage Day</a:t>
            </a:r>
            <a:r>
              <a:rPr lang="ru-RU" sz="2000" b="1" dirty="0" smtClean="0">
                <a:solidFill>
                  <a:srgbClr val="C00000"/>
                </a:solidFill>
              </a:rPr>
              <a:t>) </a:t>
            </a:r>
            <a:r>
              <a:rPr lang="ru-RU" sz="2000" dirty="0" smtClean="0"/>
              <a:t>отмечается ежегодно </a:t>
            </a:r>
            <a:r>
              <a:rPr lang="ru-RU" sz="2000" b="1" dirty="0" smtClean="0">
                <a:solidFill>
                  <a:srgbClr val="C00000"/>
                </a:solidFill>
              </a:rPr>
              <a:t>12 декабря</a:t>
            </a:r>
            <a:r>
              <a:rPr lang="ru-RU" sz="2000" dirty="0" smtClean="0"/>
              <a:t>.</a:t>
            </a:r>
          </a:p>
          <a:p>
            <a:pPr marL="0" indent="0" algn="just">
              <a:buNone/>
            </a:pPr>
            <a:r>
              <a:rPr lang="ru-RU" sz="2000" b="1" dirty="0" smtClean="0">
                <a:solidFill>
                  <a:srgbClr val="C00000"/>
                </a:solidFill>
              </a:rPr>
              <a:t>Цель проведения данного мероприятия:</a:t>
            </a:r>
            <a:r>
              <a:rPr lang="ru-RU" sz="2000" dirty="0" smtClean="0"/>
              <a:t> Международный </a:t>
            </a:r>
            <a:r>
              <a:rPr lang="ru-RU" sz="2000" dirty="0"/>
              <a:t>день всеобщего охвата услугами здравоохранения призван повышать осведомленность о необходимости в надежных и устойчивых системах здравоохранения и всеобщем охвате услугами здравоохранения. </a:t>
            </a:r>
            <a:endParaRPr lang="ru-RU" sz="2000" dirty="0" smtClean="0"/>
          </a:p>
          <a:p>
            <a:pPr marL="0" indent="0" algn="just">
              <a:buNone/>
            </a:pPr>
            <a:r>
              <a:rPr lang="ru-RU" sz="2000" b="1" dirty="0">
                <a:solidFill>
                  <a:srgbClr val="C00000"/>
                </a:solidFill>
              </a:rPr>
              <a:t>Конечной целью должны стать: </a:t>
            </a:r>
            <a:r>
              <a:rPr lang="ru-RU" sz="2000" dirty="0"/>
              <a:t>укрепление физического и психического здоровья граждан, увеличение продолжительности жизни, повышение уровня благополучия и благосостояния, выход общества на новый уровень гуманистических принципов сосуществования.</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737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200" b="1" dirty="0" smtClean="0">
                <a:solidFill>
                  <a:srgbClr val="C00000"/>
                </a:solidFill>
                <a:latin typeface="+mn-lt"/>
              </a:rPr>
              <a:t>История </a:t>
            </a:r>
            <a:r>
              <a:rPr lang="ru-RU" b="1" dirty="0" smtClean="0">
                <a:solidFill>
                  <a:srgbClr val="C00000"/>
                </a:solidFill>
                <a:latin typeface="+mn-lt"/>
              </a:rPr>
              <a:t>  </a:t>
            </a:r>
            <a:r>
              <a:rPr lang="ru-RU" b="1" dirty="0" smtClean="0">
                <a:solidFill>
                  <a:srgbClr val="C00000"/>
                </a:solidFill>
              </a:rPr>
              <a:t>  </a:t>
            </a:r>
            <a:endParaRPr lang="ru-RU" dirty="0">
              <a:solidFill>
                <a:srgbClr val="C00000"/>
              </a:solidFill>
            </a:endParaRPr>
          </a:p>
        </p:txBody>
      </p:sp>
      <p:sp>
        <p:nvSpPr>
          <p:cNvPr id="3" name="Объект 2"/>
          <p:cNvSpPr>
            <a:spLocks noGrp="1"/>
          </p:cNvSpPr>
          <p:nvPr>
            <p:ph idx="1"/>
          </p:nvPr>
        </p:nvSpPr>
        <p:spPr>
          <a:xfrm>
            <a:off x="633046" y="1690687"/>
            <a:ext cx="10720754" cy="4965089"/>
          </a:xfrm>
        </p:spPr>
        <p:txBody>
          <a:bodyPr>
            <a:normAutofit fontScale="40000" lnSpcReduction="20000"/>
          </a:bodyPr>
          <a:lstStyle/>
          <a:p>
            <a:pPr algn="just">
              <a:lnSpc>
                <a:spcPct val="120000"/>
              </a:lnSpc>
              <a:spcBef>
                <a:spcPts val="0"/>
              </a:spcBef>
              <a:buFont typeface="Wingdings" panose="05000000000000000000" pitchFamily="2" charset="2"/>
              <a:buChar char="Ø"/>
            </a:pPr>
            <a:r>
              <a:rPr lang="ru-RU" sz="3500" b="1" dirty="0" smtClean="0">
                <a:solidFill>
                  <a:srgbClr val="7030A0"/>
                </a:solidFill>
              </a:rPr>
              <a:t>Вопрос </a:t>
            </a:r>
            <a:r>
              <a:rPr lang="ru-RU" sz="3500" b="1" dirty="0">
                <a:solidFill>
                  <a:srgbClr val="7030A0"/>
                </a:solidFill>
              </a:rPr>
              <a:t>повышения внимания к здоровью населения планеты </a:t>
            </a:r>
            <a:r>
              <a:rPr lang="ru-RU" sz="3500" dirty="0"/>
              <a:t>неоднократно становился темой обсуждения на заседаниях Генеральной Ассамблеи ООН, а также Всемирной Организации Здравоохранения (ВОЗ</a:t>
            </a:r>
            <a:r>
              <a:rPr lang="ru-RU" sz="3500" dirty="0" smtClean="0"/>
              <a:t>).</a:t>
            </a:r>
          </a:p>
          <a:p>
            <a:pPr algn="just">
              <a:lnSpc>
                <a:spcPct val="120000"/>
              </a:lnSpc>
              <a:spcBef>
                <a:spcPts val="0"/>
              </a:spcBef>
              <a:buFont typeface="Wingdings" panose="05000000000000000000" pitchFamily="2" charset="2"/>
              <a:buChar char="Ø"/>
            </a:pPr>
            <a:endParaRPr lang="ru-RU" sz="3500" dirty="0" smtClean="0"/>
          </a:p>
          <a:p>
            <a:pPr algn="just">
              <a:lnSpc>
                <a:spcPct val="120000"/>
              </a:lnSpc>
              <a:spcBef>
                <a:spcPts val="0"/>
              </a:spcBef>
              <a:buFont typeface="Wingdings" panose="05000000000000000000" pitchFamily="2" charset="2"/>
              <a:buChar char="Ø"/>
            </a:pPr>
            <a:r>
              <a:rPr lang="ru-RU" sz="3500" b="1" dirty="0">
                <a:solidFill>
                  <a:srgbClr val="7030A0"/>
                </a:solidFill>
              </a:rPr>
              <a:t>В 2012 году </a:t>
            </a:r>
            <a:r>
              <a:rPr lang="ru-RU" sz="3500" dirty="0"/>
              <a:t>на фоне продолжающейся в Африке хронической пандемии давно изученных медициной заболеваний (таких, как: корь, различные виды лихорадок, дифтерия и пр.) ООН призвала правительства региона, а также международные медицинские и благотворительные организации усилить борьбу за качество здравоохранения, </a:t>
            </a:r>
            <a:r>
              <a:rPr lang="ru-RU" sz="3500" dirty="0" smtClean="0"/>
              <a:t>чтобы </a:t>
            </a:r>
            <a:r>
              <a:rPr lang="ru-RU" sz="3500" dirty="0"/>
              <a:t>наконец выйти из этого затяжного кризиса. На следующее десятилетие была разработана пошаговая программа, целью которой стало создание условий для всеобщего охвата здравоохранением населения беднейших государств Континента. </a:t>
            </a:r>
            <a:endParaRPr lang="ru-RU" sz="3500" dirty="0" smtClean="0"/>
          </a:p>
          <a:p>
            <a:pPr algn="just">
              <a:lnSpc>
                <a:spcPct val="120000"/>
              </a:lnSpc>
              <a:spcBef>
                <a:spcPts val="0"/>
              </a:spcBef>
              <a:buFont typeface="Wingdings" panose="05000000000000000000" pitchFamily="2" charset="2"/>
              <a:buChar char="Ø"/>
            </a:pPr>
            <a:endParaRPr lang="ru-RU" sz="2900" dirty="0"/>
          </a:p>
          <a:p>
            <a:pPr algn="just">
              <a:lnSpc>
                <a:spcPct val="120000"/>
              </a:lnSpc>
              <a:spcBef>
                <a:spcPts val="0"/>
              </a:spcBef>
              <a:buFont typeface="Wingdings" panose="05000000000000000000" pitchFamily="2" charset="2"/>
              <a:buChar char="Ø"/>
            </a:pPr>
            <a:r>
              <a:rPr lang="ru-RU" sz="3500" b="1" dirty="0">
                <a:solidFill>
                  <a:srgbClr val="7030A0"/>
                </a:solidFill>
              </a:rPr>
              <a:t>12 декабря</a:t>
            </a:r>
            <a:r>
              <a:rPr lang="ru-RU" sz="3500" b="1" dirty="0" smtClean="0">
                <a:solidFill>
                  <a:srgbClr val="7030A0"/>
                </a:solidFill>
              </a:rPr>
              <a:t> </a:t>
            </a:r>
            <a:r>
              <a:rPr lang="ru-RU" sz="3500" b="1" dirty="0">
                <a:solidFill>
                  <a:srgbClr val="7030A0"/>
                </a:solidFill>
              </a:rPr>
              <a:t>2012 </a:t>
            </a:r>
            <a:r>
              <a:rPr lang="ru-RU" sz="3500" b="1" dirty="0" smtClean="0">
                <a:solidFill>
                  <a:srgbClr val="7030A0"/>
                </a:solidFill>
              </a:rPr>
              <a:t>года </a:t>
            </a:r>
            <a:r>
              <a:rPr lang="ru-RU" sz="3500" dirty="0" smtClean="0"/>
              <a:t>Генассамблея ООН </a:t>
            </a:r>
            <a:r>
              <a:rPr lang="ru-RU" sz="3500" dirty="0"/>
              <a:t>приняла резолюцию, адресованную всем государствам-членам ООН, которая являлась призывом усилить все возможные меры для достижения глобального результата: всеобщего охвата населения планеты услугами здравоохранения. Это означало достижение такого уровня развития, при котором качественные медицинские услуги, начиная от диагностики и профилактики заболеваний и заканчивая передовыми методами их лечения стали бы доступны широким слоям населения, независимо от их социального статуса и </a:t>
            </a:r>
            <a:r>
              <a:rPr lang="ru-RU" sz="3500" dirty="0" smtClean="0"/>
              <a:t>положения.</a:t>
            </a:r>
          </a:p>
          <a:p>
            <a:pPr algn="just">
              <a:lnSpc>
                <a:spcPct val="120000"/>
              </a:lnSpc>
              <a:spcBef>
                <a:spcPts val="0"/>
              </a:spcBef>
              <a:buFont typeface="Wingdings" panose="05000000000000000000" pitchFamily="2" charset="2"/>
              <a:buChar char="Ø"/>
            </a:pPr>
            <a:endParaRPr lang="ru-RU" sz="3500" dirty="0" smtClean="0"/>
          </a:p>
          <a:p>
            <a:pPr algn="just">
              <a:lnSpc>
                <a:spcPct val="120000"/>
              </a:lnSpc>
              <a:spcBef>
                <a:spcPts val="0"/>
              </a:spcBef>
              <a:buFont typeface="Wingdings" panose="05000000000000000000" pitchFamily="2" charset="2"/>
              <a:buChar char="Ø"/>
            </a:pPr>
            <a:r>
              <a:rPr lang="ru-RU" sz="3500" b="1" dirty="0" smtClean="0">
                <a:solidFill>
                  <a:srgbClr val="7030A0"/>
                </a:solidFill>
              </a:rPr>
              <a:t>12 декабря </a:t>
            </a:r>
            <a:r>
              <a:rPr lang="ru-RU" sz="3500" b="1" dirty="0">
                <a:solidFill>
                  <a:srgbClr val="7030A0"/>
                </a:solidFill>
              </a:rPr>
              <a:t>2017 года</a:t>
            </a:r>
            <a:r>
              <a:rPr lang="ru-RU" sz="3500" b="1" dirty="0">
                <a:solidFill>
                  <a:srgbClr val="C00000"/>
                </a:solidFill>
              </a:rPr>
              <a:t> </a:t>
            </a:r>
            <a:r>
              <a:rPr lang="ru-RU" sz="3500" dirty="0"/>
              <a:t>Организация Объединенных Наций в </a:t>
            </a:r>
            <a:r>
              <a:rPr lang="ru-RU" sz="3500" b="1" dirty="0">
                <a:solidFill>
                  <a:srgbClr val="7030A0"/>
                </a:solidFill>
              </a:rPr>
              <a:t>резолюции 72/138 </a:t>
            </a:r>
            <a:r>
              <a:rPr lang="ru-RU" sz="3500" dirty="0"/>
              <a:t>провозгласила 12 декабря </a:t>
            </a:r>
            <a:r>
              <a:rPr lang="ru-RU" sz="3500" b="1" dirty="0">
                <a:solidFill>
                  <a:srgbClr val="7030A0"/>
                </a:solidFill>
              </a:rPr>
              <a:t>Международным днем всеобщего охвата услугами здравоохранения (Днем ВОУЗ</a:t>
            </a:r>
            <a:r>
              <a:rPr lang="ru-RU" sz="3500" b="1" dirty="0" smtClean="0">
                <a:solidFill>
                  <a:srgbClr val="7030A0"/>
                </a:solidFill>
              </a:rPr>
              <a:t>).</a:t>
            </a:r>
          </a:p>
          <a:p>
            <a:pPr algn="just">
              <a:lnSpc>
                <a:spcPct val="120000"/>
              </a:lnSpc>
              <a:spcBef>
                <a:spcPts val="0"/>
              </a:spcBef>
              <a:buFont typeface="Wingdings" panose="05000000000000000000" pitchFamily="2" charset="2"/>
              <a:buChar char="Ø"/>
            </a:pPr>
            <a:endParaRPr lang="ru-RU" sz="2900" dirty="0" smtClean="0"/>
          </a:p>
          <a:p>
            <a:pPr algn="just">
              <a:lnSpc>
                <a:spcPct val="120000"/>
              </a:lnSpc>
              <a:spcBef>
                <a:spcPts val="0"/>
              </a:spcBef>
              <a:buFont typeface="Wingdings" panose="05000000000000000000" pitchFamily="2" charset="2"/>
              <a:buChar char="Ø"/>
            </a:pPr>
            <a:r>
              <a:rPr lang="ru-RU" sz="3500" b="1" dirty="0" smtClean="0">
                <a:solidFill>
                  <a:srgbClr val="7030A0"/>
                </a:solidFill>
              </a:rPr>
              <a:t>Каждый </a:t>
            </a:r>
            <a:r>
              <a:rPr lang="ru-RU" sz="3500" b="1" dirty="0">
                <a:solidFill>
                  <a:srgbClr val="7030A0"/>
                </a:solidFill>
              </a:rPr>
              <a:t>год </a:t>
            </a:r>
            <a:r>
              <a:rPr lang="ru-RU" sz="3500" dirty="0"/>
              <a:t>выбираются наиболее приоритетные для этого времени </a:t>
            </a:r>
            <a:r>
              <a:rPr lang="ru-RU" sz="3500" dirty="0" smtClean="0"/>
              <a:t>темы</a:t>
            </a:r>
            <a:r>
              <a:rPr lang="ru-RU" sz="3500" dirty="0"/>
              <a:t> Международного дня всеобщего охвата услугами здравоохранения : </a:t>
            </a:r>
            <a:endParaRPr lang="ru-RU" sz="3500" dirty="0" smtClean="0"/>
          </a:p>
          <a:p>
            <a:pPr algn="just">
              <a:lnSpc>
                <a:spcPct val="120000"/>
              </a:lnSpc>
              <a:spcBef>
                <a:spcPts val="0"/>
              </a:spcBef>
              <a:buFont typeface="Wingdings" panose="05000000000000000000" pitchFamily="2" charset="2"/>
              <a:buChar char="§"/>
            </a:pPr>
            <a:r>
              <a:rPr lang="ru-RU" sz="3500" b="1" dirty="0" smtClean="0">
                <a:solidFill>
                  <a:srgbClr val="7030A0"/>
                </a:solidFill>
              </a:rPr>
              <a:t>2022 </a:t>
            </a:r>
            <a:r>
              <a:rPr lang="ru-RU" sz="3500" b="1" dirty="0">
                <a:solidFill>
                  <a:srgbClr val="7030A0"/>
                </a:solidFill>
              </a:rPr>
              <a:t>год - </a:t>
            </a:r>
            <a:r>
              <a:rPr lang="ru-RU" sz="3500" dirty="0"/>
              <a:t>«Построить мир, который мы хотим: здоровое будущее для всех»</a:t>
            </a:r>
          </a:p>
          <a:p>
            <a:pPr algn="just">
              <a:lnSpc>
                <a:spcPct val="120000"/>
              </a:lnSpc>
              <a:spcBef>
                <a:spcPts val="0"/>
              </a:spcBef>
              <a:buFont typeface="Wingdings" panose="05000000000000000000" pitchFamily="2" charset="2"/>
              <a:buChar char="§"/>
            </a:pPr>
            <a:r>
              <a:rPr lang="ru-RU" sz="3500" b="1" dirty="0" smtClean="0">
                <a:solidFill>
                  <a:srgbClr val="7030A0"/>
                </a:solidFill>
              </a:rPr>
              <a:t>2021 год - </a:t>
            </a:r>
            <a:r>
              <a:rPr lang="ru-RU" sz="3500" dirty="0" smtClean="0"/>
              <a:t>«Никто </a:t>
            </a:r>
            <a:r>
              <a:rPr lang="ru-RU" sz="3500" dirty="0"/>
              <a:t>не должен быть забыт: инвестиции в системы здравоохранения для всех</a:t>
            </a:r>
            <a:r>
              <a:rPr lang="ru-RU" sz="3500" dirty="0" smtClean="0"/>
              <a:t>»</a:t>
            </a:r>
          </a:p>
          <a:p>
            <a:pPr algn="just">
              <a:lnSpc>
                <a:spcPct val="120000"/>
              </a:lnSpc>
              <a:spcBef>
                <a:spcPts val="0"/>
              </a:spcBef>
              <a:buFont typeface="Wingdings" panose="05000000000000000000" pitchFamily="2" charset="2"/>
              <a:buChar char="§"/>
            </a:pPr>
            <a:r>
              <a:rPr lang="ru-RU" sz="3500" b="1" dirty="0" smtClean="0">
                <a:solidFill>
                  <a:srgbClr val="7030A0"/>
                </a:solidFill>
              </a:rPr>
              <a:t>2020 год </a:t>
            </a:r>
            <a:r>
              <a:rPr lang="ru-RU" sz="3500" dirty="0">
                <a:solidFill>
                  <a:srgbClr val="7030A0"/>
                </a:solidFill>
              </a:rPr>
              <a:t>- </a:t>
            </a:r>
            <a:r>
              <a:rPr lang="ru-RU" sz="3500" dirty="0"/>
              <a:t>«Защитим каждого»</a:t>
            </a:r>
          </a:p>
          <a:p>
            <a:pPr algn="just">
              <a:buFont typeface="Wingdings" panose="05000000000000000000" pitchFamily="2" charset="2"/>
              <a:buChar char="Ø"/>
            </a:pPr>
            <a:endParaRPr lang="ru-RU" sz="1800" dirty="0"/>
          </a:p>
          <a:p>
            <a:pPr algn="just">
              <a:buFont typeface="Wingdings" panose="05000000000000000000" pitchFamily="2" charset="2"/>
              <a:buChar char="Ø"/>
            </a:pPr>
            <a:endParaRPr lang="ru-RU" sz="1800" dirty="0" smtClean="0"/>
          </a:p>
          <a:p>
            <a:pPr algn="just" fontAlgn="t"/>
            <a:endParaRPr lang="ru-RU" sz="3600" dirty="0" smtClean="0"/>
          </a:p>
          <a:p>
            <a:pPr algn="just"/>
            <a:endParaRPr lang="ru-RU" sz="3400"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606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a:solidFill>
                  <a:srgbClr val="C00000"/>
                </a:solidFill>
                <a:latin typeface="+mn-lt"/>
              </a:rPr>
              <a:t>Что такое всеобщий охват услугами здравоохранения </a:t>
            </a:r>
            <a:endParaRPr lang="ru-RU" sz="4000" dirty="0">
              <a:solidFill>
                <a:srgbClr val="C00000"/>
              </a:solidFill>
              <a:latin typeface="+mn-lt"/>
            </a:endParaRPr>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r>
              <a:rPr lang="ru-RU" sz="1700" b="1" dirty="0" smtClean="0">
                <a:solidFill>
                  <a:srgbClr val="7030A0"/>
                </a:solidFill>
              </a:rPr>
              <a:t>Всеобщий </a:t>
            </a:r>
            <a:r>
              <a:rPr lang="ru-RU" sz="1700" b="1" dirty="0">
                <a:solidFill>
                  <a:srgbClr val="7030A0"/>
                </a:solidFill>
              </a:rPr>
              <a:t>охват услугами здравоохранения (ВОУЗ) </a:t>
            </a:r>
            <a:r>
              <a:rPr lang="ru-RU" sz="1700" dirty="0"/>
              <a:t>означает, что каждый человек, где бы он ни находился, должен иметь доступ к необходимым ему медицинским услугам без риска финансовых трудностей. </a:t>
            </a:r>
            <a:endParaRPr lang="ru-RU" sz="1700" dirty="0" smtClean="0"/>
          </a:p>
          <a:p>
            <a:pPr algn="just">
              <a:buFont typeface="Wingdings" panose="05000000000000000000" pitchFamily="2" charset="2"/>
              <a:buChar char="Ø"/>
            </a:pPr>
            <a:r>
              <a:rPr lang="ru-RU" sz="1700" b="1" dirty="0" smtClean="0">
                <a:solidFill>
                  <a:srgbClr val="7030A0"/>
                </a:solidFill>
              </a:rPr>
              <a:t>По заявлению генерального секретаря </a:t>
            </a:r>
            <a:r>
              <a:rPr lang="ru-RU" sz="1700" b="1" dirty="0">
                <a:solidFill>
                  <a:srgbClr val="7030A0"/>
                </a:solidFill>
              </a:rPr>
              <a:t>ООН Антониу </a:t>
            </a:r>
            <a:r>
              <a:rPr lang="ru-RU" sz="1700" b="1" dirty="0" smtClean="0">
                <a:solidFill>
                  <a:srgbClr val="7030A0"/>
                </a:solidFill>
              </a:rPr>
              <a:t>Гутерриш</a:t>
            </a:r>
            <a:r>
              <a:rPr lang="ru-RU" sz="1700" dirty="0" smtClean="0"/>
              <a:t>, «всеобщий </a:t>
            </a:r>
            <a:r>
              <a:rPr lang="ru-RU" sz="1700" dirty="0"/>
              <a:t>охват услугами здравоохранения является неотъемлемой частью усилий по достижению целей в области устойчивого развития — нашего плана по обеспечению лучшего будущего для людей и </a:t>
            </a:r>
            <a:r>
              <a:rPr lang="ru-RU" sz="1700" dirty="0" smtClean="0"/>
              <a:t>планеты» и </a:t>
            </a:r>
            <a:r>
              <a:rPr lang="ru-RU" sz="1700" dirty="0"/>
              <a:t>включает в себя полный спектр основных медицинских услуг, охватывающий укрепление здоровья, профилактику и лечение. </a:t>
            </a:r>
          </a:p>
          <a:p>
            <a:pPr algn="just">
              <a:buFont typeface="Wingdings" panose="05000000000000000000" pitchFamily="2" charset="2"/>
              <a:buChar char="Ø"/>
            </a:pPr>
            <a:r>
              <a:rPr lang="ru-RU" sz="1700" b="1" dirty="0" smtClean="0">
                <a:solidFill>
                  <a:srgbClr val="7030A0"/>
                </a:solidFill>
              </a:rPr>
              <a:t>Три </a:t>
            </a:r>
            <a:r>
              <a:rPr lang="ru-RU" sz="1700" b="1" dirty="0">
                <a:solidFill>
                  <a:srgbClr val="7030A0"/>
                </a:solidFill>
              </a:rPr>
              <a:t>аспекта </a:t>
            </a:r>
            <a:r>
              <a:rPr lang="ru-RU" sz="1700" b="1" dirty="0" smtClean="0">
                <a:solidFill>
                  <a:srgbClr val="7030A0"/>
                </a:solidFill>
              </a:rPr>
              <a:t>ВОУЗ:</a:t>
            </a:r>
            <a:endParaRPr lang="ru-RU" sz="1700" b="1" dirty="0" smtClean="0">
              <a:solidFill>
                <a:srgbClr val="7030A0"/>
              </a:solidFill>
            </a:endParaRPr>
          </a:p>
          <a:p>
            <a:pPr algn="just">
              <a:buFont typeface="Wingdings" panose="05000000000000000000" pitchFamily="2" charset="2"/>
              <a:buChar char="§"/>
            </a:pPr>
            <a:r>
              <a:rPr lang="ru-RU" sz="1700" b="1" dirty="0" smtClean="0">
                <a:solidFill>
                  <a:srgbClr val="7030A0"/>
                </a:solidFill>
              </a:rPr>
              <a:t>охват </a:t>
            </a:r>
            <a:r>
              <a:rPr lang="ru-RU" sz="1700" b="1" dirty="0">
                <a:solidFill>
                  <a:srgbClr val="7030A0"/>
                </a:solidFill>
              </a:rPr>
              <a:t>населения </a:t>
            </a:r>
            <a:r>
              <a:rPr lang="ru-RU" sz="1700" dirty="0"/>
              <a:t>(кто получает услуги), </a:t>
            </a:r>
            <a:endParaRPr lang="ru-RU" sz="1700" dirty="0" smtClean="0"/>
          </a:p>
          <a:p>
            <a:pPr algn="just">
              <a:buFont typeface="Wingdings" panose="05000000000000000000" pitchFamily="2" charset="2"/>
              <a:buChar char="§"/>
            </a:pPr>
            <a:r>
              <a:rPr lang="ru-RU" sz="1700" b="1" dirty="0" smtClean="0">
                <a:solidFill>
                  <a:srgbClr val="7030A0"/>
                </a:solidFill>
              </a:rPr>
              <a:t>охват </a:t>
            </a:r>
            <a:r>
              <a:rPr lang="ru-RU" sz="1700" b="1" dirty="0">
                <a:solidFill>
                  <a:srgbClr val="7030A0"/>
                </a:solidFill>
              </a:rPr>
              <a:t>услугами </a:t>
            </a:r>
            <a:r>
              <a:rPr lang="ru-RU" sz="1700" dirty="0"/>
              <a:t>(какие медицинские услуги доступны) и </a:t>
            </a:r>
            <a:endParaRPr lang="ru-RU" sz="1700" dirty="0" smtClean="0"/>
          </a:p>
          <a:p>
            <a:pPr algn="just">
              <a:buFont typeface="Wingdings" panose="05000000000000000000" pitchFamily="2" charset="2"/>
              <a:buChar char="§"/>
            </a:pPr>
            <a:r>
              <a:rPr lang="ru-RU" sz="1700" b="1" dirty="0" smtClean="0">
                <a:solidFill>
                  <a:srgbClr val="7030A0"/>
                </a:solidFill>
              </a:rPr>
              <a:t>финансовая </a:t>
            </a:r>
            <a:r>
              <a:rPr lang="ru-RU" sz="1700" b="1" dirty="0">
                <a:solidFill>
                  <a:srgbClr val="7030A0"/>
                </a:solidFill>
              </a:rPr>
              <a:t>защита </a:t>
            </a:r>
            <a:r>
              <a:rPr lang="ru-RU" sz="1700" dirty="0"/>
              <a:t>(обеспечение того, чтобы медицинские услуги не приводили к финансовым трудностям). </a:t>
            </a:r>
            <a:endParaRPr lang="ru-RU" sz="1700" dirty="0" smtClean="0"/>
          </a:p>
          <a:p>
            <a:pPr algn="just">
              <a:buFont typeface="Wingdings" panose="05000000000000000000" pitchFamily="2" charset="2"/>
              <a:buChar char="Ø"/>
            </a:pPr>
            <a:r>
              <a:rPr lang="ru-RU" sz="1700" b="1" dirty="0" smtClean="0">
                <a:solidFill>
                  <a:srgbClr val="7030A0"/>
                </a:solidFill>
              </a:rPr>
              <a:t>ВОУЗ</a:t>
            </a:r>
            <a:r>
              <a:rPr lang="ru-RU" sz="1700" dirty="0" smtClean="0"/>
              <a:t> </a:t>
            </a:r>
            <a:r>
              <a:rPr lang="ru-RU" sz="1700" dirty="0"/>
              <a:t>основывается на принципах справедливости, недискриминации и права на здоровье, обеспечивая охват и защиту наиболее маргинализированных групп населения и не оставляя никого без внимания.</a:t>
            </a:r>
          </a:p>
          <a:p>
            <a:endParaRPr lang="ru-RU"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973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800" b="1" dirty="0" smtClean="0">
                <a:solidFill>
                  <a:srgbClr val="C00000"/>
                </a:solidFill>
                <a:latin typeface="+mn-lt"/>
              </a:rPr>
              <a:t>Актуальность проведения </a:t>
            </a:r>
            <a:br>
              <a:rPr lang="ru-RU" sz="3800" b="1" dirty="0" smtClean="0">
                <a:solidFill>
                  <a:srgbClr val="C00000"/>
                </a:solidFill>
                <a:latin typeface="+mn-lt"/>
              </a:rPr>
            </a:br>
            <a:r>
              <a:rPr lang="ru-RU" sz="3800" b="1" dirty="0" smtClean="0">
                <a:solidFill>
                  <a:srgbClr val="C00000"/>
                </a:solidFill>
                <a:latin typeface="+mn-lt"/>
              </a:rPr>
              <a:t>Международного Дня ВОУЗ</a:t>
            </a:r>
            <a:endParaRPr lang="ru-RU" sz="3800" b="1" dirty="0">
              <a:solidFill>
                <a:srgbClr val="C00000"/>
              </a:solidFill>
              <a:latin typeface="+mn-lt"/>
            </a:endParaRPr>
          </a:p>
        </p:txBody>
      </p:sp>
      <p:sp>
        <p:nvSpPr>
          <p:cNvPr id="3" name="Объект 2"/>
          <p:cNvSpPr>
            <a:spLocks noGrp="1"/>
          </p:cNvSpPr>
          <p:nvPr>
            <p:ph idx="1"/>
          </p:nvPr>
        </p:nvSpPr>
        <p:spPr/>
        <p:txBody>
          <a:bodyPr>
            <a:normAutofit fontScale="62500" lnSpcReduction="20000"/>
          </a:bodyPr>
          <a:lstStyle/>
          <a:p>
            <a:pPr lvl="0" algn="just">
              <a:lnSpc>
                <a:spcPct val="100000"/>
              </a:lnSpc>
              <a:spcBef>
                <a:spcPts val="0"/>
              </a:spcBef>
              <a:buFont typeface="Wingdings" panose="05000000000000000000" pitchFamily="2" charset="2"/>
              <a:buChar char="Ø"/>
            </a:pPr>
            <a:r>
              <a:rPr lang="ru-RU" sz="2200" b="1" dirty="0">
                <a:solidFill>
                  <a:srgbClr val="7030A0"/>
                </a:solidFill>
              </a:rPr>
              <a:t>Низкий уровень медицинских услуг </a:t>
            </a:r>
            <a:r>
              <a:rPr lang="ru-RU" sz="2200" dirty="0"/>
              <a:t>в ряде государств мира приводит к тому, что там регулярно свирепствуют эпидемии, жертвами которых становятся тысячи людей. Социальное расслоение в развитых государствах наряду с высокой стоимостью оказания медицинских услуг и препаратов также становится серьёзной проблемой для широких слоёв населения, относящихся к определённой социальной группе, выделенной по принципу уровня благосостояния и называемой социально уязвимой, незащищённой категорией</a:t>
            </a:r>
            <a:r>
              <a:rPr lang="ru-RU" sz="2200" dirty="0" smtClean="0"/>
              <a:t>.</a:t>
            </a:r>
          </a:p>
          <a:p>
            <a:pPr lvl="0" algn="just">
              <a:lnSpc>
                <a:spcPct val="100000"/>
              </a:lnSpc>
              <a:spcBef>
                <a:spcPts val="0"/>
              </a:spcBef>
              <a:buFont typeface="Wingdings" panose="05000000000000000000" pitchFamily="2" charset="2"/>
              <a:buChar char="Ø"/>
            </a:pPr>
            <a:endParaRPr lang="ru-RU" sz="2200" dirty="0" smtClean="0"/>
          </a:p>
          <a:p>
            <a:pPr lvl="0" algn="just">
              <a:lnSpc>
                <a:spcPct val="100000"/>
              </a:lnSpc>
              <a:spcBef>
                <a:spcPts val="0"/>
              </a:spcBef>
              <a:buFont typeface="Wingdings" panose="05000000000000000000" pitchFamily="2" charset="2"/>
              <a:buChar char="Ø"/>
            </a:pPr>
            <a:r>
              <a:rPr lang="ru-RU" sz="2200" b="1" dirty="0" smtClean="0">
                <a:solidFill>
                  <a:srgbClr val="7030A0"/>
                </a:solidFill>
              </a:rPr>
              <a:t>По данным ВОЗ:</a:t>
            </a:r>
            <a:endParaRPr lang="ru-RU" sz="2200" b="1" dirty="0">
              <a:solidFill>
                <a:srgbClr val="7030A0"/>
              </a:solidFill>
            </a:endParaRPr>
          </a:p>
          <a:p>
            <a:pPr lvl="0" algn="just">
              <a:lnSpc>
                <a:spcPct val="100000"/>
              </a:lnSpc>
              <a:spcBef>
                <a:spcPts val="0"/>
              </a:spcBef>
              <a:buFont typeface="Wingdings" panose="05000000000000000000" pitchFamily="2" charset="2"/>
              <a:buChar char="§"/>
            </a:pPr>
            <a:r>
              <a:rPr lang="ru-RU" sz="2200" dirty="0" smtClean="0"/>
              <a:t>По </a:t>
            </a:r>
            <a:r>
              <a:rPr lang="ru-RU" sz="2200" dirty="0"/>
              <a:t>меньшей мере, половина людей в мире не могут получать основные услуги здравоохранения.</a:t>
            </a:r>
          </a:p>
          <a:p>
            <a:pPr lvl="0" algn="just">
              <a:lnSpc>
                <a:spcPct val="100000"/>
              </a:lnSpc>
              <a:spcBef>
                <a:spcPts val="0"/>
              </a:spcBef>
              <a:buFont typeface="Wingdings" panose="05000000000000000000" pitchFamily="2" charset="2"/>
              <a:buChar char="§"/>
            </a:pPr>
            <a:r>
              <a:rPr lang="ru-RU" sz="2200" dirty="0" smtClean="0"/>
              <a:t>Около </a:t>
            </a:r>
            <a:r>
              <a:rPr lang="ru-RU" sz="2200" dirty="0"/>
              <a:t>100 миллионов человек оказываются в крайней нищете (вынуждены жить всего лишь на 1,90 доллара или менее в день) из-за того, что им приходится платить за услуги здравоохранения из своих собственных средств.</a:t>
            </a:r>
          </a:p>
          <a:p>
            <a:pPr lvl="0" algn="just">
              <a:lnSpc>
                <a:spcPct val="100000"/>
              </a:lnSpc>
              <a:spcBef>
                <a:spcPts val="0"/>
              </a:spcBef>
              <a:buFont typeface="Wingdings" panose="05000000000000000000" pitchFamily="2" charset="2"/>
              <a:buChar char="§"/>
            </a:pPr>
            <a:r>
              <a:rPr lang="ru-RU" sz="2200" dirty="0" smtClean="0"/>
              <a:t>Свыше 930 миллионов человек расходуют, как минимум, 10% своего семейного бюджета на услуги здравоохранения.</a:t>
            </a:r>
          </a:p>
          <a:p>
            <a:pPr lvl="0" algn="just">
              <a:lnSpc>
                <a:spcPct val="100000"/>
              </a:lnSpc>
              <a:spcBef>
                <a:spcPts val="0"/>
              </a:spcBef>
              <a:buFont typeface="Wingdings" panose="05000000000000000000" pitchFamily="2" charset="2"/>
              <a:buChar char="§"/>
            </a:pPr>
            <a:r>
              <a:rPr lang="ru-RU" sz="2200" dirty="0" smtClean="0"/>
              <a:t>По </a:t>
            </a:r>
            <a:r>
              <a:rPr lang="ru-RU" sz="2200" dirty="0"/>
              <a:t>прогнозам международных экспертов, около 3,1 миллиарда населения не будут иметь эффективного охвата услугами здравоохранения в 2023 году, почти треть из них (около 968,1 миллионов) будет проживать в Южной Азии</a:t>
            </a:r>
            <a:r>
              <a:rPr lang="ru-RU" sz="2200" dirty="0" smtClean="0"/>
              <a:t>.</a:t>
            </a:r>
          </a:p>
          <a:p>
            <a:pPr lvl="0" algn="just">
              <a:lnSpc>
                <a:spcPct val="100000"/>
              </a:lnSpc>
              <a:spcBef>
                <a:spcPts val="0"/>
              </a:spcBef>
              <a:buFont typeface="Wingdings" panose="05000000000000000000" pitchFamily="2" charset="2"/>
              <a:buChar char="§"/>
            </a:pPr>
            <a:endParaRPr lang="ru-RU" sz="2000" dirty="0" smtClean="0"/>
          </a:p>
          <a:p>
            <a:pPr lvl="0" algn="just">
              <a:lnSpc>
                <a:spcPct val="100000"/>
              </a:lnSpc>
              <a:spcBef>
                <a:spcPts val="0"/>
              </a:spcBef>
              <a:buFont typeface="Wingdings" panose="05000000000000000000" pitchFamily="2" charset="2"/>
              <a:buChar char="Ø"/>
            </a:pPr>
            <a:r>
              <a:rPr lang="ru-RU" sz="2200" b="1" dirty="0">
                <a:solidFill>
                  <a:srgbClr val="7030A0"/>
                </a:solidFill>
              </a:rPr>
              <a:t>Согласно международному исследованию</a:t>
            </a:r>
            <a:r>
              <a:rPr lang="ru-RU" sz="2200" dirty="0"/>
              <a:t>, опубликованному в журнале The Lancet, в глобальном масштабе показатели индекса всеобщего охвата услугами здравоохранения в 204 странах и территориях улучшились с 45,8 </a:t>
            </a:r>
            <a:r>
              <a:rPr lang="ru-RU" sz="2200" dirty="0" smtClean="0"/>
              <a:t>баллов </a:t>
            </a:r>
            <a:r>
              <a:rPr lang="ru-RU" sz="2200" dirty="0"/>
              <a:t>(1990) до 60,3 баллов (2019). Однако если в Японии и Исландии показатель выше 95, в Сомали и ЦАР – менее 25 баллов. В исследовании учитывались 23 показателя (доступность/охват вакцинами против кори, коклюша, дифтерии, столбняка, антиретровирусной терапии при ВИЧ и пр.), сгруппированные по категориям (профилактика, лечение, реабилитация и т.д.) и оцениваемые по шкале от 0 до 100</a:t>
            </a:r>
            <a:r>
              <a:rPr lang="ru-RU" sz="2200" dirty="0" smtClean="0"/>
              <a:t>. </a:t>
            </a:r>
          </a:p>
          <a:p>
            <a:pPr lvl="0" algn="just">
              <a:lnSpc>
                <a:spcPct val="100000"/>
              </a:lnSpc>
              <a:spcBef>
                <a:spcPts val="0"/>
              </a:spcBef>
              <a:buFont typeface="Wingdings" panose="05000000000000000000" pitchFamily="2" charset="2"/>
              <a:buChar char="Ø"/>
            </a:pPr>
            <a:endParaRPr lang="ru-RU" sz="2200" dirty="0"/>
          </a:p>
          <a:p>
            <a:pPr lvl="0" algn="just">
              <a:lnSpc>
                <a:spcPct val="100000"/>
              </a:lnSpc>
              <a:spcBef>
                <a:spcPts val="0"/>
              </a:spcBef>
              <a:buFont typeface="Wingdings" panose="05000000000000000000" pitchFamily="2" charset="2"/>
              <a:buChar char="Ø"/>
            </a:pPr>
            <a:r>
              <a:rPr lang="ru-RU" sz="2200" b="1" dirty="0">
                <a:solidFill>
                  <a:srgbClr val="7030A0"/>
                </a:solidFill>
              </a:rPr>
              <a:t>Необходимость всеобщего охвата услугами здравоохранения </a:t>
            </a:r>
            <a:r>
              <a:rPr lang="ru-RU" sz="2200" dirty="0"/>
              <a:t>стала еще более актуальной после пандемии COVID-19, которая привела к усилению неравенства и финансовых трудностей</a:t>
            </a:r>
            <a:r>
              <a:rPr lang="ru-RU" sz="2200" dirty="0" smtClean="0"/>
              <a:t>.</a:t>
            </a:r>
          </a:p>
          <a:p>
            <a:pPr lvl="0" algn="just">
              <a:lnSpc>
                <a:spcPct val="100000"/>
              </a:lnSpc>
              <a:spcBef>
                <a:spcPts val="0"/>
              </a:spcBef>
              <a:buFont typeface="Wingdings" panose="05000000000000000000" pitchFamily="2" charset="2"/>
              <a:buChar char="Ø"/>
            </a:pPr>
            <a:endParaRPr lang="ru-RU" sz="2200" dirty="0" smtClean="0"/>
          </a:p>
          <a:p>
            <a:pPr lvl="0" algn="just">
              <a:lnSpc>
                <a:spcPct val="100000"/>
              </a:lnSpc>
              <a:spcBef>
                <a:spcPts val="0"/>
              </a:spcBef>
              <a:buFont typeface="Wingdings" panose="05000000000000000000" pitchFamily="2" charset="2"/>
              <a:buChar char="Ø"/>
            </a:pPr>
            <a:r>
              <a:rPr lang="ru-RU" sz="2200" b="1" dirty="0" smtClean="0">
                <a:solidFill>
                  <a:srgbClr val="7030A0"/>
                </a:solidFill>
              </a:rPr>
              <a:t>Все </a:t>
            </a:r>
            <a:r>
              <a:rPr lang="ru-RU" sz="2200" b="1" dirty="0">
                <a:solidFill>
                  <a:srgbClr val="7030A0"/>
                </a:solidFill>
              </a:rPr>
              <a:t>государства-члены ООН </a:t>
            </a:r>
            <a:r>
              <a:rPr lang="ru-RU" sz="2200" dirty="0"/>
              <a:t>согласились приложить усилия для достижения всеобщего охвата услугами здравоохранения к 2030 г. в рамках Целей в области устойчивого развития</a:t>
            </a:r>
            <a:r>
              <a:rPr lang="ru-RU" sz="2200" dirty="0" smtClean="0"/>
              <a:t>.</a:t>
            </a:r>
          </a:p>
          <a:p>
            <a:pPr lvl="0" algn="just"/>
            <a:endParaRPr lang="ru-RU" sz="1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883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a:solidFill>
                  <a:srgbClr val="C00000"/>
                </a:solidFill>
                <a:latin typeface="+mn-lt"/>
              </a:rPr>
              <a:t>Актуальность проведения </a:t>
            </a:r>
            <a:br>
              <a:rPr lang="ru-RU" sz="3600" b="1" dirty="0">
                <a:solidFill>
                  <a:srgbClr val="C00000"/>
                </a:solidFill>
                <a:latin typeface="+mn-lt"/>
              </a:rPr>
            </a:br>
            <a:r>
              <a:rPr lang="ru-RU" sz="3600" b="1" dirty="0">
                <a:solidFill>
                  <a:srgbClr val="C00000"/>
                </a:solidFill>
                <a:latin typeface="+mn-lt"/>
              </a:rPr>
              <a:t>Международного Дня </a:t>
            </a:r>
            <a:r>
              <a:rPr lang="ru-RU" sz="3600" b="1" dirty="0" smtClean="0">
                <a:solidFill>
                  <a:srgbClr val="C00000"/>
                </a:solidFill>
                <a:latin typeface="+mn-lt"/>
              </a:rPr>
              <a:t>ВОУЗ в России</a:t>
            </a:r>
            <a:endParaRPr lang="ru-RU" sz="3600" b="1" dirty="0">
              <a:solidFill>
                <a:srgbClr val="C00000"/>
              </a:solidFill>
              <a:latin typeface="+mn-lt"/>
            </a:endParaRPr>
          </a:p>
        </p:txBody>
      </p:sp>
      <p:sp>
        <p:nvSpPr>
          <p:cNvPr id="3" name="Объект 2"/>
          <p:cNvSpPr>
            <a:spLocks noGrp="1"/>
          </p:cNvSpPr>
          <p:nvPr>
            <p:ph idx="1"/>
          </p:nvPr>
        </p:nvSpPr>
        <p:spPr>
          <a:xfrm>
            <a:off x="497598" y="1660082"/>
            <a:ext cx="11122268" cy="4617150"/>
          </a:xfrm>
        </p:spPr>
        <p:txBody>
          <a:bodyPr>
            <a:normAutofit/>
          </a:bodyPr>
          <a:lstStyle/>
          <a:p>
            <a:pPr algn="just">
              <a:buFont typeface="Wingdings" panose="05000000000000000000" pitchFamily="2" charset="2"/>
              <a:buChar char="Ø"/>
            </a:pPr>
            <a:r>
              <a:rPr lang="ru-RU" sz="1600" b="1" dirty="0">
                <a:solidFill>
                  <a:srgbClr val="7030A0"/>
                </a:solidFill>
              </a:rPr>
              <a:t>Общий показатель охвата услугами здравоохранения </a:t>
            </a:r>
            <a:r>
              <a:rPr lang="ru-RU" sz="1600" dirty="0"/>
              <a:t>в России – 69 баллов из 100. Максимальные значения достигнуты в профилактике кори, дифтерии, столбняка, коклюша, лечении детских диарейных болезней (100 баллов), инфекций нижних дыхательных путей, аппендицита, рака шейки матки (около 100 баллов). При этом требуется серьезно улучшить лечение инсультов (32 балла) и ишемической болезни сердца (28</a:t>
            </a:r>
            <a:r>
              <a:rPr lang="ru-RU" sz="1600" dirty="0" smtClean="0"/>
              <a:t>).</a:t>
            </a:r>
          </a:p>
          <a:p>
            <a:pPr algn="just">
              <a:buFont typeface="Wingdings" panose="05000000000000000000" pitchFamily="2" charset="2"/>
              <a:buChar char="Ø"/>
            </a:pPr>
            <a:r>
              <a:rPr lang="ru-RU" sz="1600" b="1" dirty="0" smtClean="0">
                <a:solidFill>
                  <a:srgbClr val="7030A0"/>
                </a:solidFill>
              </a:rPr>
              <a:t>По данным Счетной палаты </a:t>
            </a:r>
            <a:r>
              <a:rPr lang="ru-RU" sz="1600" dirty="0" smtClean="0"/>
              <a:t>(2021 год), </a:t>
            </a:r>
            <a:r>
              <a:rPr lang="ru-RU" sz="1600" dirty="0"/>
              <a:t>в России самые низкие расходы бюджета на здравоохранение среди трех десятков стран с развитой экономикой.</a:t>
            </a:r>
          </a:p>
          <a:p>
            <a:pPr algn="just">
              <a:buFont typeface="Wingdings" panose="05000000000000000000" pitchFamily="2" charset="2"/>
              <a:buChar char="Ø"/>
            </a:pPr>
            <a:r>
              <a:rPr lang="ru-RU" sz="1600" b="1" dirty="0">
                <a:solidFill>
                  <a:srgbClr val="7030A0"/>
                </a:solidFill>
              </a:rPr>
              <a:t>В Российской Федерации </a:t>
            </a:r>
            <a:r>
              <a:rPr lang="ru-RU" sz="1600" dirty="0"/>
              <a:t>в соответствии </a:t>
            </a:r>
            <a:r>
              <a:rPr lang="ru-RU" sz="1600" b="1" dirty="0">
                <a:solidFill>
                  <a:srgbClr val="7030A0"/>
                </a:solidFill>
              </a:rPr>
              <a:t>со статьей 41 Конституции </a:t>
            </a:r>
            <a:r>
              <a:rPr lang="ru-RU" sz="1600" dirty="0"/>
              <a:t>каждый гражданин имеет право на охрану здоровья и бесплатную медицинскую помощь, оказываемую в гарантированном объеме в соответствии с Программой государственных гарантий бесплатного оказания гражданам медицинской помощи. В рамках Программы бесплатно предоставляются первичная медико-санитарная помощь, специализированная медицинская помощь, высокотехнологичная медицинская помощь с применением новых сложных и (или) уникальных методов лечения, скорая медицинская помощь.</a:t>
            </a:r>
          </a:p>
          <a:p>
            <a:pPr algn="just">
              <a:buFont typeface="Wingdings" panose="05000000000000000000" pitchFamily="2" charset="2"/>
              <a:buChar char="Ø"/>
            </a:pPr>
            <a:r>
              <a:rPr lang="ru-RU" sz="1600" b="1" dirty="0">
                <a:solidFill>
                  <a:srgbClr val="7030A0"/>
                </a:solidFill>
              </a:rPr>
              <a:t>Повышение эффективности здравоохранения</a:t>
            </a:r>
            <a:r>
              <a:rPr lang="ru-RU" sz="1600" dirty="0"/>
              <a:t>, внедрение современных технологий и практик, улучшение доступности, качества и комфортности медицинской помощи заложено в </a:t>
            </a:r>
            <a:r>
              <a:rPr lang="ru-RU" sz="1600" b="1" dirty="0">
                <a:solidFill>
                  <a:srgbClr val="7030A0"/>
                </a:solidFill>
              </a:rPr>
              <a:t>национальном проекте "Здравоохранение</a:t>
            </a:r>
            <a:r>
              <a:rPr lang="ru-RU" sz="1600" dirty="0"/>
              <a:t>", стартовавшем в начале 2019 года.</a:t>
            </a:r>
            <a:endParaRPr lang="ru-RU" sz="1600" dirty="0" smtClean="0"/>
          </a:p>
          <a:p>
            <a:endParaRPr lang="ru-RU"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6327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4592" y="365125"/>
            <a:ext cx="10659208" cy="1325563"/>
          </a:xfrm>
        </p:spPr>
        <p:txBody>
          <a:bodyPr>
            <a:normAutofit/>
          </a:bodyPr>
          <a:lstStyle/>
          <a:p>
            <a:r>
              <a:rPr lang="ru-RU" sz="4000" b="1" dirty="0">
                <a:solidFill>
                  <a:srgbClr val="C00000"/>
                </a:solidFill>
                <a:latin typeface="+mn-lt"/>
              </a:rPr>
              <a:t>Мероприятия, проводимые </a:t>
            </a:r>
            <a:r>
              <a:rPr lang="ru-RU" sz="4000" b="1" dirty="0" smtClean="0">
                <a:solidFill>
                  <a:srgbClr val="C00000"/>
                </a:solidFill>
                <a:latin typeface="+mn-lt"/>
              </a:rPr>
              <a:t> в </a:t>
            </a:r>
            <a:r>
              <a:rPr lang="ru-RU" sz="4000" b="1" dirty="0">
                <a:solidFill>
                  <a:srgbClr val="C00000"/>
                </a:solidFill>
                <a:latin typeface="+mn-lt"/>
              </a:rPr>
              <a:t>рамках </a:t>
            </a:r>
            <a:r>
              <a:rPr lang="ru-RU" sz="4000" b="1" dirty="0" smtClean="0">
                <a:solidFill>
                  <a:srgbClr val="C00000"/>
                </a:solidFill>
                <a:latin typeface="+mn-lt"/>
              </a:rPr>
              <a:t>Международного </a:t>
            </a:r>
            <a:r>
              <a:rPr lang="ru-RU" sz="4000" b="1" dirty="0">
                <a:solidFill>
                  <a:srgbClr val="C00000"/>
                </a:solidFill>
                <a:latin typeface="+mn-lt"/>
              </a:rPr>
              <a:t>Дня ВОУЗ</a:t>
            </a:r>
            <a:endParaRPr lang="ru-RU" sz="4000" dirty="0">
              <a:solidFill>
                <a:srgbClr val="C00000"/>
              </a:solidFill>
              <a:latin typeface="+mn-lt"/>
            </a:endParaRPr>
          </a:p>
        </p:txBody>
      </p:sp>
      <p:sp>
        <p:nvSpPr>
          <p:cNvPr id="3" name="Объект 2"/>
          <p:cNvSpPr>
            <a:spLocks noGrp="1"/>
          </p:cNvSpPr>
          <p:nvPr>
            <p:ph idx="1"/>
          </p:nvPr>
        </p:nvSpPr>
        <p:spPr>
          <a:xfrm>
            <a:off x="553915" y="1825625"/>
            <a:ext cx="10981593" cy="4351338"/>
          </a:xfrm>
        </p:spPr>
        <p:txBody>
          <a:bodyPr>
            <a:normAutofit/>
          </a:bodyPr>
          <a:lstStyle/>
          <a:p>
            <a:pPr lvl="0" algn="just">
              <a:buFont typeface="Wingdings" panose="05000000000000000000" pitchFamily="2" charset="2"/>
              <a:buChar char="Ø"/>
            </a:pPr>
            <a:r>
              <a:rPr lang="ru-RU" sz="1800" b="1" dirty="0">
                <a:solidFill>
                  <a:srgbClr val="7030A0"/>
                </a:solidFill>
              </a:rPr>
              <a:t>Каждый год 12 декабря </a:t>
            </a:r>
            <a:r>
              <a:rPr lang="ru-RU" sz="1800" dirty="0"/>
              <a:t>сторонники </a:t>
            </a:r>
            <a:r>
              <a:rPr lang="ru-RU" sz="1800" dirty="0" smtClean="0"/>
              <a:t>всеобщего охвата услугами здравоохранения рассказывают </a:t>
            </a:r>
            <a:r>
              <a:rPr lang="ru-RU" sz="1800" dirty="0"/>
              <a:t>о жизни миллионов людей, которые все еще дожидаются медицинской помощи, празднуют уже достигнутые нами успехи, призывают лидеров повышать объем и качество инвестиций в здравоохранение и рекомендуют различным группам брать на себя обязательства, помогающие приблизить мир к достижению ВОУЗ к 2030 году.</a:t>
            </a:r>
          </a:p>
          <a:p>
            <a:pPr algn="just">
              <a:buFont typeface="Wingdings" panose="05000000000000000000" pitchFamily="2" charset="2"/>
              <a:buChar char="Ø"/>
            </a:pPr>
            <a:r>
              <a:rPr lang="ru-RU" sz="1800" b="1" dirty="0" smtClean="0">
                <a:solidFill>
                  <a:srgbClr val="7030A0"/>
                </a:solidFill>
              </a:rPr>
              <a:t>Активисты ВОУЗ </a:t>
            </a:r>
            <a:r>
              <a:rPr lang="ru-RU" sz="1800" dirty="0" smtClean="0"/>
              <a:t>устраивают виртуальные митинги, семинары, флешмобы. Так, в </a:t>
            </a:r>
            <a:r>
              <a:rPr lang="ru-RU" sz="1800" dirty="0"/>
              <a:t>2021 году </a:t>
            </a:r>
            <a:r>
              <a:rPr lang="ru-RU" sz="1800" dirty="0" smtClean="0"/>
              <a:t>состоялся 24-часовой </a:t>
            </a:r>
            <a:r>
              <a:rPr lang="ru-RU" sz="1800" dirty="0"/>
              <a:t>виртуальный митинг с обновляемой в реальном времени цифровой галереей. Активисты во всем мире </a:t>
            </a:r>
            <a:r>
              <a:rPr lang="ru-RU" sz="1800" dirty="0" smtClean="0"/>
              <a:t>выступили </a:t>
            </a:r>
            <a:r>
              <a:rPr lang="ru-RU" sz="1800" dirty="0"/>
              <a:t>с призывом "Не оставляйте ничье здоровье без внимания: инвестируйте в системы здравоохранения для всех</a:t>
            </a:r>
            <a:r>
              <a:rPr lang="ru-RU" sz="1800" dirty="0" smtClean="0"/>
              <a:t>".</a:t>
            </a:r>
          </a:p>
          <a:p>
            <a:pPr lvl="0" algn="just" fontAlgn="base">
              <a:buFont typeface="Wingdings" panose="05000000000000000000" pitchFamily="2" charset="2"/>
              <a:buChar char="Ø"/>
            </a:pPr>
            <a:r>
              <a:rPr lang="ru-RU" sz="1800" b="1" dirty="0" smtClean="0">
                <a:solidFill>
                  <a:srgbClr val="7030A0"/>
                </a:solidFill>
              </a:rPr>
              <a:t>В 2022 </a:t>
            </a:r>
            <a:r>
              <a:rPr lang="ru-RU" sz="1800" b="1" dirty="0">
                <a:solidFill>
                  <a:srgbClr val="7030A0"/>
                </a:solidFill>
              </a:rPr>
              <a:t>году </a:t>
            </a:r>
            <a:r>
              <a:rPr lang="ru-RU" sz="1800" dirty="0"/>
              <a:t>кульминацией мероприятий 12 декабря </a:t>
            </a:r>
            <a:r>
              <a:rPr lang="ru-RU" sz="1800" dirty="0" smtClean="0"/>
              <a:t>станет </a:t>
            </a:r>
            <a:r>
              <a:rPr lang="ru-RU" sz="1800" b="1" dirty="0" smtClean="0">
                <a:solidFill>
                  <a:srgbClr val="7030A0"/>
                </a:solidFill>
              </a:rPr>
              <a:t>виртуальный вебинар </a:t>
            </a:r>
            <a:r>
              <a:rPr lang="ru-RU" sz="1800" b="1" dirty="0">
                <a:solidFill>
                  <a:srgbClr val="7030A0"/>
                </a:solidFill>
              </a:rPr>
              <a:t>«День </a:t>
            </a:r>
            <a:r>
              <a:rPr lang="ru-RU" sz="1800" b="1" dirty="0" smtClean="0">
                <a:solidFill>
                  <a:srgbClr val="7030A0"/>
                </a:solidFill>
              </a:rPr>
              <a:t>UHC»</a:t>
            </a:r>
            <a:r>
              <a:rPr lang="ru-RU" sz="1800" dirty="0" smtClean="0"/>
              <a:t>. Начало вебинара </a:t>
            </a:r>
            <a:r>
              <a:rPr lang="ru-RU" sz="1800" b="1" dirty="0" smtClean="0">
                <a:solidFill>
                  <a:srgbClr val="C00000"/>
                </a:solidFill>
              </a:rPr>
              <a:t>в </a:t>
            </a:r>
            <a:r>
              <a:rPr lang="ru-RU" sz="1800" b="1" dirty="0">
                <a:solidFill>
                  <a:srgbClr val="C00000"/>
                </a:solidFill>
              </a:rPr>
              <a:t>9:00 по восточному времени/15:00 по центральноевропейскому времени. </a:t>
            </a:r>
          </a:p>
          <a:p>
            <a:pPr algn="just">
              <a:buFont typeface="Wingdings" panose="05000000000000000000" pitchFamily="2" charset="2"/>
              <a:buChar char="Ø"/>
            </a:pPr>
            <a:r>
              <a:rPr lang="ru-RU" sz="1800" b="1" dirty="0" smtClean="0">
                <a:solidFill>
                  <a:srgbClr val="7030A0"/>
                </a:solidFill>
              </a:rPr>
              <a:t>Подробную </a:t>
            </a:r>
            <a:r>
              <a:rPr lang="ru-RU" sz="1800" b="1" dirty="0">
                <a:solidFill>
                  <a:srgbClr val="7030A0"/>
                </a:solidFill>
              </a:rPr>
              <a:t>информацию </a:t>
            </a:r>
            <a:r>
              <a:rPr lang="ru-RU" sz="1800" dirty="0"/>
              <a:t>о </a:t>
            </a:r>
            <a:r>
              <a:rPr lang="ru-RU" sz="1800" dirty="0" smtClean="0"/>
              <a:t>мероприятиях, запланированных в 2022 году в рамках Международного Дня  ВОУЗ,  можно </a:t>
            </a:r>
            <a:r>
              <a:rPr lang="ru-RU" sz="1800" dirty="0"/>
              <a:t>найти на веб-сайте </a:t>
            </a:r>
            <a:r>
              <a:rPr lang="ru-RU" sz="1800" b="1" dirty="0">
                <a:solidFill>
                  <a:srgbClr val="C00000"/>
                </a:solidFill>
              </a:rPr>
              <a:t>www.universalhealthcoverageday.org.</a:t>
            </a:r>
          </a:p>
          <a:p>
            <a:endParaRPr lang="ru-RU" sz="1800" dirty="0"/>
          </a:p>
          <a:p>
            <a:pPr>
              <a:buFont typeface="Wingdings" panose="05000000000000000000" pitchFamily="2" charset="2"/>
              <a:buChar char="Ø"/>
            </a:pPr>
            <a:endParaRPr lang="ru-RU" sz="1800" dirty="0" smtClean="0"/>
          </a:p>
          <a:p>
            <a:pPr>
              <a:buFontTx/>
              <a:buChar char="-"/>
            </a:pPr>
            <a:endParaRPr lang="ru-RU" dirty="0"/>
          </a:p>
          <a:p>
            <a:endParaRPr lang="ru-RU"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0627" y="129189"/>
            <a:ext cx="2395194" cy="1576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32711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1493</TotalTime>
  <Words>1184</Words>
  <Application>Microsoft Office PowerPoint</Application>
  <PresentationFormat>Широкоэкранный</PresentationFormat>
  <Paragraphs>57</Paragraphs>
  <Slides>7</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Wingdings</vt:lpstr>
      <vt:lpstr>Тема Office</vt:lpstr>
      <vt:lpstr>12 декабря  </vt:lpstr>
      <vt:lpstr>Международный День всеобщего  охвата услугами здравоохранения</vt:lpstr>
      <vt:lpstr>История     </vt:lpstr>
      <vt:lpstr>Что такое всеобщий охват услугами здравоохранения </vt:lpstr>
      <vt:lpstr>Актуальность проведения  Международного Дня ВОУЗ</vt:lpstr>
      <vt:lpstr>Актуальность проведения  Международного Дня ВОУЗ в России</vt:lpstr>
      <vt:lpstr>Мероприятия, проводимые  в рамках Международного Дня ВОУЗ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Николаевна Хохлова</cp:lastModifiedBy>
  <cp:revision>137</cp:revision>
  <dcterms:created xsi:type="dcterms:W3CDTF">2019-04-11T10:45:24Z</dcterms:created>
  <dcterms:modified xsi:type="dcterms:W3CDTF">2022-12-08T11:18:19Z</dcterms:modified>
</cp:coreProperties>
</file>