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
  </p:notesMasterIdLst>
  <p:sldIdLst>
    <p:sldId id="274" r:id="rId2"/>
    <p:sldId id="257" r:id="rId3"/>
    <p:sldId id="266" r:id="rId4"/>
    <p:sldId id="273" r:id="rId5"/>
    <p:sldId id="270" r:id="rId6"/>
    <p:sldId id="272"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varScale="1">
        <p:scale>
          <a:sx n="109" d="100"/>
          <a:sy n="109" d="100"/>
        </p:scale>
        <p:origin x="47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24.03.2022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24.03.2022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24.03.2022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24.03.2022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24.03.2022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24.03.2022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24.03.2022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24.03.2022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90831" y="321276"/>
            <a:ext cx="10738023" cy="5572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257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7627" y="624617"/>
            <a:ext cx="10515600" cy="1325563"/>
          </a:xfrm>
        </p:spPr>
        <p:txBody>
          <a:bodyPr/>
          <a:lstStyle/>
          <a:p>
            <a:pPr lvl="0">
              <a:spcBef>
                <a:spcPts val="1000"/>
              </a:spcBef>
            </a:pPr>
            <a:r>
              <a:rPr lang="ru-RU" sz="4800" b="1" dirty="0">
                <a:solidFill>
                  <a:srgbClr val="FF0000"/>
                </a:solidFill>
                <a:latin typeface="Calibri"/>
                <a:ea typeface="+mn-ea"/>
                <a:cs typeface="+mn-cs"/>
              </a:rPr>
              <a:t>27 марта – День нефролога</a:t>
            </a:r>
          </a:p>
        </p:txBody>
      </p:sp>
      <p:sp>
        <p:nvSpPr>
          <p:cNvPr id="3" name="Объект 2"/>
          <p:cNvSpPr>
            <a:spLocks noGrp="1"/>
          </p:cNvSpPr>
          <p:nvPr>
            <p:ph idx="1"/>
          </p:nvPr>
        </p:nvSpPr>
        <p:spPr>
          <a:xfrm>
            <a:off x="801130" y="2026198"/>
            <a:ext cx="10515600" cy="4039553"/>
          </a:xfrm>
        </p:spPr>
        <p:txBody>
          <a:bodyPr>
            <a:normAutofit/>
          </a:bodyPr>
          <a:lstStyle/>
          <a:p>
            <a:pPr algn="just">
              <a:buFont typeface="Wingdings" panose="05000000000000000000" pitchFamily="2" charset="2"/>
              <a:buChar char="Ø"/>
            </a:pPr>
            <a:r>
              <a:rPr lang="ru-RU" sz="1900" dirty="0"/>
              <a:t>Ежегодно </a:t>
            </a:r>
            <a:r>
              <a:rPr lang="ru-RU" sz="1900" b="1" dirty="0" smtClean="0">
                <a:solidFill>
                  <a:srgbClr val="FF0000"/>
                </a:solidFill>
              </a:rPr>
              <a:t>27 марта  </a:t>
            </a:r>
            <a:r>
              <a:rPr lang="ru-RU" sz="1900" dirty="0" smtClean="0"/>
              <a:t>свой профессиональный </a:t>
            </a:r>
            <a:r>
              <a:rPr lang="ru-RU" sz="1900" dirty="0"/>
              <a:t>праздник </a:t>
            </a:r>
            <a:r>
              <a:rPr lang="ru-RU" sz="1900" dirty="0" smtClean="0"/>
              <a:t>отмечают врачи– нефрологи. </a:t>
            </a:r>
          </a:p>
          <a:p>
            <a:pPr algn="just">
              <a:buFont typeface="Wingdings" panose="05000000000000000000" pitchFamily="2" charset="2"/>
              <a:buChar char="Ø"/>
            </a:pPr>
            <a:r>
              <a:rPr lang="ru-RU" sz="1900" b="1" dirty="0" smtClean="0">
                <a:solidFill>
                  <a:srgbClr val="FF0000"/>
                </a:solidFill>
              </a:rPr>
              <a:t>День нефролога </a:t>
            </a:r>
            <a:r>
              <a:rPr lang="ru-RU" sz="1900" dirty="0" smtClean="0"/>
              <a:t>отмечают врачи европейских стран, которые ранее были частью </a:t>
            </a:r>
            <a:r>
              <a:rPr lang="ru-RU" sz="1900" dirty="0"/>
              <a:t>Советского </a:t>
            </a:r>
            <a:r>
              <a:rPr lang="ru-RU" sz="1900" dirty="0" smtClean="0"/>
              <a:t>Союза, в том числе - </a:t>
            </a:r>
            <a:r>
              <a:rPr lang="ru-RU" sz="1900" dirty="0"/>
              <a:t>России, </a:t>
            </a:r>
            <a:r>
              <a:rPr lang="ru-RU" sz="1900" dirty="0" smtClean="0"/>
              <a:t>Украины, Беларуси, Казахстана.</a:t>
            </a:r>
          </a:p>
          <a:p>
            <a:pPr algn="just">
              <a:buFont typeface="Wingdings" panose="05000000000000000000" pitchFamily="2" charset="2"/>
              <a:buChar char="Ø"/>
            </a:pPr>
            <a:r>
              <a:rPr lang="ru-RU" sz="1900" dirty="0"/>
              <a:t>К сожалению, достоверных сведений об инициаторе проведения Дня нефролога и истории данного праздника не существует. Он проводится после Всемирного дня почки - не совсем аналогичного, но близкого по тематике праздника. К сведению, день, посвященный почке, не имеет точной даты и проходит всегда в середине марта, во второй четверг месяца.</a:t>
            </a:r>
          </a:p>
          <a:p>
            <a:pPr algn="just">
              <a:buFont typeface="Wingdings" panose="05000000000000000000" pitchFamily="2" charset="2"/>
              <a:buChar char="Ø"/>
            </a:pPr>
            <a:r>
              <a:rPr lang="ru-RU" sz="1900" b="1" dirty="0">
                <a:solidFill>
                  <a:srgbClr val="FF0000"/>
                </a:solidFill>
              </a:rPr>
              <a:t>Цель праздника </a:t>
            </a:r>
            <a:r>
              <a:rPr lang="ru-RU" sz="1900" dirty="0"/>
              <a:t>– не только показать значение работы нефролога и повысить ее престижность, но и акцентировать внимание на проблемах, которые существуют в данной области медицины.</a:t>
            </a:r>
          </a:p>
          <a:p>
            <a:pPr marL="0" indent="0" algn="just">
              <a:buNone/>
            </a:pPr>
            <a:r>
              <a:rPr lang="ru-RU" sz="2600" dirty="0" smtClean="0"/>
              <a:t> </a:t>
            </a:r>
            <a:r>
              <a:rPr lang="ru-RU" dirty="0" smtClean="0">
                <a:solidFill>
                  <a:srgbClr val="FF0000"/>
                </a:solidFill>
              </a:rPr>
              <a:t>  </a:t>
            </a:r>
            <a:endParaRPr lang="ru-RU" dirty="0">
              <a:solidFill>
                <a:srgbClr val="FF0000"/>
              </a:solidFill>
            </a:endParaRP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 name="Rectangle 3"/>
          <p:cNvSpPr>
            <a:spLocks noChangeArrowheads="1"/>
          </p:cNvSpPr>
          <p:nvPr/>
        </p:nvSpPr>
        <p:spPr bwMode="auto">
          <a:xfrm>
            <a:off x="0" y="1933575"/>
            <a:ext cx="12192000" cy="0"/>
          </a:xfrm>
          <a:prstGeom prst="rect">
            <a:avLst/>
          </a:prstGeom>
          <a:solidFill>
            <a:srgbClr val="FAF6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1025" name="Рисунок 4" descr="День нефролог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7827" y="228600"/>
            <a:ext cx="1905000" cy="14287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032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800" b="1" dirty="0" smtClean="0">
                <a:solidFill>
                  <a:srgbClr val="FF0000"/>
                </a:solidFill>
              </a:rPr>
              <a:t>История</a:t>
            </a:r>
            <a:r>
              <a:rPr lang="ru-RU" sz="4800" b="1" dirty="0" smtClean="0"/>
              <a:t>  </a:t>
            </a:r>
            <a:r>
              <a:rPr lang="ru-RU" b="1" dirty="0" smtClean="0"/>
              <a:t>                                      </a:t>
            </a:r>
            <a:endParaRPr lang="ru-RU" dirty="0"/>
          </a:p>
        </p:txBody>
      </p:sp>
      <p:sp>
        <p:nvSpPr>
          <p:cNvPr id="3" name="Объект 2"/>
          <p:cNvSpPr>
            <a:spLocks noGrp="1"/>
          </p:cNvSpPr>
          <p:nvPr>
            <p:ph idx="1"/>
          </p:nvPr>
        </p:nvSpPr>
        <p:spPr/>
        <p:txBody>
          <a:bodyPr>
            <a:normAutofit fontScale="25000" lnSpcReduction="20000"/>
          </a:bodyPr>
          <a:lstStyle/>
          <a:p>
            <a:pPr algn="just">
              <a:lnSpc>
                <a:spcPct val="115000"/>
              </a:lnSpc>
              <a:spcAft>
                <a:spcPts val="750"/>
              </a:spcAft>
              <a:buFont typeface="Wingdings" panose="05000000000000000000" pitchFamily="2" charset="2"/>
              <a:buChar char="Ø"/>
            </a:pPr>
            <a:r>
              <a:rPr lang="ru-RU" sz="6400" dirty="0" smtClean="0">
                <a:solidFill>
                  <a:srgbClr val="FF0000"/>
                </a:solidFill>
              </a:rPr>
              <a:t>Нефролог</a:t>
            </a:r>
            <a:r>
              <a:rPr lang="ru-RU" sz="6400" dirty="0" smtClean="0"/>
              <a:t> </a:t>
            </a:r>
            <a:r>
              <a:rPr lang="ru-RU" sz="6400" dirty="0"/>
              <a:t>- врач-терапевт, специализирующийся на болезнях почек. </a:t>
            </a:r>
            <a:r>
              <a:rPr lang="ru-RU" sz="6400" dirty="0">
                <a:solidFill>
                  <a:srgbClr val="FF0000"/>
                </a:solidFill>
              </a:rPr>
              <a:t>Nefros</a:t>
            </a:r>
            <a:r>
              <a:rPr lang="ru-RU" sz="6400" dirty="0"/>
              <a:t> – с древнегреческого переводится как «почка». В компетенции нефролога лечение таких болезней, как гломерулонефрит, пиелонефрит, мочекаменная болезнь, поликистоз почек, почечная недостаточность</a:t>
            </a:r>
            <a:r>
              <a:rPr lang="ru-RU" sz="6400" dirty="0" smtClean="0"/>
              <a:t>.</a:t>
            </a:r>
          </a:p>
          <a:p>
            <a:pPr algn="just">
              <a:lnSpc>
                <a:spcPct val="115000"/>
              </a:lnSpc>
              <a:spcAft>
                <a:spcPts val="750"/>
              </a:spcAft>
              <a:buFont typeface="Wingdings" panose="05000000000000000000" pitchFamily="2" charset="2"/>
              <a:buChar char="Ø"/>
            </a:pPr>
            <a:r>
              <a:rPr lang="ru-RU" sz="6400" dirty="0">
                <a:solidFill>
                  <a:srgbClr val="000000"/>
                </a:solidFill>
                <a:ea typeface="Times New Roman"/>
                <a:cs typeface="Times New Roman"/>
              </a:rPr>
              <a:t>Еще Гиппократ, живший задолго до нашей эры, описал мочеполовую систему, знал о многих болезнях почек и умел лечить некоторые из них. В самописных папирусах, дошедших к нам со времен Древнего Египта, содержится информация о почечных недугах и методах их лечения. С коварными заболеваниями пытались бороться и врачеватели Древней Индии, последователи Дханвантари и Шивы. Они лечили травами и снадобьями, проводили операции по извлечению мочевого камня. </a:t>
            </a:r>
            <a:endParaRPr lang="ru-RU" sz="6400" dirty="0" smtClean="0">
              <a:solidFill>
                <a:srgbClr val="000000"/>
              </a:solidFill>
              <a:ea typeface="Times New Roman"/>
              <a:cs typeface="Times New Roman"/>
            </a:endParaRPr>
          </a:p>
          <a:p>
            <a:pPr algn="just">
              <a:lnSpc>
                <a:spcPct val="115000"/>
              </a:lnSpc>
              <a:spcAft>
                <a:spcPts val="750"/>
              </a:spcAft>
              <a:buFont typeface="Wingdings" panose="05000000000000000000" pitchFamily="2" charset="2"/>
              <a:buChar char="Ø"/>
            </a:pPr>
            <a:r>
              <a:rPr lang="ru-RU" sz="6400" dirty="0" smtClean="0"/>
              <a:t>Как </a:t>
            </a:r>
            <a:r>
              <a:rPr lang="ru-RU" sz="6400" dirty="0"/>
              <a:t>наука нефрология начала историю в XIX в. Однако в отдельную клиническую специальность оформилась только в 60-х годах уже следующего века. </a:t>
            </a:r>
            <a:r>
              <a:rPr lang="ru-RU" sz="6400" dirty="0" smtClean="0"/>
              <a:t>В настоящее время нефрология является узкой специализацией урологии.</a:t>
            </a:r>
          </a:p>
          <a:p>
            <a:pPr algn="just">
              <a:lnSpc>
                <a:spcPct val="115000"/>
              </a:lnSpc>
              <a:spcAft>
                <a:spcPts val="750"/>
              </a:spcAft>
              <a:buFont typeface="Wingdings" panose="05000000000000000000" pitchFamily="2" charset="2"/>
              <a:buChar char="Ø"/>
            </a:pPr>
            <a:r>
              <a:rPr lang="ru-RU" sz="6400" dirty="0" smtClean="0"/>
              <a:t>У </a:t>
            </a:r>
            <a:r>
              <a:rPr lang="ru-RU" sz="6400" dirty="0"/>
              <a:t>истоков нефрологии стоит выдающийся английский медицинский специалист и </a:t>
            </a:r>
            <a:r>
              <a:rPr lang="ru-RU" sz="6400" dirty="0" smtClean="0"/>
              <a:t>ученый, персональный врач </a:t>
            </a:r>
            <a:r>
              <a:rPr lang="ru-RU" sz="6400" dirty="0"/>
              <a:t>королевы </a:t>
            </a:r>
            <a:r>
              <a:rPr lang="ru-RU" sz="6400" dirty="0" smtClean="0"/>
              <a:t>Виктории, Ричард Брайт.  Он </a:t>
            </a:r>
            <a:r>
              <a:rPr lang="ru-RU" sz="6400" dirty="0"/>
              <a:t>был первым врачом, описавшим клинические проявления почечной болезни, которая получила название нефрит. Также это заболевание знакомо многим как «болезнь Брайта». Вклад этого ученого послужил базой для развития современной нефрологии, которая продолжает совершенствоваться</a:t>
            </a:r>
            <a:r>
              <a:rPr lang="ru-RU" sz="6400" dirty="0" smtClean="0"/>
              <a:t>.</a:t>
            </a:r>
          </a:p>
          <a:p>
            <a:pPr algn="just">
              <a:lnSpc>
                <a:spcPct val="115000"/>
              </a:lnSpc>
              <a:spcAft>
                <a:spcPts val="750"/>
              </a:spcAft>
            </a:pPr>
            <a:endParaRPr lang="ru-RU" sz="2900" dirty="0" smtClean="0"/>
          </a:p>
          <a:p>
            <a:pPr algn="just"/>
            <a:endParaRPr lang="ru-RU" dirty="0"/>
          </a:p>
          <a:p>
            <a:pPr algn="just"/>
            <a:endParaRPr lang="ru-RU"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2049" name="Рисунок 4" descr="День нефролог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7000" y="228600"/>
            <a:ext cx="1905000" cy="14287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2606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b="1" dirty="0" smtClean="0">
                <a:solidFill>
                  <a:srgbClr val="FF0000"/>
                </a:solidFill>
              </a:rPr>
              <a:t>Традиции праздника</a:t>
            </a:r>
            <a:r>
              <a:rPr lang="ru-RU" sz="4800" b="1" dirty="0" smtClean="0"/>
              <a:t>                           </a:t>
            </a:r>
            <a:endParaRPr lang="ru-RU" sz="4800" dirty="0"/>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r>
              <a:rPr lang="ru-RU" sz="1800" dirty="0" smtClean="0"/>
              <a:t>27 марта </a:t>
            </a:r>
            <a:r>
              <a:rPr lang="ru-RU" sz="1800" dirty="0"/>
              <a:t>- дата неофициальная и не является государственным выходным. Но </a:t>
            </a:r>
            <a:r>
              <a:rPr lang="ru-RU" sz="1800" dirty="0" smtClean="0"/>
              <a:t>традиционно в </a:t>
            </a:r>
            <a:r>
              <a:rPr lang="ru-RU" sz="1800" dirty="0"/>
              <a:t>этот </a:t>
            </a:r>
            <a:r>
              <a:rPr lang="ru-RU" sz="1800" dirty="0" smtClean="0"/>
              <a:t>день или накануне </a:t>
            </a:r>
            <a:r>
              <a:rPr lang="ru-RU" sz="1800" dirty="0"/>
              <a:t>ежегодно </a:t>
            </a:r>
            <a:r>
              <a:rPr lang="ru-RU" sz="1800" dirty="0" smtClean="0"/>
              <a:t>в </a:t>
            </a:r>
            <a:r>
              <a:rPr lang="ru-RU" sz="1800" dirty="0"/>
              <a:t>медицинских учреждениях </a:t>
            </a:r>
            <a:r>
              <a:rPr lang="ru-RU" sz="1800" dirty="0" smtClean="0"/>
              <a:t>врачи обмениваются поздравлениями и подарками, лучших сотрудников </a:t>
            </a:r>
            <a:r>
              <a:rPr lang="ru-RU" sz="1800" dirty="0"/>
              <a:t>за выдающиеся достижения </a:t>
            </a:r>
            <a:r>
              <a:rPr lang="ru-RU" sz="1800" dirty="0" smtClean="0"/>
              <a:t>награждают </a:t>
            </a:r>
            <a:r>
              <a:rPr lang="ru-RU" sz="1800" dirty="0"/>
              <a:t>почетными грамотами, дипломами </a:t>
            </a:r>
            <a:r>
              <a:rPr lang="ru-RU" sz="1800" dirty="0" smtClean="0"/>
              <a:t>и </a:t>
            </a:r>
            <a:r>
              <a:rPr lang="ru-RU" sz="1800" dirty="0"/>
              <a:t>благодарностями Министерства здравоохранения Российской </a:t>
            </a:r>
            <a:r>
              <a:rPr lang="ru-RU" sz="1800" dirty="0" smtClean="0"/>
              <a:t>Федерации, областных  </a:t>
            </a:r>
            <a:r>
              <a:rPr lang="ru-RU" sz="1800" dirty="0"/>
              <a:t>департаментов </a:t>
            </a:r>
            <a:r>
              <a:rPr lang="ru-RU" sz="1800" dirty="0" smtClean="0"/>
              <a:t>здравоохранения и руководителей медицинских учреждений. </a:t>
            </a:r>
          </a:p>
          <a:p>
            <a:pPr algn="just">
              <a:buFont typeface="Wingdings" panose="05000000000000000000" pitchFamily="2" charset="2"/>
              <a:buChar char="Ø"/>
            </a:pPr>
            <a:r>
              <a:rPr lang="ru-RU" sz="1800" dirty="0" smtClean="0"/>
              <a:t>Проводятся </a:t>
            </a:r>
            <a:r>
              <a:rPr lang="ru-RU" sz="1800" dirty="0"/>
              <a:t>научные </a:t>
            </a:r>
            <a:r>
              <a:rPr lang="ru-RU" sz="1800" dirty="0" smtClean="0"/>
              <a:t>симпозиумы, просветительские </a:t>
            </a:r>
            <a:r>
              <a:rPr lang="ru-RU" sz="1800" dirty="0"/>
              <a:t>лекции, семинары, </a:t>
            </a:r>
            <a:r>
              <a:rPr lang="ru-RU" sz="1800" dirty="0" smtClean="0"/>
              <a:t>конференции, обсуждаются </a:t>
            </a:r>
            <a:r>
              <a:rPr lang="ru-RU" sz="1800" dirty="0"/>
              <a:t>актуальные проблемы, перспективы развития </a:t>
            </a:r>
            <a:r>
              <a:rPr lang="ru-RU" sz="1800" dirty="0" smtClean="0"/>
              <a:t>нефрологии, вопросы </a:t>
            </a:r>
            <a:r>
              <a:rPr lang="ru-RU" sz="1800" dirty="0"/>
              <a:t>разработки новой медицинской аппаратуры и лекарственных препаратов, проводятся скрининговые обследования.</a:t>
            </a:r>
          </a:p>
          <a:p>
            <a:pPr algn="just">
              <a:buFont typeface="Wingdings" panose="05000000000000000000" pitchFamily="2" charset="2"/>
              <a:buChar char="Ø"/>
            </a:pPr>
            <a:r>
              <a:rPr lang="ru-RU" sz="1800" dirty="0" smtClean="0"/>
              <a:t>Проводятся </a:t>
            </a:r>
            <a:r>
              <a:rPr lang="ru-RU" sz="1800" dirty="0"/>
              <a:t>мероприятия, посвященные профилактике </a:t>
            </a:r>
            <a:r>
              <a:rPr lang="ru-RU" sz="1800" dirty="0" smtClean="0"/>
              <a:t>заболеваний почек. </a:t>
            </a:r>
            <a:r>
              <a:rPr lang="ru-RU" sz="1800" dirty="0"/>
              <a:t>Нередко в клиниках и </a:t>
            </a:r>
            <a:r>
              <a:rPr lang="ru-RU" sz="1800" dirty="0" smtClean="0"/>
              <a:t>медицинских центрах </a:t>
            </a:r>
            <a:r>
              <a:rPr lang="ru-RU" sz="1800" dirty="0"/>
              <a:t>в этот день устраиваются акции, в рамках которых можно пройти обследования почек.</a:t>
            </a:r>
          </a:p>
          <a:p>
            <a:pPr algn="just">
              <a:buFont typeface="Wingdings" panose="05000000000000000000" pitchFamily="2" charset="2"/>
              <a:buChar char="Ø"/>
            </a:pPr>
            <a:r>
              <a:rPr lang="ru-RU" sz="1800" dirty="0" smtClean="0"/>
              <a:t>Телевизионные </a:t>
            </a:r>
            <a:r>
              <a:rPr lang="ru-RU" sz="1800" dirty="0"/>
              <a:t>программы, документальные фильмы рассказывают о профессии, успехах в этой сфере, заболеваниях почек, а также предоставляют рекомендации по сохранению здоровья.</a:t>
            </a:r>
          </a:p>
          <a:p>
            <a:pPr algn="just"/>
            <a:endParaRPr lang="ru-RU" sz="1800" dirty="0"/>
          </a:p>
        </p:txBody>
      </p:sp>
      <p:sp>
        <p:nvSpPr>
          <p:cNvPr id="4" name="AutoShape 3" descr="День нефролога"/>
          <p:cNvSpPr>
            <a:spLocks noChangeAspect="1" noChangeArrowheads="1"/>
          </p:cNvSpPr>
          <p:nvPr/>
        </p:nvSpPr>
        <p:spPr bwMode="auto">
          <a:xfrm>
            <a:off x="0" y="457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5"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 name="Rectangle 4"/>
          <p:cNvSpPr>
            <a:spLocks noChangeArrowheads="1"/>
          </p:cNvSpPr>
          <p:nvPr/>
        </p:nvSpPr>
        <p:spPr bwMode="auto">
          <a:xfrm>
            <a:off x="0" y="762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a:t>
            </a: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5"/>
          <p:cNvSpPr>
            <a:spLocks noChangeArrowheads="1"/>
          </p:cNvSpPr>
          <p:nvPr/>
        </p:nvSpPr>
        <p:spPr bwMode="auto">
          <a:xfrm>
            <a:off x="0" y="16954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9" name="Рисунок 4" descr="День нефролог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7827" y="228600"/>
            <a:ext cx="190500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32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4"/>
            <a:ext cx="10515600" cy="1325563"/>
          </a:xfrm>
        </p:spPr>
        <p:txBody>
          <a:bodyPr/>
          <a:lstStyle/>
          <a:p>
            <a:r>
              <a:rPr lang="ru-RU" dirty="0" smtClean="0"/>
              <a:t>       </a:t>
            </a:r>
            <a:r>
              <a:rPr lang="ru-RU" sz="4800" b="1" dirty="0" smtClean="0">
                <a:solidFill>
                  <a:srgbClr val="FF0000"/>
                </a:solidFill>
              </a:rPr>
              <a:t>Интересные факты                                    </a:t>
            </a:r>
            <a:endParaRPr lang="ru-RU" sz="4800" b="1" dirty="0">
              <a:solidFill>
                <a:srgbClr val="FF0000"/>
              </a:solidFill>
            </a:endParaRPr>
          </a:p>
        </p:txBody>
      </p:sp>
      <p:sp>
        <p:nvSpPr>
          <p:cNvPr id="3" name="Объект 2"/>
          <p:cNvSpPr>
            <a:spLocks noGrp="1"/>
          </p:cNvSpPr>
          <p:nvPr>
            <p:ph idx="1"/>
          </p:nvPr>
        </p:nvSpPr>
        <p:spPr/>
        <p:txBody>
          <a:bodyPr>
            <a:noAutofit/>
          </a:bodyPr>
          <a:lstStyle/>
          <a:p>
            <a:pPr algn="just">
              <a:buFont typeface="Wingdings" panose="05000000000000000000" pitchFamily="2" charset="2"/>
              <a:buChar char="Ø"/>
            </a:pPr>
            <a:r>
              <a:rPr lang="ru-RU" sz="1600" dirty="0"/>
              <a:t>Масса почек составляет 120 – 200 грамм. Обычно правая почка немного меньше левой</a:t>
            </a:r>
            <a:r>
              <a:rPr lang="ru-RU" sz="1600" dirty="0" smtClean="0"/>
              <a:t>.</a:t>
            </a:r>
          </a:p>
          <a:p>
            <a:pPr algn="just">
              <a:buFont typeface="Wingdings" panose="05000000000000000000" pitchFamily="2" charset="2"/>
              <a:buChar char="Ø"/>
            </a:pPr>
            <a:r>
              <a:rPr lang="ru-RU" sz="1600" dirty="0"/>
              <a:t>Хирурги, удаляющие камни из почек, были еще во времена Гиппократа — в 6-5 веках до нашей эры. Эти люди назывались «камнесеками». </a:t>
            </a:r>
            <a:r>
              <a:rPr lang="ru-RU" sz="1600" dirty="0" smtClean="0"/>
              <a:t>Первого </a:t>
            </a:r>
            <a:r>
              <a:rPr lang="ru-RU" sz="1600" dirty="0"/>
              <a:t>выдающегося «камнесека» России звали И.П. Венедиктов, который жил во второй половине 18 века. За свою жизнь он выполнил более 3 000 операций по удалению почечных камней.</a:t>
            </a:r>
          </a:p>
          <a:p>
            <a:pPr algn="just">
              <a:buFont typeface="Wingdings" panose="05000000000000000000" pitchFamily="2" charset="2"/>
              <a:buChar char="Ø"/>
            </a:pPr>
            <a:r>
              <a:rPr lang="ru-RU" sz="1600" dirty="0" smtClean="0"/>
              <a:t>Почки </a:t>
            </a:r>
            <a:r>
              <a:rPr lang="ru-RU" sz="1600" dirty="0"/>
              <a:t>имеют тесную взаимосвязь с другими органами и системами организма. Им приходится без остановки выполнять роль фильтра. Такая нагрузка может в любой момент привести к развитию достаточно серьезного заболевания</a:t>
            </a:r>
            <a:r>
              <a:rPr lang="ru-RU" sz="1600" dirty="0" smtClean="0"/>
              <a:t>.</a:t>
            </a:r>
          </a:p>
          <a:p>
            <a:pPr algn="just">
              <a:buFont typeface="Wingdings" panose="05000000000000000000" pitchFamily="2" charset="2"/>
              <a:buChar char="Ø"/>
            </a:pPr>
            <a:r>
              <a:rPr lang="ru-RU" sz="1600" dirty="0"/>
              <a:t>В мире ежегодно трансплантируется более 100 тысяч донорских органов – в основном, почек.</a:t>
            </a:r>
          </a:p>
          <a:p>
            <a:pPr algn="just">
              <a:buFont typeface="Wingdings" panose="05000000000000000000" pitchFamily="2" charset="2"/>
              <a:buChar char="Ø"/>
            </a:pPr>
            <a:r>
              <a:rPr lang="ru-RU" sz="1600" dirty="0"/>
              <a:t>Порядка 1000 неизлечимо больных людей в России ежегодно получают шанс на долгую и счастливую жизнь. Благодаря пересадке почки они избавляются от необходимости длительной процедуры гемодиализа, которая проводится несколько раз в неделю.</a:t>
            </a:r>
          </a:p>
          <a:p>
            <a:pPr algn="just">
              <a:buFont typeface="Wingdings" panose="05000000000000000000" pitchFamily="2" charset="2"/>
              <a:buChar char="Ø"/>
            </a:pPr>
            <a:r>
              <a:rPr lang="ru-RU" sz="1600" dirty="0"/>
              <a:t>Стоимость почки на «черном рынке» колеблется от 1000 до 200000 долларов. Дешевле всего свои органы оценивают жители Индии. Но почки представителей этого народа плохо совместимы по генетическим показателям с платежеспособными покупателями из Европы и США.</a:t>
            </a:r>
          </a:p>
          <a:p>
            <a:pPr algn="just">
              <a:buFont typeface="Wingdings" panose="05000000000000000000" pitchFamily="2" charset="2"/>
              <a:buChar char="Ø"/>
            </a:pPr>
            <a:r>
              <a:rPr lang="ru-RU" sz="1600" dirty="0"/>
              <a:t>Продажа собственных почек во многих странах запрещена. В США за это можно получить 5 лет тюрьмы. А в Израиле, Индии, Ираке такой бизнес не является криминалом, если операция проходит в условиях клиники.</a:t>
            </a:r>
          </a:p>
          <a:p>
            <a:pPr algn="just">
              <a:buFont typeface="Wingdings" panose="05000000000000000000" pitchFamily="2" charset="2"/>
              <a:buChar char="Ø"/>
            </a:pPr>
            <a:endParaRPr lang="ru-RU" sz="1600" dirty="0"/>
          </a:p>
          <a:p>
            <a:pPr algn="just">
              <a:buFont typeface="Wingdings" panose="05000000000000000000" pitchFamily="2" charset="2"/>
              <a:buChar char="Ø"/>
            </a:pPr>
            <a:endParaRPr lang="ru-RU" sz="1600" dirty="0"/>
          </a:p>
          <a:p>
            <a:pPr lvl="0" algn="just"/>
            <a:endParaRPr lang="ru-RU" sz="1600" dirty="0"/>
          </a:p>
        </p:txBody>
      </p:sp>
      <p:pic>
        <p:nvPicPr>
          <p:cNvPr id="4" name="Рисунок 4" descr="День нефролог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7827" y="228600"/>
            <a:ext cx="190500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5880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Список литературы по </a:t>
            </a:r>
            <a:r>
              <a:rPr lang="ru-RU" sz="3600" b="1" dirty="0" smtClean="0">
                <a:solidFill>
                  <a:prstClr val="black"/>
                </a:solidFill>
              </a:rPr>
              <a:t>нефрологии</a:t>
            </a:r>
            <a:r>
              <a:rPr lang="ru-RU" sz="3600" b="1" dirty="0" smtClean="0"/>
              <a:t>, находящейся в фонде библиотеки ГООАУ ДПО « МОЦПК СЗ»</a:t>
            </a:r>
            <a:endParaRPr lang="ru-RU" sz="3600" b="1" dirty="0"/>
          </a:p>
        </p:txBody>
      </p:sp>
      <p:sp>
        <p:nvSpPr>
          <p:cNvPr id="3" name="Объект 2"/>
          <p:cNvSpPr>
            <a:spLocks noGrp="1"/>
          </p:cNvSpPr>
          <p:nvPr>
            <p:ph idx="1"/>
          </p:nvPr>
        </p:nvSpPr>
        <p:spPr/>
        <p:txBody>
          <a:bodyPr>
            <a:normAutofit fontScale="25000" lnSpcReduction="20000"/>
          </a:bodyPr>
          <a:lstStyle/>
          <a:p>
            <a:endParaRPr lang="ru-RU" dirty="0" smtClean="0"/>
          </a:p>
          <a:p>
            <a:pPr algn="just">
              <a:buFont typeface="Wingdings" panose="05000000000000000000" pitchFamily="2" charset="2"/>
              <a:buChar char="Ø"/>
            </a:pPr>
            <a:r>
              <a:rPr lang="ru-RU" sz="5600" dirty="0" smtClean="0"/>
              <a:t>Вебер В. Р.  [и др.]. Пропедевтика внутренних болезней. В 2 ч. Часть 2 : учебник и практикум для вузов. – М.: Юрайт, 2022. – электронная версия</a:t>
            </a:r>
          </a:p>
          <a:p>
            <a:pPr algn="just">
              <a:buFont typeface="Wingdings" panose="05000000000000000000" pitchFamily="2" charset="2"/>
              <a:buChar char="Ø"/>
            </a:pPr>
            <a:r>
              <a:rPr lang="ru-RU" sz="5600" dirty="0" smtClean="0"/>
              <a:t>Петрова Н.Г, Петров В.Н.,  Лапотников В. А., Эмануэль В. Л.  Сестринское дело в терапии : учебник для вузов.  — 3-е изд., </a:t>
            </a:r>
            <a:r>
              <a:rPr lang="ru-RU" sz="5600" dirty="0" err="1" smtClean="0"/>
              <a:t>испр</a:t>
            </a:r>
            <a:r>
              <a:rPr lang="ru-RU" sz="5600" dirty="0" smtClean="0"/>
              <a:t>. и доп. — М.: Юрайт, 2022. – электронная версия</a:t>
            </a:r>
          </a:p>
          <a:p>
            <a:pPr algn="just">
              <a:buFont typeface="Wingdings" panose="05000000000000000000" pitchFamily="2" charset="2"/>
              <a:buChar char="Ø"/>
            </a:pPr>
            <a:r>
              <a:rPr lang="ru-RU" sz="5600" dirty="0" smtClean="0"/>
              <a:t> Вебер В. Р. [и др.] ; под редакцией  Чувакова Г. И. Основы сестринского дела. В 2 т. Том 2 : учебник и практикум для вузов. — 2-е изд., </a:t>
            </a:r>
            <a:r>
              <a:rPr lang="ru-RU" sz="5600" dirty="0" err="1" smtClean="0"/>
              <a:t>испр</a:t>
            </a:r>
            <a:r>
              <a:rPr lang="ru-RU" sz="5600" dirty="0" smtClean="0"/>
              <a:t>. и доп. — М.: Юрайт, 2022. – электронная версия</a:t>
            </a:r>
          </a:p>
          <a:p>
            <a:pPr algn="just">
              <a:buFont typeface="Wingdings" panose="05000000000000000000" pitchFamily="2" charset="2"/>
              <a:buChar char="Ø"/>
            </a:pPr>
            <a:r>
              <a:rPr lang="ru-RU" sz="5600" dirty="0" smtClean="0"/>
              <a:t>Оконенко, Т. И. Чуваков Г.И. Сестринское дело в хирургии : учебник и практикум для вузов . — 2-е изд., </a:t>
            </a:r>
            <a:r>
              <a:rPr lang="ru-RU" sz="5600" dirty="0" err="1" smtClean="0"/>
              <a:t>испр</a:t>
            </a:r>
            <a:r>
              <a:rPr lang="ru-RU" sz="5600" dirty="0" smtClean="0"/>
              <a:t>. и доп. — М.: Юрайт, 2022. – электронная версия</a:t>
            </a:r>
          </a:p>
          <a:p>
            <a:pPr algn="just">
              <a:buFont typeface="Wingdings" panose="05000000000000000000" pitchFamily="2" charset="2"/>
              <a:buChar char="Ø"/>
            </a:pPr>
            <a:r>
              <a:rPr lang="ru-RU" sz="5600" dirty="0" err="1" smtClean="0"/>
              <a:t>Пытель</a:t>
            </a:r>
            <a:r>
              <a:rPr lang="ru-RU" sz="5600" dirty="0" smtClean="0"/>
              <a:t> </a:t>
            </a:r>
            <a:r>
              <a:rPr lang="ru-RU" sz="5600" dirty="0" smtClean="0"/>
              <a:t>Ю.А., Золотарев И.И. Ошибки и осложнения при рентгенологическом исследовании почек и мочевых путей М.: Медицина, 1987</a:t>
            </a:r>
          </a:p>
          <a:p>
            <a:pPr>
              <a:buFont typeface="Wingdings" panose="05000000000000000000" pitchFamily="2" charset="2"/>
              <a:buChar char="Ø"/>
            </a:pPr>
            <a:r>
              <a:rPr lang="ru-RU" sz="5600" dirty="0" smtClean="0"/>
              <a:t>К.И. Григорьев, Выхристюк О.Ф., Соловьева А.Л., Вартапетова Е.Е.. Профилактика наследственных  и врожденных заболеваний почек и мочевыводящих путей // Медицинская сестра. – 2021 - № 5 – электронная версия</a:t>
            </a:r>
          </a:p>
          <a:p>
            <a:pPr>
              <a:buFont typeface="Wingdings" panose="05000000000000000000" pitchFamily="2" charset="2"/>
              <a:buChar char="Ø"/>
            </a:pPr>
            <a:r>
              <a:rPr lang="ru-RU" sz="5600" dirty="0" smtClean="0"/>
              <a:t>Исмаилов И.Я. Хронический гломерулонефрит // Медицинская сестра. – 2018 - № 6. – с. 17 -20</a:t>
            </a:r>
          </a:p>
          <a:p>
            <a:pPr>
              <a:buFont typeface="Wingdings" panose="05000000000000000000" pitchFamily="2" charset="2"/>
              <a:buChar char="Ø"/>
            </a:pPr>
            <a:r>
              <a:rPr lang="ru-RU" sz="5600" dirty="0" smtClean="0"/>
              <a:t>Программный гемодиализ. Роль медицинской сестры в обеспечении сосудистого доступа // Сестринское дело. – 2017. - № 4. – с. 42-44</a:t>
            </a:r>
          </a:p>
          <a:p>
            <a:pPr>
              <a:buFont typeface="Wingdings" panose="05000000000000000000" pitchFamily="2" charset="2"/>
              <a:buChar char="Ø"/>
            </a:pPr>
            <a:r>
              <a:rPr lang="ru-RU" sz="5600" dirty="0" smtClean="0"/>
              <a:t>Григорьев К.И. Дисметаболические нефропатии// Медицинская сестра. – 2017 - № 7. – с. 18 -23</a:t>
            </a:r>
          </a:p>
          <a:p>
            <a:pPr>
              <a:buFont typeface="Wingdings" panose="05000000000000000000" pitchFamily="2" charset="2"/>
              <a:buChar char="Ø"/>
            </a:pPr>
            <a:r>
              <a:rPr lang="ru-RU" sz="5600" dirty="0" smtClean="0"/>
              <a:t>Скворцов В. Острый и хронический пиелонефрит у дошкольника// Медицинское обслуживание и организация питания в ДОУ. – 2016 - № 5. – с. 44 – 49</a:t>
            </a:r>
          </a:p>
          <a:p>
            <a:pPr>
              <a:buFont typeface="Wingdings" panose="05000000000000000000" pitchFamily="2" charset="2"/>
              <a:buChar char="Ø"/>
            </a:pPr>
            <a:endParaRPr lang="ru-RU" sz="5600" dirty="0" smtClean="0"/>
          </a:p>
          <a:p>
            <a:pPr>
              <a:buFont typeface="Wingdings" panose="05000000000000000000" pitchFamily="2" charset="2"/>
              <a:buChar char="Ø"/>
            </a:pPr>
            <a:endParaRPr lang="ru-RU" sz="1500" dirty="0"/>
          </a:p>
          <a:p>
            <a:pPr>
              <a:buFont typeface="Wingdings" panose="05000000000000000000" pitchFamily="2" charset="2"/>
              <a:buChar char="Ø"/>
            </a:pPr>
            <a:endParaRPr lang="ru-RU" sz="1500" dirty="0" smtClean="0"/>
          </a:p>
          <a:p>
            <a:pPr marL="0" indent="0">
              <a:buNone/>
            </a:pPr>
            <a:r>
              <a:rPr lang="ru-RU" sz="1500" dirty="0" smtClean="0"/>
              <a:t> </a:t>
            </a:r>
          </a:p>
          <a:p>
            <a:endParaRPr lang="ru-RU" sz="3200" dirty="0"/>
          </a:p>
          <a:p>
            <a:endParaRPr lang="ru-RU" sz="3200" dirty="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8947612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1698</TotalTime>
  <Words>730</Words>
  <Application>Microsoft Office PowerPoint</Application>
  <PresentationFormat>Широкоэкранный</PresentationFormat>
  <Paragraphs>51</Paragraphs>
  <Slides>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Times New Roman</vt:lpstr>
      <vt:lpstr>Wingdings</vt:lpstr>
      <vt:lpstr>Тема Office</vt:lpstr>
      <vt:lpstr>Презентация PowerPoint</vt:lpstr>
      <vt:lpstr>27 марта – День нефролога</vt:lpstr>
      <vt:lpstr>История                                        </vt:lpstr>
      <vt:lpstr>Традиции праздника                           </vt:lpstr>
      <vt:lpstr>       Интересные факты                                    </vt:lpstr>
      <vt:lpstr>Список литературы по нефрологии, находящейся в фонде библиотеки ГООАУ ДПО « МОЦПК СЗ»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User</cp:lastModifiedBy>
  <cp:revision>132</cp:revision>
  <dcterms:created xsi:type="dcterms:W3CDTF">2019-04-11T10:45:24Z</dcterms:created>
  <dcterms:modified xsi:type="dcterms:W3CDTF">2022-03-24T12:46:36Z</dcterms:modified>
</cp:coreProperties>
</file>