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4"/>
  </p:notesMasterIdLst>
  <p:sldIdLst>
    <p:sldId id="280" r:id="rId2"/>
    <p:sldId id="257" r:id="rId3"/>
    <p:sldId id="266" r:id="rId4"/>
    <p:sldId id="278" r:id="rId5"/>
    <p:sldId id="273" r:id="rId6"/>
    <p:sldId id="270" r:id="rId7"/>
    <p:sldId id="276" r:id="rId8"/>
    <p:sldId id="279" r:id="rId9"/>
    <p:sldId id="271" r:id="rId10"/>
    <p:sldId id="274" r:id="rId11"/>
    <p:sldId id="277" r:id="rId12"/>
    <p:sldId id="272"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67" autoAdjust="0"/>
    <p:restoredTop sz="94660"/>
  </p:normalViewPr>
  <p:slideViewPr>
    <p:cSldViewPr snapToGrid="0">
      <p:cViewPr varScale="1">
        <p:scale>
          <a:sx n="109" d="100"/>
          <a:sy n="109" d="100"/>
        </p:scale>
        <p:origin x="47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6C6B6C-82DB-4B4D-85E3-357DF0B4F9FD}" type="datetimeFigureOut">
              <a:rPr lang="ru-RU" smtClean="0"/>
              <a:t>08.02.2022</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67152-DF57-48A2-907D-88E9B6A8E28E}" type="slidenum">
              <a:rPr lang="ru-RU" smtClean="0"/>
              <a:t>‹#›</a:t>
            </a:fld>
            <a:endParaRPr lang="ru-RU"/>
          </a:p>
        </p:txBody>
      </p:sp>
    </p:spTree>
    <p:extLst>
      <p:ext uri="{BB962C8B-B14F-4D97-AF65-F5344CB8AC3E}">
        <p14:creationId xmlns:p14="http://schemas.microsoft.com/office/powerpoint/2010/main" val="379399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08.02.2022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425029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08.02.2022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73007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08.02.2022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78117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08.02.2022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4924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4FF3379-8E33-47BC-8917-4B57987C1465}" type="datetimeFigureOut">
              <a:rPr lang="ru-RU" smtClean="0"/>
              <a:t>08.02.2022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688275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4FF3379-8E33-47BC-8917-4B57987C1465}" type="datetimeFigureOut">
              <a:rPr lang="ru-RU" smtClean="0"/>
              <a:t>08.02.2022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93798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4FF3379-8E33-47BC-8917-4B57987C1465}" type="datetimeFigureOut">
              <a:rPr lang="ru-RU" smtClean="0"/>
              <a:t>08.02.2022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1745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4FF3379-8E33-47BC-8917-4B57987C1465}" type="datetimeFigureOut">
              <a:rPr lang="ru-RU" smtClean="0"/>
              <a:t>08.02.2022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55126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FF3379-8E33-47BC-8917-4B57987C1465}" type="datetimeFigureOut">
              <a:rPr lang="ru-RU" smtClean="0"/>
              <a:t>08.02.2022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046822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08.02.2022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70015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08.02.2022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63672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F3379-8E33-47BC-8917-4B57987C1465}" type="datetimeFigureOut">
              <a:rPr lang="ru-RU" smtClean="0"/>
              <a:t>08.02.2022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A6DEB-1124-4C16-AB66-CC4195720F8F}" type="slidenum">
              <a:rPr lang="ru-RU" smtClean="0"/>
              <a:t>‹#›</a:t>
            </a:fld>
            <a:endParaRPr lang="ru-RU"/>
          </a:p>
        </p:txBody>
      </p:sp>
    </p:spTree>
    <p:extLst>
      <p:ext uri="{BB962C8B-B14F-4D97-AF65-F5344CB8AC3E}">
        <p14:creationId xmlns:p14="http://schemas.microsoft.com/office/powerpoint/2010/main" val="17638410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0" y="0"/>
            <a:ext cx="12191999" cy="7239000"/>
          </a:xfrm>
          <a:prstGeom prst="rect">
            <a:avLst/>
          </a:prstGeom>
        </p:spPr>
      </p:pic>
    </p:spTree>
    <p:extLst>
      <p:ext uri="{BB962C8B-B14F-4D97-AF65-F5344CB8AC3E}">
        <p14:creationId xmlns:p14="http://schemas.microsoft.com/office/powerpoint/2010/main" val="3188523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FF0000"/>
                </a:solidFill>
              </a:rPr>
              <a:t>Советы по профилактике рака у детей      </a:t>
            </a:r>
            <a:endParaRPr lang="ru-RU" dirty="0">
              <a:solidFill>
                <a:srgbClr val="FF0000"/>
              </a:solidFill>
            </a:endParaRPr>
          </a:p>
        </p:txBody>
      </p:sp>
      <p:sp>
        <p:nvSpPr>
          <p:cNvPr id="3" name="Объект 2"/>
          <p:cNvSpPr>
            <a:spLocks noGrp="1"/>
          </p:cNvSpPr>
          <p:nvPr>
            <p:ph idx="1"/>
          </p:nvPr>
        </p:nvSpPr>
        <p:spPr>
          <a:xfrm>
            <a:off x="659423" y="1825626"/>
            <a:ext cx="10694377" cy="3502512"/>
          </a:xfrm>
        </p:spPr>
        <p:txBody>
          <a:bodyPr>
            <a:normAutofit fontScale="85000" lnSpcReduction="10000"/>
          </a:bodyPr>
          <a:lstStyle/>
          <a:p>
            <a:pPr algn="just">
              <a:buFont typeface="Wingdings" panose="05000000000000000000" pitchFamily="2" charset="2"/>
              <a:buChar char="Ø"/>
            </a:pPr>
            <a:r>
              <a:rPr lang="ru-RU" sz="2400" dirty="0"/>
              <a:t>В онкологии </a:t>
            </a:r>
            <a:r>
              <a:rPr lang="ru-RU" sz="2400" b="1" dirty="0"/>
              <a:t>«фактор риска»</a:t>
            </a:r>
            <a:r>
              <a:rPr lang="ru-RU" sz="2400" dirty="0"/>
              <a:t> — это все, что увеличивает вероятность заболевания. Каждая опухоль имеет свои факторы риска. У взрослого человека типичные факторы риска — это ожирение, гиподинамия, переедание и нездоровый рацион, курение и алкоголь, воздействие токсичных веществ на рабочем месте. Однако факторы образа жизни, как правило, подтачивают организм десятилетиями, прежде чем ведут к болезни. </a:t>
            </a:r>
            <a:endParaRPr lang="ru-RU" sz="2400" dirty="0" smtClean="0"/>
          </a:p>
          <a:p>
            <a:pPr marL="0" indent="0" algn="just">
              <a:buNone/>
            </a:pPr>
            <a:endParaRPr lang="ru-RU" sz="2400" dirty="0" smtClean="0"/>
          </a:p>
          <a:p>
            <a:pPr algn="just">
              <a:buFont typeface="Wingdings" panose="05000000000000000000" pitchFamily="2" charset="2"/>
              <a:buChar char="Ø"/>
            </a:pPr>
            <a:r>
              <a:rPr lang="ru-RU" sz="2400" dirty="0" smtClean="0"/>
              <a:t>Дети </a:t>
            </a:r>
            <a:r>
              <a:rPr lang="ru-RU" sz="2400" dirty="0"/>
              <a:t>с онкопатологиями заболевают слишком рано, чтобы винить образ жизни. В последнее время эксперты склоняются к мнению, что детская онкология в значительной мере зависит от врожденных генетических дефектов. Родителям под силу уменьшить вредные воздействия на организм ребенка, чтобы сократить риск мутаций ДНК. Поэтому основной задачей профилактики рака среди детей должно быть формирование у них таких моделей поведения, которые предупредят развитие предотвратимых онкологических заболеваний.</a:t>
            </a:r>
          </a:p>
          <a:p>
            <a:pPr algn="just"/>
            <a:endParaRPr lang="ru-RU" dirty="0"/>
          </a:p>
        </p:txBody>
      </p:sp>
      <p:pic>
        <p:nvPicPr>
          <p:cNvPr id="5" name="Рисунок 38" descr="Международный день детей, больных рак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33709" y="0"/>
            <a:ext cx="2258291"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9432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44929"/>
          </a:xfrm>
        </p:spPr>
        <p:txBody>
          <a:bodyPr/>
          <a:lstStyle/>
          <a:p>
            <a:r>
              <a:rPr lang="ru-RU" b="1" dirty="0">
                <a:solidFill>
                  <a:srgbClr val="FF0000"/>
                </a:solidFill>
              </a:rPr>
              <a:t>Советы по профилактике рака у детей </a:t>
            </a:r>
            <a:endParaRPr lang="ru-RU" dirty="0"/>
          </a:p>
        </p:txBody>
      </p:sp>
      <p:sp>
        <p:nvSpPr>
          <p:cNvPr id="3" name="Объект 2"/>
          <p:cNvSpPr>
            <a:spLocks noGrp="1"/>
          </p:cNvSpPr>
          <p:nvPr>
            <p:ph idx="1"/>
          </p:nvPr>
        </p:nvSpPr>
        <p:spPr>
          <a:xfrm>
            <a:off x="838200" y="1477108"/>
            <a:ext cx="10515600" cy="5143500"/>
          </a:xfrm>
        </p:spPr>
        <p:txBody>
          <a:bodyPr>
            <a:normAutofit fontScale="55000" lnSpcReduction="20000"/>
          </a:bodyPr>
          <a:lstStyle/>
          <a:p>
            <a:pPr algn="just">
              <a:buFont typeface="Wingdings" panose="05000000000000000000" pitchFamily="2" charset="2"/>
              <a:buChar char="Ø"/>
            </a:pPr>
            <a:r>
              <a:rPr lang="ru-RU" sz="3600" dirty="0"/>
              <a:t>Всемирная организация здравоохранения выделяет </a:t>
            </a:r>
            <a:r>
              <a:rPr lang="ru-RU" sz="3600" b="1" dirty="0"/>
              <a:t>10 шагов, снижающих риск развития рака у детей</a:t>
            </a:r>
            <a:r>
              <a:rPr lang="ru-RU" sz="3600" dirty="0"/>
              <a:t>:</a:t>
            </a:r>
          </a:p>
          <a:p>
            <a:pPr lvl="0" algn="just"/>
            <a:r>
              <a:rPr lang="ru-RU" sz="3600" dirty="0"/>
              <a:t>Кормить ребенка грудью как минимум полгода (материнское молоко улучшает детский иммунитет, защищая от многих болезней).</a:t>
            </a:r>
          </a:p>
          <a:p>
            <a:pPr lvl="0" algn="just"/>
            <a:r>
              <a:rPr lang="ru-RU" sz="3600" dirty="0"/>
              <a:t>Вакцинировать детей от ВПЧ и гепатита B.</a:t>
            </a:r>
          </a:p>
          <a:p>
            <a:pPr lvl="0" algn="just"/>
            <a:r>
              <a:rPr lang="ru-RU" sz="3600" dirty="0"/>
              <a:t>Не курить (особенно — в присутствии ребенка).</a:t>
            </a:r>
          </a:p>
          <a:p>
            <a:pPr lvl="0" algn="just"/>
            <a:r>
              <a:rPr lang="ru-RU" sz="3600" dirty="0"/>
              <a:t>Подробно и популярно рассказать ребенку о вреде курения и употребления других форм табака.</a:t>
            </a:r>
          </a:p>
          <a:p>
            <a:pPr lvl="0" algn="just"/>
            <a:r>
              <a:rPr lang="ru-RU" sz="3600" dirty="0"/>
              <a:t>Быть физически активным и прививать ребенку любовь к спорту.</a:t>
            </a:r>
          </a:p>
          <a:p>
            <a:pPr lvl="0" algn="just"/>
            <a:r>
              <a:rPr lang="ru-RU" sz="3600" dirty="0"/>
              <a:t>Придерживаться здоровой диеты и следить за весом ребенка.</a:t>
            </a:r>
          </a:p>
          <a:p>
            <a:pPr lvl="0" algn="just"/>
            <a:r>
              <a:rPr lang="ru-RU" sz="3600" dirty="0"/>
              <a:t>Ограничить употребление алкоголя и объяснить ребенку важность такого решения.</a:t>
            </a:r>
          </a:p>
          <a:p>
            <a:pPr lvl="0" algn="just"/>
            <a:r>
              <a:rPr lang="ru-RU" sz="3600" dirty="0"/>
              <a:t>Избегать прямых солнечных лучей, использовать детские солнцезащитные кремы.</a:t>
            </a:r>
          </a:p>
          <a:p>
            <a:pPr lvl="0" algn="just"/>
            <a:r>
              <a:rPr lang="ru-RU" sz="3600" dirty="0"/>
              <a:t>Поддерживать чистоту воздуха дома.</a:t>
            </a:r>
          </a:p>
          <a:p>
            <a:pPr lvl="0" algn="just"/>
            <a:r>
              <a:rPr lang="ru-RU" sz="3600" dirty="0"/>
              <a:t>Участвовать в скрининговых программах для профилактики рака</a:t>
            </a:r>
            <a:r>
              <a:rPr lang="ru-RU" sz="3600" dirty="0" smtClean="0"/>
              <a:t>.</a:t>
            </a:r>
          </a:p>
          <a:p>
            <a:pPr lvl="0" algn="just"/>
            <a:endParaRPr lang="ru-RU" dirty="0" smtClean="0"/>
          </a:p>
          <a:p>
            <a:pPr marL="0" indent="0" algn="ctr">
              <a:buNone/>
            </a:pPr>
            <a:r>
              <a:rPr lang="ru-RU" sz="6400" b="1" i="1" dirty="0">
                <a:solidFill>
                  <a:srgbClr val="FF0000"/>
                </a:solidFill>
              </a:rPr>
              <a:t>Берегите себя и свою семью!</a:t>
            </a:r>
            <a:endParaRPr lang="ru-RU" sz="6400" b="1" dirty="0">
              <a:solidFill>
                <a:srgbClr val="FF0000"/>
              </a:solidFill>
            </a:endParaRPr>
          </a:p>
          <a:p>
            <a:pPr lvl="0" algn="just"/>
            <a:endParaRPr lang="ru-RU" dirty="0"/>
          </a:p>
          <a:p>
            <a:endParaRPr lang="ru-RU" dirty="0"/>
          </a:p>
        </p:txBody>
      </p:sp>
      <p:pic>
        <p:nvPicPr>
          <p:cNvPr id="4" name="Рисунок 38" descr="Международный день детей, больных рак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33709" y="0"/>
            <a:ext cx="2258291"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5069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a:solidFill>
                  <a:srgbClr val="FF0000"/>
                </a:solidFill>
              </a:rPr>
              <a:t>Список литературы по </a:t>
            </a:r>
            <a:r>
              <a:rPr lang="ru-RU" sz="3600" b="1" dirty="0" smtClean="0">
                <a:solidFill>
                  <a:srgbClr val="FF0000"/>
                </a:solidFill>
              </a:rPr>
              <a:t>детской онкологии, </a:t>
            </a:r>
            <a:r>
              <a:rPr lang="ru-RU" sz="3600" b="1" dirty="0">
                <a:solidFill>
                  <a:srgbClr val="FF0000"/>
                </a:solidFill>
              </a:rPr>
              <a:t>находящейся в фонде библиотеки ГООАУ ДПО </a:t>
            </a:r>
            <a:r>
              <a:rPr lang="ru-RU" sz="3600" b="1" dirty="0" smtClean="0">
                <a:solidFill>
                  <a:srgbClr val="FF0000"/>
                </a:solidFill>
              </a:rPr>
              <a:t/>
            </a:r>
            <a:br>
              <a:rPr lang="ru-RU" sz="3600" b="1" dirty="0" smtClean="0">
                <a:solidFill>
                  <a:srgbClr val="FF0000"/>
                </a:solidFill>
              </a:rPr>
            </a:br>
            <a:r>
              <a:rPr lang="ru-RU" sz="3600" b="1" dirty="0" smtClean="0">
                <a:solidFill>
                  <a:srgbClr val="FF0000"/>
                </a:solidFill>
              </a:rPr>
              <a:t>«МОЦПК </a:t>
            </a:r>
            <a:r>
              <a:rPr lang="ru-RU" sz="3600" b="1" dirty="0">
                <a:solidFill>
                  <a:srgbClr val="FF0000"/>
                </a:solidFill>
              </a:rPr>
              <a:t>СЗ»</a:t>
            </a:r>
            <a:endParaRPr lang="ru-RU" sz="3600" dirty="0">
              <a:solidFill>
                <a:srgbClr val="FF0000"/>
              </a:solidFill>
            </a:endParaRPr>
          </a:p>
        </p:txBody>
      </p:sp>
      <p:sp>
        <p:nvSpPr>
          <p:cNvPr id="3" name="Объект 2"/>
          <p:cNvSpPr>
            <a:spLocks noGrp="1"/>
          </p:cNvSpPr>
          <p:nvPr>
            <p:ph idx="1"/>
          </p:nvPr>
        </p:nvSpPr>
        <p:spPr>
          <a:xfrm>
            <a:off x="924698" y="1960685"/>
            <a:ext cx="10515600" cy="4525196"/>
          </a:xfrm>
        </p:spPr>
        <p:txBody>
          <a:bodyPr>
            <a:normAutofit/>
          </a:bodyPr>
          <a:lstStyle/>
          <a:p>
            <a:r>
              <a:rPr lang="ru-RU" sz="1400" dirty="0"/>
              <a:t>В. А. Лапотников </a:t>
            </a:r>
            <a:r>
              <a:rPr lang="ru-RU" sz="1400" dirty="0" smtClean="0"/>
              <a:t>и </a:t>
            </a:r>
            <a:r>
              <a:rPr lang="ru-RU" sz="1400" dirty="0"/>
              <a:t>др</a:t>
            </a:r>
            <a:r>
              <a:rPr lang="ru-RU" sz="1400" dirty="0" smtClean="0"/>
              <a:t>. </a:t>
            </a:r>
            <a:r>
              <a:rPr lang="ru-RU" sz="1400" dirty="0"/>
              <a:t>Сестринский уход в онкологии : учебник для вузов / </a:t>
            </a:r>
            <a:r>
              <a:rPr lang="ru-RU" sz="1400" dirty="0" smtClean="0"/>
              <a:t>ответственный </a:t>
            </a:r>
            <a:r>
              <a:rPr lang="ru-RU" sz="1400" dirty="0"/>
              <a:t>редактор Н. Г. Петрова. — 3-е изд., перераб. и доп</a:t>
            </a:r>
            <a:r>
              <a:rPr lang="ru-RU" sz="1400" dirty="0" smtClean="0"/>
              <a:t>. </a:t>
            </a:r>
            <a:r>
              <a:rPr lang="ru-RU" sz="1400" dirty="0"/>
              <a:t>– М.: Юрайт, </a:t>
            </a:r>
            <a:r>
              <a:rPr lang="ru-RU" sz="1400" dirty="0" smtClean="0"/>
              <a:t>2022. </a:t>
            </a:r>
            <a:r>
              <a:rPr lang="ru-RU" sz="1400" dirty="0"/>
              <a:t>– электронная </a:t>
            </a:r>
            <a:r>
              <a:rPr lang="ru-RU" sz="1400" dirty="0" smtClean="0"/>
              <a:t>версия.</a:t>
            </a:r>
          </a:p>
          <a:p>
            <a:r>
              <a:rPr lang="ru-RU" sz="1400" dirty="0"/>
              <a:t>под. ред. Баранова А.А</a:t>
            </a:r>
            <a:r>
              <a:rPr lang="ru-RU" sz="1400" dirty="0" smtClean="0"/>
              <a:t>. </a:t>
            </a:r>
            <a:r>
              <a:rPr lang="ru-RU" sz="1400" dirty="0"/>
              <a:t>Руководство по амбулаторно-поликлинической </a:t>
            </a:r>
            <a:r>
              <a:rPr lang="ru-RU" sz="1400" dirty="0" smtClean="0"/>
              <a:t>педиатрии. - </a:t>
            </a:r>
            <a:r>
              <a:rPr lang="ru-RU" sz="1400" dirty="0"/>
              <a:t>М.: </a:t>
            </a:r>
            <a:r>
              <a:rPr lang="ru-RU" sz="1400" dirty="0" smtClean="0"/>
              <a:t>ГЭОТАР-Медиа, 2007</a:t>
            </a:r>
          </a:p>
          <a:p>
            <a:r>
              <a:rPr lang="ru-RU" sz="1400" dirty="0"/>
              <a:t>Севостьянова Н.Г</a:t>
            </a:r>
            <a:r>
              <a:rPr lang="ru-RU" sz="1400" dirty="0" smtClean="0"/>
              <a:t>. </a:t>
            </a:r>
            <a:r>
              <a:rPr lang="ru-RU" sz="1400" dirty="0"/>
              <a:t>Сестринское дело в педиатрии. Часть </a:t>
            </a:r>
            <a:r>
              <a:rPr lang="en-US" sz="1400" dirty="0" smtClean="0"/>
              <a:t>II</a:t>
            </a:r>
            <a:r>
              <a:rPr lang="ru-RU" sz="1400" dirty="0" smtClean="0"/>
              <a:t>. -</a:t>
            </a:r>
            <a:r>
              <a:rPr lang="ru-RU" sz="1400" dirty="0"/>
              <a:t> М.: </a:t>
            </a:r>
            <a:r>
              <a:rPr lang="ru-RU" sz="1400" dirty="0" smtClean="0"/>
              <a:t>АНМИ, 2002</a:t>
            </a:r>
          </a:p>
          <a:p>
            <a:r>
              <a:rPr lang="ru-RU" sz="1400" dirty="0" err="1" smtClean="0"/>
              <a:t>Валиахметова</a:t>
            </a:r>
            <a:r>
              <a:rPr lang="ru-RU" sz="1400" dirty="0" smtClean="0"/>
              <a:t> </a:t>
            </a:r>
            <a:r>
              <a:rPr lang="ru-RU" sz="1400" dirty="0"/>
              <a:t>Э.Ф., Папуша Л.И., Санакоева А.В., Шишкина Л.В</a:t>
            </a:r>
            <a:r>
              <a:rPr lang="ru-RU" sz="1400" dirty="0" smtClean="0"/>
              <a:t>.</a:t>
            </a:r>
            <a:r>
              <a:rPr lang="ru-RU" sz="1400" dirty="0"/>
              <a:t> </a:t>
            </a:r>
            <a:r>
              <a:rPr lang="ru-RU" sz="1400" dirty="0" smtClean="0"/>
              <a:t> И др. Опухоли сосудистого сплетения у детей: анализ клинических данных.</a:t>
            </a:r>
            <a:r>
              <a:rPr lang="ru-RU" sz="1400" dirty="0"/>
              <a:t> // Педиатрия. – </a:t>
            </a:r>
            <a:r>
              <a:rPr lang="ru-RU" sz="1400" dirty="0" smtClean="0"/>
              <a:t>2021.- </a:t>
            </a:r>
            <a:r>
              <a:rPr lang="ru-RU" sz="1400" dirty="0"/>
              <a:t>№ </a:t>
            </a:r>
            <a:r>
              <a:rPr lang="ru-RU" sz="1400" dirty="0" smtClean="0"/>
              <a:t>3. </a:t>
            </a:r>
            <a:r>
              <a:rPr lang="ru-RU" sz="1400" dirty="0"/>
              <a:t>– с.  </a:t>
            </a:r>
            <a:r>
              <a:rPr lang="ru-RU" sz="1400" dirty="0" smtClean="0"/>
              <a:t>53 – 60</a:t>
            </a:r>
          </a:p>
          <a:p>
            <a:r>
              <a:rPr lang="ru-RU" sz="1400" dirty="0"/>
              <a:t>Чечельницкая С.М., Баербах А.В., Жук Д.В</a:t>
            </a:r>
            <a:r>
              <a:rPr lang="ru-RU" sz="1400" dirty="0" smtClean="0"/>
              <a:t>. И др. Персонифицированная физическая реабилитация детей с онкологическими заболеваниями</a:t>
            </a:r>
            <a:r>
              <a:rPr lang="ru-RU" sz="1400" b="1" dirty="0" smtClean="0"/>
              <a:t>.</a:t>
            </a:r>
            <a:r>
              <a:rPr lang="ru-RU" sz="1400" dirty="0"/>
              <a:t> // Педиатрия. – 2021.- № 3. – с.  </a:t>
            </a:r>
            <a:r>
              <a:rPr lang="ru-RU" sz="1400" dirty="0" smtClean="0"/>
              <a:t>61 – 69</a:t>
            </a:r>
          </a:p>
          <a:p>
            <a:r>
              <a:rPr lang="ru-RU" sz="1400" dirty="0"/>
              <a:t>Ольхова Л.В., Желудкова О.Г</a:t>
            </a:r>
            <a:r>
              <a:rPr lang="ru-RU" sz="1400" dirty="0" smtClean="0"/>
              <a:t>. Современные методы диагностики и лечения атипичных тератоидрабдоидных опухолей ЦНС у детей. </a:t>
            </a:r>
            <a:r>
              <a:rPr lang="ru-RU" sz="1400" dirty="0"/>
              <a:t>// Педиатрия. – 2021.- № 3. – с.  </a:t>
            </a:r>
            <a:r>
              <a:rPr lang="ru-RU" sz="1400" dirty="0" smtClean="0"/>
              <a:t>120 - 129</a:t>
            </a:r>
            <a:endParaRPr lang="ru-RU" sz="1400" dirty="0"/>
          </a:p>
          <a:p>
            <a:r>
              <a:rPr lang="ru-RU" sz="1400" dirty="0" smtClean="0"/>
              <a:t>Деордиева </a:t>
            </a:r>
            <a:r>
              <a:rPr lang="ru-RU" sz="1400" dirty="0"/>
              <a:t>Е.А </a:t>
            </a:r>
            <a:r>
              <a:rPr lang="ru-RU" sz="1400" dirty="0" smtClean="0"/>
              <a:t>Вакцинация детей со злокачественными заболеваниями: актуальность проблемы. </a:t>
            </a:r>
            <a:r>
              <a:rPr lang="ru-RU" sz="1400" dirty="0"/>
              <a:t>// Педиатрия. – 2021.- № 3. – с.  </a:t>
            </a:r>
            <a:r>
              <a:rPr lang="ru-RU" sz="1400" dirty="0" smtClean="0"/>
              <a:t>130 – 134.</a:t>
            </a:r>
          </a:p>
          <a:p>
            <a:r>
              <a:rPr lang="ru-RU" sz="1400" dirty="0"/>
              <a:t>Большаков Н.А., Артёмов А.Ю., Слинин А.С</a:t>
            </a:r>
            <a:r>
              <a:rPr lang="ru-RU" sz="1400" dirty="0" smtClean="0"/>
              <a:t>. И др. Хирургический доступ при эндопротезировании коленного сустава у детей с онкопатологией: внедрение латерального доступа при сегментарной резекции проксимального отдела большеберцовой кости. </a:t>
            </a:r>
            <a:r>
              <a:rPr lang="ru-RU" sz="1400" dirty="0"/>
              <a:t>// Педиатрия. – 2021.- № 3. – с.  </a:t>
            </a:r>
            <a:r>
              <a:rPr lang="ru-RU" sz="1400" dirty="0" smtClean="0"/>
              <a:t>227 – 233.</a:t>
            </a:r>
          </a:p>
          <a:p>
            <a:r>
              <a:rPr lang="ru-RU" sz="1400" dirty="0"/>
              <a:t>Ахаладзе Д.Г., Шаталов К.В., Арнаутова И.В., Качанов </a:t>
            </a:r>
            <a:r>
              <a:rPr lang="ru-RU" sz="1400" dirty="0" smtClean="0"/>
              <a:t>Д.Ю. Этапное хирургическое лечение тетрады </a:t>
            </a:r>
            <a:r>
              <a:rPr lang="ru-RU" sz="1400" dirty="0"/>
              <a:t>Ф</a:t>
            </a:r>
            <a:r>
              <a:rPr lang="ru-RU" sz="1400" dirty="0" smtClean="0"/>
              <a:t>алло и гепатобластомы у ребенка. </a:t>
            </a:r>
            <a:r>
              <a:rPr lang="ru-RU" sz="1400" dirty="0"/>
              <a:t>// Педиатрия. – 2021.- № 3. – с.  </a:t>
            </a:r>
            <a:r>
              <a:rPr lang="ru-RU" sz="1400" dirty="0" smtClean="0"/>
              <a:t>234 - 240.</a:t>
            </a:r>
            <a:endParaRPr lang="ru-RU" sz="1400" dirty="0"/>
          </a:p>
          <a:p>
            <a:endParaRPr lang="ru-RU" sz="1200" dirty="0" smtClean="0"/>
          </a:p>
          <a:p>
            <a:endParaRPr lang="ru-RU" sz="1200" dirty="0"/>
          </a:p>
          <a:p>
            <a:endParaRPr lang="ru-RU" sz="1400" dirty="0"/>
          </a:p>
          <a:p>
            <a:endParaRPr lang="ru-RU" sz="1300" dirty="0"/>
          </a:p>
          <a:p>
            <a:endParaRPr lang="ru-RU" sz="1300" dirty="0"/>
          </a:p>
          <a:p>
            <a:endParaRPr lang="ru-RU" sz="1300" dirty="0" smtClean="0"/>
          </a:p>
          <a:p>
            <a:endParaRPr lang="ru-RU" sz="1700" dirty="0" smtClean="0"/>
          </a:p>
          <a:p>
            <a:endParaRPr lang="ru-RU" dirty="0" smtClean="0"/>
          </a:p>
          <a:p>
            <a:endParaRPr lang="ru-RU" dirty="0"/>
          </a:p>
          <a:p>
            <a:endParaRPr lang="ru-RU" dirty="0"/>
          </a:p>
          <a:p>
            <a:endParaRPr lang="ru-RU" dirty="0" smtClean="0"/>
          </a:p>
          <a:p>
            <a:endParaRPr lang="ru-RU" dirty="0"/>
          </a:p>
          <a:p>
            <a:endParaRPr lang="ru-RU" dirty="0"/>
          </a:p>
        </p:txBody>
      </p:sp>
      <p:pic>
        <p:nvPicPr>
          <p:cNvPr id="4" name="Рисунок 38" descr="Международный день детей, больных рак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33709" y="0"/>
            <a:ext cx="2258291"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4761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51803"/>
            <a:ext cx="10515600" cy="1628894"/>
          </a:xfrm>
        </p:spPr>
        <p:txBody>
          <a:bodyPr/>
          <a:lstStyle/>
          <a:p>
            <a:r>
              <a:rPr lang="ru-RU" b="1" dirty="0" smtClean="0">
                <a:solidFill>
                  <a:srgbClr val="FF0000"/>
                </a:solidFill>
              </a:rPr>
              <a:t>Международный день детей, больных раком</a:t>
            </a:r>
            <a:endParaRPr lang="ru-RU" dirty="0">
              <a:solidFill>
                <a:srgbClr val="FF0000"/>
              </a:solidFill>
            </a:endParaRPr>
          </a:p>
        </p:txBody>
      </p:sp>
      <p:sp>
        <p:nvSpPr>
          <p:cNvPr id="3" name="Объект 2"/>
          <p:cNvSpPr>
            <a:spLocks noGrp="1"/>
          </p:cNvSpPr>
          <p:nvPr>
            <p:ph idx="1"/>
          </p:nvPr>
        </p:nvSpPr>
        <p:spPr>
          <a:xfrm>
            <a:off x="838200" y="1825625"/>
            <a:ext cx="10515600" cy="4012467"/>
          </a:xfrm>
        </p:spPr>
        <p:txBody>
          <a:bodyPr>
            <a:normAutofit fontScale="70000" lnSpcReduction="20000"/>
          </a:bodyPr>
          <a:lstStyle/>
          <a:p>
            <a:pPr algn="just">
              <a:buFont typeface="Wingdings" panose="05000000000000000000" pitchFamily="2" charset="2"/>
              <a:buChar char="Ø"/>
            </a:pPr>
            <a:r>
              <a:rPr lang="ru-RU" sz="2600" dirty="0"/>
              <a:t> </a:t>
            </a:r>
            <a:r>
              <a:rPr lang="ru-RU" sz="2900" dirty="0"/>
              <a:t>во всем мире отмечается</a:t>
            </a:r>
            <a:r>
              <a:rPr lang="ru-RU" sz="2600" dirty="0"/>
              <a:t> </a:t>
            </a:r>
            <a:r>
              <a:rPr lang="ru-RU" sz="3100" b="1" dirty="0">
                <a:solidFill>
                  <a:srgbClr val="FF0000"/>
                </a:solidFill>
              </a:rPr>
              <a:t>Международный день детей, больных </a:t>
            </a:r>
            <a:r>
              <a:rPr lang="ru-RU" sz="3100" b="1" dirty="0" smtClean="0">
                <a:solidFill>
                  <a:srgbClr val="FF0000"/>
                </a:solidFill>
              </a:rPr>
              <a:t>рак 15</a:t>
            </a:r>
            <a:r>
              <a:rPr lang="ru-RU" sz="3100" b="1" dirty="0">
                <a:solidFill>
                  <a:srgbClr val="FF0000"/>
                </a:solidFill>
              </a:rPr>
              <a:t> </a:t>
            </a:r>
            <a:r>
              <a:rPr lang="ru-RU" sz="3100" b="1" dirty="0" err="1">
                <a:solidFill>
                  <a:srgbClr val="FF0000"/>
                </a:solidFill>
              </a:rPr>
              <a:t>февраляо</a:t>
            </a:r>
            <a:r>
              <a:rPr lang="ru-RU" sz="2600" b="1" dirty="0" err="1" smtClean="0">
                <a:solidFill>
                  <a:srgbClr val="FF0000"/>
                </a:solidFill>
              </a:rPr>
              <a:t>м</a:t>
            </a:r>
            <a:r>
              <a:rPr lang="ru-RU" sz="2600" dirty="0">
                <a:solidFill>
                  <a:srgbClr val="FF0000"/>
                </a:solidFill>
              </a:rPr>
              <a:t> </a:t>
            </a:r>
            <a:r>
              <a:rPr lang="ru-RU" sz="2900" dirty="0" smtClean="0"/>
              <a:t>(</a:t>
            </a:r>
            <a:r>
              <a:rPr lang="en-US" sz="2900" dirty="0" smtClean="0"/>
              <a:t>International Childhood Cancer Day)</a:t>
            </a:r>
            <a:r>
              <a:rPr lang="ru-RU" sz="2900" dirty="0" smtClean="0"/>
              <a:t>.</a:t>
            </a:r>
          </a:p>
          <a:p>
            <a:pPr marL="0" indent="0" algn="just">
              <a:buNone/>
            </a:pPr>
            <a:r>
              <a:rPr lang="ru-RU" sz="2900" dirty="0"/>
              <a:t>	</a:t>
            </a:r>
            <a:r>
              <a:rPr lang="ru-RU" sz="2900" dirty="0" smtClean="0"/>
              <a:t>Этот </a:t>
            </a:r>
            <a:r>
              <a:rPr lang="ru-RU" sz="2900" dirty="0"/>
              <a:t>День был объявлен в Люксембурге в сентябре 2001 года во время ежегодной встречи Международной конфедерации организаций родителей детей, больных раком (International Confederation of Childhood Cancer Parent Organisations</a:t>
            </a:r>
            <a:r>
              <a:rPr lang="ru-RU" sz="2900" dirty="0" smtClean="0"/>
              <a:t>).</a:t>
            </a:r>
          </a:p>
          <a:p>
            <a:pPr marL="0" indent="0" algn="just" fontAlgn="base">
              <a:buNone/>
            </a:pPr>
            <a:r>
              <a:rPr lang="ru-RU" sz="2900" dirty="0" smtClean="0"/>
              <a:t>	Сегодня </a:t>
            </a:r>
            <a:r>
              <a:rPr lang="ru-RU" sz="2900" dirty="0"/>
              <a:t>День детей, больных раком, проводится более чем в 90 странах под патронатом Международного общества детских онкологов</a:t>
            </a:r>
            <a:r>
              <a:rPr lang="ru-RU" sz="2900" dirty="0" smtClean="0"/>
              <a:t>.</a:t>
            </a:r>
          </a:p>
          <a:p>
            <a:pPr marL="0" indent="0" algn="just" fontAlgn="base">
              <a:buNone/>
            </a:pPr>
            <a:endParaRPr lang="ru-RU" sz="2600" dirty="0"/>
          </a:p>
          <a:p>
            <a:pPr algn="just">
              <a:buFont typeface="Wingdings" panose="05000000000000000000" pitchFamily="2" charset="2"/>
              <a:buChar char="Ø"/>
            </a:pPr>
            <a:r>
              <a:rPr lang="ru-RU" sz="3100" b="1" dirty="0" smtClean="0">
                <a:solidFill>
                  <a:srgbClr val="FF0000"/>
                </a:solidFill>
              </a:rPr>
              <a:t>Основная </a:t>
            </a:r>
            <a:r>
              <a:rPr lang="ru-RU" sz="3100" b="1" dirty="0">
                <a:solidFill>
                  <a:srgbClr val="FF0000"/>
                </a:solidFill>
              </a:rPr>
              <a:t>цель </a:t>
            </a:r>
            <a:r>
              <a:rPr lang="ru-RU" sz="2900" dirty="0"/>
              <a:t>проведения Международного дня – повышение уровня информированности врачей-педиатров,  </a:t>
            </a:r>
            <a:r>
              <a:rPr lang="ru-RU" sz="2900" dirty="0" smtClean="0"/>
              <a:t>профессионального медицинского </a:t>
            </a:r>
            <a:r>
              <a:rPr lang="ru-RU" sz="2900" dirty="0"/>
              <a:t>сообщества, социально ответственных граждан  об успехах и проблемах детской онкологии.</a:t>
            </a:r>
          </a:p>
          <a:p>
            <a:pPr marL="0" indent="0" algn="just">
              <a:buNone/>
            </a:pPr>
            <a:endParaRPr lang="ru-RU" dirty="0">
              <a:solidFill>
                <a:srgbClr val="FF0000"/>
              </a:solidFill>
            </a:endParaRPr>
          </a:p>
          <a:p>
            <a:pPr marL="0" indent="0" algn="just">
              <a:buNone/>
            </a:pPr>
            <a:r>
              <a:rPr lang="ru-RU" dirty="0" smtClean="0">
                <a:solidFill>
                  <a:srgbClr val="FF0000"/>
                </a:solidFill>
              </a:rPr>
              <a:t>  </a:t>
            </a:r>
            <a:endParaRPr lang="ru-RU" dirty="0">
              <a:solidFill>
                <a:srgbClr val="FF0000"/>
              </a:solidFill>
            </a:endParaRPr>
          </a:p>
        </p:txBody>
      </p:sp>
      <p:pic>
        <p:nvPicPr>
          <p:cNvPr id="3074" name="Рисунок 38" descr="Международный день детей, больных рак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75273" y="-41275"/>
            <a:ext cx="2216727"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3285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FF0000"/>
                </a:solidFill>
              </a:rPr>
              <a:t>Символ  Международного дня детей, больных раком  </a:t>
            </a:r>
            <a:endParaRPr lang="ru-RU" dirty="0">
              <a:solidFill>
                <a:srgbClr val="FF0000"/>
              </a:solidFill>
            </a:endParaRPr>
          </a:p>
        </p:txBody>
      </p:sp>
      <p:sp>
        <p:nvSpPr>
          <p:cNvPr id="3" name="Объект 2"/>
          <p:cNvSpPr>
            <a:spLocks noGrp="1"/>
          </p:cNvSpPr>
          <p:nvPr>
            <p:ph idx="1"/>
          </p:nvPr>
        </p:nvSpPr>
        <p:spPr>
          <a:xfrm>
            <a:off x="838200" y="1987061"/>
            <a:ext cx="10515600" cy="4189901"/>
          </a:xfrm>
        </p:spPr>
        <p:txBody>
          <a:bodyPr>
            <a:normAutofit/>
          </a:bodyPr>
          <a:lstStyle/>
          <a:p>
            <a:pPr algn="just">
              <a:buFont typeface="Wingdings" panose="05000000000000000000" pitchFamily="2" charset="2"/>
              <a:buChar char="Ø"/>
            </a:pPr>
            <a:r>
              <a:rPr lang="ru-RU" b="1" dirty="0" smtClean="0">
                <a:solidFill>
                  <a:srgbClr val="FF0000"/>
                </a:solidFill>
              </a:rPr>
              <a:t> </a:t>
            </a:r>
            <a:r>
              <a:rPr lang="ru-RU" sz="2200" b="1" dirty="0" smtClean="0">
                <a:solidFill>
                  <a:srgbClr val="FF0000"/>
                </a:solidFill>
              </a:rPr>
              <a:t>Символом</a:t>
            </a:r>
            <a:r>
              <a:rPr lang="ru-RU" sz="2200" dirty="0"/>
              <a:t> борьбы с детской онкологией является </a:t>
            </a:r>
            <a:r>
              <a:rPr lang="ru-RU" sz="2200" b="1" dirty="0">
                <a:solidFill>
                  <a:srgbClr val="FF0000"/>
                </a:solidFill>
              </a:rPr>
              <a:t>золотая лента</a:t>
            </a:r>
            <a:r>
              <a:rPr lang="ru-RU" sz="2200" dirty="0"/>
              <a:t>. Она символизирует, насколько бесценны дети. Одни храбро борются с раком, другие преодолели заболевание. Не стоит забывать о </a:t>
            </a:r>
            <a:r>
              <a:rPr lang="ru-RU" sz="2200" b="1" dirty="0"/>
              <a:t>семьях</a:t>
            </a:r>
            <a:r>
              <a:rPr lang="ru-RU" sz="2200" dirty="0"/>
              <a:t>, которые бесстрашно живут среди «раковой реальности» или с достоинством несут бремя утраты ребенка, о труде </a:t>
            </a:r>
            <a:r>
              <a:rPr lang="ru-RU" sz="2200" b="1" dirty="0"/>
              <a:t>волонтеров</a:t>
            </a:r>
            <a:r>
              <a:rPr lang="ru-RU" sz="2200" dirty="0"/>
              <a:t> и </a:t>
            </a:r>
            <a:r>
              <a:rPr lang="ru-RU" sz="2200" b="1" dirty="0"/>
              <a:t>специалистов</a:t>
            </a:r>
            <a:r>
              <a:rPr lang="ru-RU" sz="2200" dirty="0"/>
              <a:t>, посвятивших свою жизнь тяжело заболевшим детям.</a:t>
            </a:r>
          </a:p>
          <a:p>
            <a:endParaRPr lang="ru-RU" dirty="0"/>
          </a:p>
        </p:txBody>
      </p:sp>
      <p:pic>
        <p:nvPicPr>
          <p:cNvPr id="2050" name="Рисунок 38" descr="Международный день детей, больных рак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2037" y="0"/>
            <a:ext cx="2479963"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6064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FF0000"/>
                </a:solidFill>
              </a:rPr>
              <a:t>Традиции</a:t>
            </a:r>
            <a:endParaRPr lang="ru-RU" dirty="0">
              <a:solidFill>
                <a:srgbClr val="FF0000"/>
              </a:solidFill>
            </a:endParaRPr>
          </a:p>
        </p:txBody>
      </p:sp>
      <p:sp>
        <p:nvSpPr>
          <p:cNvPr id="3" name="Объект 2"/>
          <p:cNvSpPr>
            <a:spLocks noGrp="1"/>
          </p:cNvSpPr>
          <p:nvPr>
            <p:ph idx="1"/>
          </p:nvPr>
        </p:nvSpPr>
        <p:spPr>
          <a:xfrm>
            <a:off x="838200" y="1690688"/>
            <a:ext cx="10515600" cy="4551850"/>
          </a:xfrm>
        </p:spPr>
        <p:txBody>
          <a:bodyPr>
            <a:normAutofit fontScale="92500" lnSpcReduction="10000"/>
          </a:bodyPr>
          <a:lstStyle/>
          <a:p>
            <a:pPr algn="just">
              <a:buFont typeface="Wingdings" panose="05000000000000000000" pitchFamily="2" charset="2"/>
              <a:buChar char="Ø"/>
            </a:pPr>
            <a:r>
              <a:rPr lang="ru-RU" sz="2200" dirty="0"/>
              <a:t>В этот день проходят научные и медицинские конференции и семинары на многих мировых и российских площадках, на которых заслушиваются тематические доклады о причинах болезни и современных методах ее лечения. Практикующие специалисты делятся своим опытом и достижениями в борьбе с детским недугом.</a:t>
            </a:r>
          </a:p>
          <a:p>
            <a:pPr algn="just">
              <a:buFont typeface="Wingdings" panose="05000000000000000000" pitchFamily="2" charset="2"/>
              <a:buChar char="Ø"/>
            </a:pPr>
            <a:r>
              <a:rPr lang="ru-RU" sz="2200" dirty="0"/>
              <a:t>Общественные организации разрабатывают новые благотворительные проекты, совместно с обычными людьми участвуют в добровольческих акциях, учредителями которых являются известные лица. Больницы и центры, где оказывается медикаментозное лечение и восстановление малышам и подросткам, посещают волонтеры, артисты цирка и эстрады</a:t>
            </a:r>
            <a:r>
              <a:rPr lang="ru-RU" sz="2200" dirty="0" smtClean="0"/>
              <a:t>.</a:t>
            </a:r>
          </a:p>
          <a:p>
            <a:pPr algn="just">
              <a:buFont typeface="Wingdings" panose="05000000000000000000" pitchFamily="2" charset="2"/>
              <a:buChar char="Ø"/>
            </a:pPr>
            <a:r>
              <a:rPr lang="ru-RU" sz="2200" dirty="0"/>
              <a:t>П</a:t>
            </a:r>
            <a:r>
              <a:rPr lang="ru-RU" sz="2200" dirty="0" smtClean="0"/>
              <a:t>роводятся благотворительные </a:t>
            </a:r>
            <a:r>
              <a:rPr lang="ru-RU" sz="2200" dirty="0"/>
              <a:t>розыгрыши, фотовыставки, костюмированные фотосессии для </a:t>
            </a:r>
            <a:r>
              <a:rPr lang="ru-RU" sz="2200" dirty="0" smtClean="0"/>
              <a:t>детей</a:t>
            </a:r>
            <a:r>
              <a:rPr lang="ru-RU" sz="2200" dirty="0"/>
              <a:t>, проходящих лечение в клиниках, </a:t>
            </a:r>
            <a:r>
              <a:rPr lang="ru-RU" sz="2200" dirty="0" smtClean="0"/>
              <a:t> благотворительные спортивные </a:t>
            </a:r>
            <a:r>
              <a:rPr lang="ru-RU" sz="2200" dirty="0"/>
              <a:t>матчи, </a:t>
            </a:r>
            <a:r>
              <a:rPr lang="ru-RU" sz="2200" dirty="0" smtClean="0"/>
              <a:t>интеллектуальные викторины, флешмобы.</a:t>
            </a:r>
            <a:endParaRPr lang="ru-RU" sz="2200" dirty="0"/>
          </a:p>
          <a:p>
            <a:pPr algn="just">
              <a:buFont typeface="Wingdings" panose="05000000000000000000" pitchFamily="2" charset="2"/>
              <a:buChar char="Ø"/>
            </a:pPr>
            <a:r>
              <a:rPr lang="ru-RU" sz="2200" dirty="0" smtClean="0"/>
              <a:t>Главная </a:t>
            </a:r>
            <a:r>
              <a:rPr lang="ru-RU" sz="2200" dirty="0"/>
              <a:t>помощь – положительные эмоции. Но очень важны и сборы денежных средств, которые идут на закупку дорогостоящих лекарств и препаратов, на уникальные операции, осуществляемые в клиниках за рубежом. Сделать добро очень просто – перечислить взнос на счет фондов, которые помогают сохранить жизнь многим заболевшим детям.</a:t>
            </a:r>
          </a:p>
          <a:p>
            <a:endParaRPr lang="ru-RU" dirty="0"/>
          </a:p>
        </p:txBody>
      </p:sp>
      <p:pic>
        <p:nvPicPr>
          <p:cNvPr id="4" name="Рисунок 38" descr="Международный день детей, больных рак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2037" y="0"/>
            <a:ext cx="2479963"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8273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41275"/>
            <a:ext cx="10515600" cy="1404083"/>
          </a:xfrm>
        </p:spPr>
        <p:txBody>
          <a:bodyPr/>
          <a:lstStyle/>
          <a:p>
            <a:r>
              <a:rPr lang="ru-RU" b="1" dirty="0" smtClean="0">
                <a:solidFill>
                  <a:srgbClr val="FF0000"/>
                </a:solidFill>
              </a:rPr>
              <a:t>Актуальность проблемы</a:t>
            </a:r>
            <a:endParaRPr lang="ru-RU" dirty="0">
              <a:solidFill>
                <a:srgbClr val="FF0000"/>
              </a:solidFill>
            </a:endParaRPr>
          </a:p>
        </p:txBody>
      </p:sp>
      <p:sp>
        <p:nvSpPr>
          <p:cNvPr id="3" name="Объект 2"/>
          <p:cNvSpPr>
            <a:spLocks noGrp="1"/>
          </p:cNvSpPr>
          <p:nvPr>
            <p:ph idx="1"/>
          </p:nvPr>
        </p:nvSpPr>
        <p:spPr>
          <a:xfrm>
            <a:off x="668215" y="1107830"/>
            <a:ext cx="11025554" cy="5662247"/>
          </a:xfrm>
        </p:spPr>
        <p:txBody>
          <a:bodyPr>
            <a:normAutofit fontScale="70000" lnSpcReduction="20000"/>
          </a:bodyPr>
          <a:lstStyle/>
          <a:p>
            <a:pPr algn="just">
              <a:buFont typeface="Wingdings" panose="05000000000000000000" pitchFamily="2" charset="2"/>
              <a:buChar char="Ø"/>
            </a:pPr>
            <a:r>
              <a:rPr lang="ru-RU" sz="2900" dirty="0"/>
              <a:t>По статистике Всемирной организации здравоохранения (ВОЗ), </a:t>
            </a:r>
            <a:r>
              <a:rPr lang="ru-RU" sz="2900" b="1" dirty="0"/>
              <a:t>рак – </a:t>
            </a:r>
            <a:r>
              <a:rPr lang="ru-RU" sz="2900" b="1" dirty="0" smtClean="0"/>
              <a:t> вторая по частоте причина смертности у детей </a:t>
            </a:r>
            <a:r>
              <a:rPr lang="ru-RU" sz="2900" dirty="0" smtClean="0"/>
              <a:t>после несчастных случаев.  Чаще </a:t>
            </a:r>
            <a:r>
              <a:rPr lang="ru-RU" sz="2900" dirty="0"/>
              <a:t>всего дети болеют раком кроветворных органов (лейкозы, злокачественные лимфомы, лимфогранулематоз) – 70%. Реже всего встречаются "взрослые" формы рака – 3%.</a:t>
            </a:r>
          </a:p>
          <a:p>
            <a:pPr algn="just">
              <a:buFont typeface="Wingdings" panose="05000000000000000000" pitchFamily="2" charset="2"/>
              <a:buChar char="Ø"/>
            </a:pPr>
            <a:r>
              <a:rPr lang="ru-RU" sz="2900" dirty="0"/>
              <a:t>По оценкам ВОЗ, </a:t>
            </a:r>
            <a:r>
              <a:rPr lang="ru-RU" sz="2900" dirty="0" smtClean="0"/>
              <a:t>ежегодно </a:t>
            </a:r>
            <a:r>
              <a:rPr lang="ru-RU" sz="2900" dirty="0"/>
              <a:t>во всем мире рак </a:t>
            </a:r>
            <a:r>
              <a:rPr lang="ru-RU" sz="2900" dirty="0" smtClean="0"/>
              <a:t>диагностируют </a:t>
            </a:r>
            <a:r>
              <a:rPr lang="ru-RU" sz="2900" b="1" dirty="0" smtClean="0"/>
              <a:t>у более 300 тысяч детей</a:t>
            </a:r>
            <a:r>
              <a:rPr lang="ru-RU" sz="2900" dirty="0" smtClean="0"/>
              <a:t> </a:t>
            </a:r>
            <a:r>
              <a:rPr lang="ru-RU" sz="2900" dirty="0"/>
              <a:t> в возрасте от 0 до 19 лет. Из них восемь из десяти живут в странах с низким и средним уровнем дохода, где удается вылечить только 20% больных детей. В странах с высоким уровнем дохода показатели излечения от многих распространенных видов рака у детей превышают 80%.</a:t>
            </a:r>
          </a:p>
          <a:p>
            <a:pPr algn="just">
              <a:buFont typeface="Wingdings" panose="05000000000000000000" pitchFamily="2" charset="2"/>
              <a:buChar char="Ø"/>
            </a:pPr>
            <a:r>
              <a:rPr lang="ru-RU" sz="2900" dirty="0" smtClean="0"/>
              <a:t>В </a:t>
            </a:r>
            <a:r>
              <a:rPr lang="ru-RU" sz="2900" dirty="0"/>
              <a:t>России ежегодно заболевают онкологией около 3,5 тысячи детей, при этом </a:t>
            </a:r>
            <a:r>
              <a:rPr lang="ru-RU" sz="2900" b="1" dirty="0"/>
              <a:t>заболеваемость</a:t>
            </a:r>
            <a:r>
              <a:rPr lang="ru-RU" sz="2900" dirty="0"/>
              <a:t> в разных возрастных группах составляет:</a:t>
            </a:r>
          </a:p>
          <a:p>
            <a:pPr lvl="0" algn="just"/>
            <a:r>
              <a:rPr lang="ru-RU" sz="2900" dirty="0"/>
              <a:t>15 человек на 100 000 детей в возрасте от </a:t>
            </a:r>
            <a:r>
              <a:rPr lang="ru-RU" sz="2900" b="1" dirty="0"/>
              <a:t>0 до 14 лет</a:t>
            </a:r>
            <a:r>
              <a:rPr lang="ru-RU" sz="2900" dirty="0"/>
              <a:t>;</a:t>
            </a:r>
          </a:p>
          <a:p>
            <a:pPr lvl="0" algn="just"/>
            <a:r>
              <a:rPr lang="ru-RU" sz="2900" dirty="0"/>
              <a:t>20 человек на 100 000 детей в возрасте </a:t>
            </a:r>
            <a:r>
              <a:rPr lang="ru-RU" sz="2900" b="1" dirty="0"/>
              <a:t>15-18 лет;</a:t>
            </a:r>
            <a:endParaRPr lang="ru-RU" sz="2900" dirty="0"/>
          </a:p>
          <a:p>
            <a:pPr lvl="0" algn="just"/>
            <a:r>
              <a:rPr lang="ru-RU" sz="2900" dirty="0"/>
              <a:t>23 человека на 100 000 детей возрасте </a:t>
            </a:r>
            <a:r>
              <a:rPr lang="ru-RU" sz="2900" b="1" dirty="0"/>
              <a:t>до 1 года.</a:t>
            </a:r>
            <a:endParaRPr lang="ru-RU" sz="2900" dirty="0"/>
          </a:p>
          <a:p>
            <a:pPr algn="just">
              <a:buFont typeface="Wingdings" panose="05000000000000000000" pitchFamily="2" charset="2"/>
              <a:buChar char="Ø"/>
            </a:pPr>
            <a:r>
              <a:rPr lang="ru-RU" sz="2900" dirty="0"/>
              <a:t>Число ежегодно регистрируемых злокачественных новообразований у детей увеличилось за последние 10 лет на 20%.</a:t>
            </a:r>
          </a:p>
          <a:p>
            <a:pPr algn="just">
              <a:buFont typeface="Wingdings" panose="05000000000000000000" pitchFamily="2" charset="2"/>
              <a:buChar char="Ø"/>
            </a:pPr>
            <a:r>
              <a:rPr lang="ru-RU" sz="2900" dirty="0"/>
              <a:t>Детская онкология сталкивается с теми же проблемами, с которыми сталкивается и взрослая онкология, — </a:t>
            </a:r>
            <a:r>
              <a:rPr lang="ru-RU" sz="2900" b="1" dirty="0"/>
              <a:t>поздняя диагностика и поступление</a:t>
            </a:r>
            <a:r>
              <a:rPr lang="ru-RU" sz="2900" dirty="0"/>
              <a:t>: 75% больных поступает с третьей-четвертой стадией заболевания, когда лечение очень сложное и дорогое.</a:t>
            </a:r>
          </a:p>
          <a:p>
            <a:pPr algn="just">
              <a:buFont typeface="Wingdings" panose="05000000000000000000" pitchFamily="2" charset="2"/>
              <a:buChar char="Ø"/>
            </a:pPr>
            <a:r>
              <a:rPr lang="ru-RU" sz="2900" dirty="0" smtClean="0"/>
              <a:t>Под </a:t>
            </a:r>
            <a:r>
              <a:rPr lang="ru-RU" sz="2900" dirty="0"/>
              <a:t>наблюдением в онкологических учреждениях страны пребывает примерно 24 тысячи детей в возрасте от 0 до 18 лет.</a:t>
            </a:r>
          </a:p>
          <a:p>
            <a:endParaRPr lang="ru-RU" dirty="0" smtClean="0"/>
          </a:p>
          <a:p>
            <a:endParaRPr lang="ru-RU" dirty="0"/>
          </a:p>
        </p:txBody>
      </p:sp>
      <p:pic>
        <p:nvPicPr>
          <p:cNvPr id="5" name="Рисунок 38" descr="Международный день детей, больных рак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2037" y="0"/>
            <a:ext cx="2479963"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6327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510405"/>
            <a:ext cx="10515600" cy="1142550"/>
          </a:xfrm>
        </p:spPr>
        <p:txBody>
          <a:bodyPr/>
          <a:lstStyle/>
          <a:p>
            <a:r>
              <a:rPr lang="ru-RU" b="1" dirty="0" smtClean="0">
                <a:solidFill>
                  <a:srgbClr val="FF0000"/>
                </a:solidFill>
              </a:rPr>
              <a:t>Причины детской онкологии</a:t>
            </a:r>
            <a:endParaRPr lang="ru-RU" dirty="0">
              <a:solidFill>
                <a:srgbClr val="FF0000"/>
              </a:solidFill>
            </a:endParaRPr>
          </a:p>
        </p:txBody>
      </p:sp>
      <p:sp>
        <p:nvSpPr>
          <p:cNvPr id="3" name="Объект 2"/>
          <p:cNvSpPr>
            <a:spLocks noGrp="1"/>
          </p:cNvSpPr>
          <p:nvPr>
            <p:ph idx="1"/>
          </p:nvPr>
        </p:nvSpPr>
        <p:spPr/>
        <p:txBody>
          <a:bodyPr>
            <a:normAutofit/>
          </a:bodyPr>
          <a:lstStyle/>
          <a:p>
            <a:pPr algn="just">
              <a:buFont typeface="Wingdings" panose="05000000000000000000" pitchFamily="2" charset="2"/>
              <a:buChar char="Ø"/>
            </a:pPr>
            <a:r>
              <a:rPr lang="ru-RU" sz="2000" dirty="0"/>
              <a:t>Современная медицина, несмотря на активные исследования в области онкологии, не может точно назвать причины появления злокачественных заболеваний у детей. Установлены только </a:t>
            </a:r>
            <a:r>
              <a:rPr lang="ru-RU" sz="2000" b="1" dirty="0"/>
              <a:t>предпосылки возникновения раковых опухолей</a:t>
            </a:r>
            <a:r>
              <a:rPr lang="ru-RU" sz="2000" dirty="0"/>
              <a:t>, к которым относят:</a:t>
            </a:r>
          </a:p>
          <a:p>
            <a:pPr lvl="0" algn="just"/>
            <a:r>
              <a:rPr lang="ru-RU" sz="2000" dirty="0"/>
              <a:t>генетическую предрасположенность*;</a:t>
            </a:r>
          </a:p>
          <a:p>
            <a:pPr lvl="0" algn="just"/>
            <a:r>
              <a:rPr lang="ru-RU" sz="2000" dirty="0"/>
              <a:t>канцерогенные воздействия (загрязнение окружающей среды и наличие токсических веществ в составе окружающей обстановки);</a:t>
            </a:r>
          </a:p>
          <a:p>
            <a:pPr lvl="0" algn="just"/>
            <a:r>
              <a:rPr lang="ru-RU" sz="2000" dirty="0"/>
              <a:t>патологии плода в период внутриутробного развития.</a:t>
            </a:r>
          </a:p>
          <a:p>
            <a:pPr marL="0" indent="0" algn="just">
              <a:buNone/>
            </a:pPr>
            <a:endParaRPr lang="ru-RU" sz="2000" dirty="0" smtClean="0"/>
          </a:p>
          <a:p>
            <a:pPr marL="0" indent="0" algn="just">
              <a:buNone/>
            </a:pPr>
            <a:r>
              <a:rPr lang="ru-RU" sz="2000" dirty="0" smtClean="0"/>
              <a:t>*</a:t>
            </a:r>
            <a:r>
              <a:rPr lang="ru-RU" sz="2000" i="1" dirty="0"/>
              <a:t>Наукой доказано, что онкологические заболевания не передаются по наследству, однако в некоторых случаях наблюдается наличие опухолей у нескольких поколений одной семьи. При этом потомство рождается здоровым. Ученые предполагают, что в этом случае нужно вести речь об особенной генетически обусловленной реакции организма на определенные факторы.</a:t>
            </a:r>
            <a:endParaRPr lang="ru-RU" sz="2000" dirty="0"/>
          </a:p>
        </p:txBody>
      </p:sp>
      <p:pic>
        <p:nvPicPr>
          <p:cNvPr id="5" name="Рисунок 38" descr="Международный день детей, больных рак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33709" y="0"/>
            <a:ext cx="2258291"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5880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42899"/>
            <a:ext cx="10515600" cy="1347789"/>
          </a:xfrm>
        </p:spPr>
        <p:txBody>
          <a:bodyPr/>
          <a:lstStyle/>
          <a:p>
            <a:r>
              <a:rPr lang="ru-RU" b="1" dirty="0">
                <a:solidFill>
                  <a:srgbClr val="FF0000"/>
                </a:solidFill>
              </a:rPr>
              <a:t>Мифы и факты о детском раке</a:t>
            </a:r>
            <a:br>
              <a:rPr lang="ru-RU" b="1" dirty="0">
                <a:solidFill>
                  <a:srgbClr val="FF0000"/>
                </a:solidFill>
              </a:rPr>
            </a:br>
            <a:endParaRPr lang="ru-RU" dirty="0">
              <a:solidFill>
                <a:srgbClr val="FF0000"/>
              </a:solidFill>
            </a:endParaRPr>
          </a:p>
        </p:txBody>
      </p:sp>
      <p:sp>
        <p:nvSpPr>
          <p:cNvPr id="3" name="Объект 2"/>
          <p:cNvSpPr>
            <a:spLocks noGrp="1"/>
          </p:cNvSpPr>
          <p:nvPr>
            <p:ph idx="1"/>
          </p:nvPr>
        </p:nvSpPr>
        <p:spPr>
          <a:xfrm>
            <a:off x="606669" y="1371600"/>
            <a:ext cx="11148645" cy="5292437"/>
          </a:xfrm>
        </p:spPr>
        <p:txBody>
          <a:bodyPr>
            <a:noAutofit/>
          </a:bodyPr>
          <a:lstStyle/>
          <a:p>
            <a:pPr>
              <a:buFont typeface="Wingdings" panose="05000000000000000000" pitchFamily="2" charset="2"/>
              <a:buChar char="Ø"/>
            </a:pPr>
            <a:r>
              <a:rPr lang="ru-RU" sz="2000" b="1" dirty="0"/>
              <a:t>Миф: Рак заразен и может распространяться подобно гриппу.</a:t>
            </a:r>
            <a:r>
              <a:rPr lang="ru-RU" sz="2000" dirty="0"/>
              <a:t/>
            </a:r>
            <a:br>
              <a:rPr lang="ru-RU" sz="2000" dirty="0"/>
            </a:br>
            <a:r>
              <a:rPr lang="ru-RU" sz="2000" b="1" dirty="0"/>
              <a:t>Факт: Рак не </a:t>
            </a:r>
            <a:r>
              <a:rPr lang="ru-RU" sz="2000" b="1" dirty="0" smtClean="0"/>
              <a:t>заразен.</a:t>
            </a:r>
            <a:endParaRPr lang="ru-RU" sz="2000" dirty="0"/>
          </a:p>
          <a:p>
            <a:pPr marL="0" indent="0">
              <a:buNone/>
            </a:pPr>
            <a:r>
              <a:rPr lang="ru-RU" sz="2000" dirty="0" smtClean="0"/>
              <a:t>Рак </a:t>
            </a:r>
            <a:r>
              <a:rPr lang="ru-RU" sz="2000" dirty="0"/>
              <a:t>не может передаваться от одного ребенка к другому. Детей, больных </a:t>
            </a:r>
            <a:r>
              <a:rPr lang="ru-RU" sz="2000" dirty="0" smtClean="0"/>
              <a:t>раком, </a:t>
            </a:r>
            <a:r>
              <a:rPr lang="ru-RU" sz="2000" dirty="0"/>
              <a:t>изолируют, так как их иммунитет низкий и они уязвимы для инфекций</a:t>
            </a:r>
            <a:r>
              <a:rPr lang="ru-RU" sz="2000" dirty="0" smtClean="0"/>
              <a:t>.</a:t>
            </a:r>
          </a:p>
          <a:p>
            <a:pPr marL="0" indent="0">
              <a:buNone/>
            </a:pPr>
            <a:endParaRPr lang="ru-RU" sz="2000" dirty="0"/>
          </a:p>
          <a:p>
            <a:pPr>
              <a:buFont typeface="Wingdings" panose="05000000000000000000" pitchFamily="2" charset="2"/>
              <a:buChar char="Ø"/>
            </a:pPr>
            <a:r>
              <a:rPr lang="ru-RU" sz="2000" b="1" dirty="0"/>
              <a:t>Миф: Детский рак передается по наследству.</a:t>
            </a:r>
            <a:r>
              <a:rPr lang="ru-RU" sz="2000" dirty="0"/>
              <a:t/>
            </a:r>
            <a:br>
              <a:rPr lang="ru-RU" sz="2000" dirty="0"/>
            </a:br>
            <a:r>
              <a:rPr lang="ru-RU" sz="2000" b="1" dirty="0"/>
              <a:t>Факт: Причина большинства онкологических заболеваний у детей </a:t>
            </a:r>
            <a:r>
              <a:rPr lang="ru-RU" sz="2000" b="1" dirty="0" smtClean="0"/>
              <a:t>неизвестна.</a:t>
            </a:r>
            <a:endParaRPr lang="ru-RU" sz="2000" dirty="0"/>
          </a:p>
          <a:p>
            <a:pPr marL="0" indent="0">
              <a:buNone/>
            </a:pPr>
            <a:r>
              <a:rPr lang="ru-RU" sz="2000" dirty="0" smtClean="0"/>
              <a:t>По </a:t>
            </a:r>
            <a:r>
              <a:rPr lang="ru-RU" sz="2000" dirty="0"/>
              <a:t>крайней мере 95% случаев рака у детей возникают спонтанно. Поскольку факторы риска развития большинства детских онкологических заболеваний неизвестны, возможность применения профилактических мер ограничена</a:t>
            </a:r>
            <a:r>
              <a:rPr lang="ru-RU" sz="2000" dirty="0" smtClean="0"/>
              <a:t>.</a:t>
            </a:r>
          </a:p>
          <a:p>
            <a:pPr marL="0" indent="0">
              <a:buNone/>
            </a:pPr>
            <a:endParaRPr lang="ru-RU" sz="2000" dirty="0"/>
          </a:p>
          <a:p>
            <a:pPr>
              <a:buFont typeface="Wingdings" panose="05000000000000000000" pitchFamily="2" charset="2"/>
              <a:buChar char="Ø"/>
            </a:pPr>
            <a:r>
              <a:rPr lang="ru-RU" sz="2000" b="1" dirty="0"/>
              <a:t>Миф: Детский рак — смертный приговор.</a:t>
            </a:r>
            <a:r>
              <a:rPr lang="ru-RU" sz="2000" dirty="0"/>
              <a:t/>
            </a:r>
            <a:br>
              <a:rPr lang="ru-RU" sz="2000" dirty="0"/>
            </a:br>
            <a:r>
              <a:rPr lang="ru-RU" sz="2000" b="1" dirty="0"/>
              <a:t>Факт: Большинство детских онкологических заболеваний </a:t>
            </a:r>
            <a:r>
              <a:rPr lang="ru-RU" sz="2000" b="1" dirty="0" smtClean="0"/>
              <a:t>излечимы.</a:t>
            </a:r>
            <a:endParaRPr lang="ru-RU" sz="2000" dirty="0"/>
          </a:p>
          <a:p>
            <a:pPr marL="0" indent="0">
              <a:buNone/>
            </a:pPr>
            <a:r>
              <a:rPr lang="ru-RU" sz="2000" dirty="0" smtClean="0"/>
              <a:t>Средняя </a:t>
            </a:r>
            <a:r>
              <a:rPr lang="ru-RU" sz="2000" dirty="0"/>
              <a:t>3-летняя общая выживаемость детей с диагнозом лейкемия составляет 89%. Успешное излечение зависит от получения современной стандартной терапии, позитивного отношения и решимости победить рак.</a:t>
            </a:r>
          </a:p>
          <a:p>
            <a:endParaRPr lang="ru-RU" sz="1400" dirty="0"/>
          </a:p>
        </p:txBody>
      </p:sp>
      <p:pic>
        <p:nvPicPr>
          <p:cNvPr id="4" name="Рисунок 38" descr="Международный день детей, больных рак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33709" y="0"/>
            <a:ext cx="2258291"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869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FF0000"/>
                </a:solidFill>
              </a:rPr>
              <a:t>Мифы и факты о детском раке</a:t>
            </a:r>
            <a:br>
              <a:rPr lang="ru-RU" b="1" dirty="0">
                <a:solidFill>
                  <a:srgbClr val="FF0000"/>
                </a:solidFill>
              </a:rPr>
            </a:br>
            <a:endParaRPr lang="ru-RU" dirty="0"/>
          </a:p>
        </p:txBody>
      </p:sp>
      <p:sp>
        <p:nvSpPr>
          <p:cNvPr id="3" name="Объект 2"/>
          <p:cNvSpPr>
            <a:spLocks noGrp="1"/>
          </p:cNvSpPr>
          <p:nvPr>
            <p:ph idx="1"/>
          </p:nvPr>
        </p:nvSpPr>
        <p:spPr>
          <a:xfrm>
            <a:off x="838200" y="1825625"/>
            <a:ext cx="10515600" cy="4197106"/>
          </a:xfrm>
        </p:spPr>
        <p:txBody>
          <a:bodyPr>
            <a:normAutofit fontScale="85000" lnSpcReduction="20000"/>
          </a:bodyPr>
          <a:lstStyle/>
          <a:p>
            <a:pPr>
              <a:buFont typeface="Wingdings" panose="05000000000000000000" pitchFamily="2" charset="2"/>
              <a:buChar char="Ø"/>
            </a:pPr>
            <a:r>
              <a:rPr lang="ru-RU" sz="2400" b="1" dirty="0"/>
              <a:t>Миф: Дети, больные раком, лишены нормальной жизни</a:t>
            </a:r>
            <a:br>
              <a:rPr lang="ru-RU" sz="2400" b="1" dirty="0"/>
            </a:br>
            <a:r>
              <a:rPr lang="ru-RU" sz="2400" b="1" dirty="0"/>
              <a:t>Факт: Дети, больные раком, могут вести нормальное детство</a:t>
            </a:r>
            <a:r>
              <a:rPr lang="ru-RU" sz="2400" b="1" dirty="0" smtClean="0"/>
              <a:t>.</a:t>
            </a:r>
          </a:p>
          <a:p>
            <a:pPr marL="0" indent="0">
              <a:buNone/>
            </a:pPr>
            <a:r>
              <a:rPr lang="ru-RU" sz="2400" dirty="0" smtClean="0"/>
              <a:t>Дети</a:t>
            </a:r>
            <a:r>
              <a:rPr lang="ru-RU" sz="2400" dirty="0"/>
              <a:t>, больные раком, могут вести нормальное детство. Многие дети после лечения возвращаются к нормальной школьной жизни. В других случаях дети и их семьи адаптируются и изменяют свой образ жизни для достижения нормальной жизни. Это становится намного проще, если дети, больные раком, видят и чувствуют заботу, понимание и поддержку со стороны семьи, учителей, друзей и других лиц, осуществляющих уход</a:t>
            </a:r>
            <a:r>
              <a:rPr lang="ru-RU" sz="2400" dirty="0" smtClean="0"/>
              <a:t>.</a:t>
            </a:r>
          </a:p>
          <a:p>
            <a:pPr marL="0" indent="0">
              <a:buNone/>
            </a:pPr>
            <a:endParaRPr lang="ru-RU" sz="2400" dirty="0"/>
          </a:p>
          <a:p>
            <a:pPr>
              <a:buFont typeface="Wingdings" panose="05000000000000000000" pitchFamily="2" charset="2"/>
              <a:buChar char="Ø"/>
            </a:pPr>
            <a:r>
              <a:rPr lang="ru-RU" sz="2400" b="1" dirty="0"/>
              <a:t>Миф: Все опухоли злокачественные.</a:t>
            </a:r>
            <a:br>
              <a:rPr lang="ru-RU" sz="2400" b="1" dirty="0"/>
            </a:br>
            <a:r>
              <a:rPr lang="ru-RU" sz="2400" b="1" dirty="0"/>
              <a:t>Факт: Не все опухоли являются злокачественными</a:t>
            </a:r>
            <a:r>
              <a:rPr lang="ru-RU" sz="2400" dirty="0" smtClean="0"/>
              <a:t>.</a:t>
            </a:r>
          </a:p>
          <a:p>
            <a:pPr marL="0" indent="0">
              <a:buNone/>
            </a:pPr>
            <a:r>
              <a:rPr lang="ru-RU" sz="2400" dirty="0" smtClean="0"/>
              <a:t>Опухоли </a:t>
            </a:r>
            <a:r>
              <a:rPr lang="ru-RU" sz="2400" dirty="0"/>
              <a:t>бывают доброкачественными или злокачественными. Злокачественные опухоли — это раковые клетки, которые слабо скреплены друг с другом, легко отделяются и разносятся с лимфой и кровью по организму. Они оседают в лимфоузлах, костях, внутренних органах, образуя новые опухолевые очаги — метастазы. Напротив, доброкачественные опухоли «сидят» на одном месте, постепенно растут и раздвигают  здоровые ткани, не прорастая в них.</a:t>
            </a:r>
          </a:p>
          <a:p>
            <a:endParaRPr lang="ru-RU" dirty="0"/>
          </a:p>
        </p:txBody>
      </p:sp>
      <p:pic>
        <p:nvPicPr>
          <p:cNvPr id="4" name="Рисунок 3"/>
          <p:cNvPicPr>
            <a:picLocks noChangeAspect="1"/>
          </p:cNvPicPr>
          <p:nvPr/>
        </p:nvPicPr>
        <p:blipFill>
          <a:blip r:embed="rId2"/>
          <a:stretch>
            <a:fillRect/>
          </a:stretch>
        </p:blipFill>
        <p:spPr>
          <a:xfrm>
            <a:off x="9936284" y="0"/>
            <a:ext cx="2255716" cy="1865538"/>
          </a:xfrm>
          <a:prstGeom prst="rect">
            <a:avLst/>
          </a:prstGeom>
        </p:spPr>
      </p:pic>
    </p:spTree>
    <p:extLst>
      <p:ext uri="{BB962C8B-B14F-4D97-AF65-F5344CB8AC3E}">
        <p14:creationId xmlns:p14="http://schemas.microsoft.com/office/powerpoint/2010/main" val="1938251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36137"/>
          </a:xfrm>
        </p:spPr>
        <p:txBody>
          <a:bodyPr>
            <a:noAutofit/>
          </a:bodyPr>
          <a:lstStyle/>
          <a:p>
            <a:r>
              <a:rPr lang="ru-RU" b="1" dirty="0">
                <a:solidFill>
                  <a:srgbClr val="FF0000"/>
                </a:solidFill>
              </a:rPr>
              <a:t>Симптомы злокачественных </a:t>
            </a:r>
            <a:r>
              <a:rPr lang="ru-RU" b="1" dirty="0" smtClean="0">
                <a:solidFill>
                  <a:srgbClr val="FF0000"/>
                </a:solidFill>
              </a:rPr>
              <a:t>опухолей</a:t>
            </a:r>
            <a:br>
              <a:rPr lang="ru-RU" b="1" dirty="0" smtClean="0">
                <a:solidFill>
                  <a:srgbClr val="FF0000"/>
                </a:solidFill>
              </a:rPr>
            </a:br>
            <a:r>
              <a:rPr lang="ru-RU" b="1" dirty="0" smtClean="0">
                <a:solidFill>
                  <a:srgbClr val="FF0000"/>
                </a:solidFill>
              </a:rPr>
              <a:t> </a:t>
            </a:r>
            <a:r>
              <a:rPr lang="ru-RU" b="1" dirty="0">
                <a:solidFill>
                  <a:srgbClr val="FF0000"/>
                </a:solidFill>
              </a:rPr>
              <a:t>у детей</a:t>
            </a:r>
          </a:p>
        </p:txBody>
      </p:sp>
      <p:sp>
        <p:nvSpPr>
          <p:cNvPr id="3" name="Объект 2"/>
          <p:cNvSpPr>
            <a:spLocks noGrp="1"/>
          </p:cNvSpPr>
          <p:nvPr>
            <p:ph idx="1"/>
          </p:nvPr>
        </p:nvSpPr>
        <p:spPr>
          <a:xfrm>
            <a:off x="659423" y="1301262"/>
            <a:ext cx="10902462" cy="5556738"/>
          </a:xfrm>
        </p:spPr>
        <p:txBody>
          <a:bodyPr>
            <a:normAutofit fontScale="25000" lnSpcReduction="20000"/>
          </a:bodyPr>
          <a:lstStyle/>
          <a:p>
            <a:pPr>
              <a:lnSpc>
                <a:spcPct val="120000"/>
              </a:lnSpc>
              <a:spcBef>
                <a:spcPts val="0"/>
              </a:spcBef>
              <a:buFont typeface="Wingdings" panose="05000000000000000000" pitchFamily="2" charset="2"/>
              <a:buChar char="Ø"/>
            </a:pPr>
            <a:endParaRPr lang="ru-RU" sz="2600" b="1" dirty="0" smtClean="0"/>
          </a:p>
          <a:p>
            <a:pPr>
              <a:lnSpc>
                <a:spcPct val="120000"/>
              </a:lnSpc>
              <a:spcBef>
                <a:spcPts val="0"/>
              </a:spcBef>
              <a:buFont typeface="Wingdings" panose="05000000000000000000" pitchFamily="2" charset="2"/>
              <a:buChar char="Ø"/>
            </a:pPr>
            <a:r>
              <a:rPr lang="ru-RU" sz="8000" b="1" dirty="0" smtClean="0"/>
              <a:t>Родителям </a:t>
            </a:r>
            <a:r>
              <a:rPr lang="ru-RU" sz="8000" b="1" dirty="0"/>
              <a:t>важно вовремя обратить внимание на появление необычных признаков и симптомов у ребенка</a:t>
            </a:r>
            <a:r>
              <a:rPr lang="ru-RU" sz="8000" b="1" dirty="0" smtClean="0"/>
              <a:t>:</a:t>
            </a:r>
          </a:p>
          <a:p>
            <a:pPr lvl="0">
              <a:lnSpc>
                <a:spcPct val="120000"/>
              </a:lnSpc>
              <a:spcBef>
                <a:spcPts val="0"/>
              </a:spcBef>
            </a:pPr>
            <a:r>
              <a:rPr lang="ru-RU" sz="6400" dirty="0"/>
              <a:t>беспричинное появление припухлости или уплотнений на теле ребенка;</a:t>
            </a:r>
          </a:p>
          <a:p>
            <a:pPr lvl="0">
              <a:lnSpc>
                <a:spcPct val="120000"/>
              </a:lnSpc>
              <a:spcBef>
                <a:spcPts val="0"/>
              </a:spcBef>
            </a:pPr>
            <a:r>
              <a:rPr lang="ru-RU" sz="6400" dirty="0"/>
              <a:t>бледность кожи;</a:t>
            </a:r>
          </a:p>
          <a:p>
            <a:pPr lvl="0">
              <a:lnSpc>
                <a:spcPct val="120000"/>
              </a:lnSpc>
              <a:spcBef>
                <a:spcPts val="0"/>
              </a:spcBef>
            </a:pPr>
            <a:r>
              <a:rPr lang="ru-RU" sz="6400" dirty="0"/>
              <a:t>слабость и повышенная утомляемость;</a:t>
            </a:r>
          </a:p>
          <a:p>
            <a:pPr lvl="0">
              <a:lnSpc>
                <a:spcPct val="120000"/>
              </a:lnSpc>
              <a:spcBef>
                <a:spcPts val="0"/>
              </a:spcBef>
            </a:pPr>
            <a:r>
              <a:rPr lang="ru-RU" sz="6400" dirty="0"/>
              <a:t>необъяснимое появление синяков, боли или прихрамывания;</a:t>
            </a:r>
          </a:p>
          <a:p>
            <a:pPr lvl="0">
              <a:lnSpc>
                <a:spcPct val="120000"/>
              </a:lnSpc>
              <a:spcBef>
                <a:spcPts val="0"/>
              </a:spcBef>
            </a:pPr>
            <a:r>
              <a:rPr lang="ru-RU" sz="6400" dirty="0"/>
              <a:t>частое и необъяснимое повышение температуры тела;</a:t>
            </a:r>
          </a:p>
          <a:p>
            <a:pPr lvl="0">
              <a:lnSpc>
                <a:spcPct val="120000"/>
              </a:lnSpc>
              <a:spcBef>
                <a:spcPts val="0"/>
              </a:spcBef>
            </a:pPr>
            <a:r>
              <a:rPr lang="ru-RU" sz="6400" dirty="0"/>
              <a:t>частые головные боли и рвота;</a:t>
            </a:r>
          </a:p>
          <a:p>
            <a:pPr lvl="0">
              <a:lnSpc>
                <a:spcPct val="120000"/>
              </a:lnSpc>
              <a:spcBef>
                <a:spcPts val="0"/>
              </a:spcBef>
            </a:pPr>
            <a:r>
              <a:rPr lang="ru-RU" sz="6400" dirty="0"/>
              <a:t>внезапное нарушение зрения;</a:t>
            </a:r>
          </a:p>
          <a:p>
            <a:pPr lvl="0">
              <a:lnSpc>
                <a:spcPct val="120000"/>
              </a:lnSpc>
              <a:spcBef>
                <a:spcPts val="0"/>
              </a:spcBef>
            </a:pPr>
            <a:r>
              <a:rPr lang="ru-RU" sz="6400" dirty="0"/>
              <a:t>резкая беспричинная потеря веса;</a:t>
            </a:r>
          </a:p>
          <a:p>
            <a:pPr lvl="0">
              <a:lnSpc>
                <a:spcPct val="120000"/>
              </a:lnSpc>
              <a:spcBef>
                <a:spcPts val="0"/>
              </a:spcBef>
            </a:pPr>
            <a:r>
              <a:rPr lang="ru-RU" sz="6400" dirty="0"/>
              <a:t>приостановка физического развития;</a:t>
            </a:r>
          </a:p>
          <a:p>
            <a:pPr lvl="0">
              <a:lnSpc>
                <a:spcPct val="120000"/>
              </a:lnSpc>
              <a:spcBef>
                <a:spcPts val="0"/>
              </a:spcBef>
            </a:pPr>
            <a:r>
              <a:rPr lang="ru-RU" sz="6400" dirty="0"/>
              <a:t>малоподвижность;</a:t>
            </a:r>
          </a:p>
          <a:p>
            <a:pPr lvl="0">
              <a:lnSpc>
                <a:spcPct val="120000"/>
              </a:lnSpc>
              <a:spcBef>
                <a:spcPts val="0"/>
              </a:spcBef>
            </a:pPr>
            <a:r>
              <a:rPr lang="ru-RU" sz="6400" dirty="0"/>
              <a:t>нарушение сна;</a:t>
            </a:r>
          </a:p>
          <a:p>
            <a:pPr lvl="0">
              <a:lnSpc>
                <a:spcPct val="120000"/>
              </a:lnSpc>
              <a:spcBef>
                <a:spcPts val="0"/>
              </a:spcBef>
            </a:pPr>
            <a:r>
              <a:rPr lang="ru-RU" sz="6400" dirty="0"/>
              <a:t>непроходящие локальные болевые ощущения</a:t>
            </a:r>
            <a:r>
              <a:rPr lang="ru-RU" sz="6400" dirty="0" smtClean="0"/>
              <a:t>.</a:t>
            </a:r>
          </a:p>
          <a:p>
            <a:pPr algn="just">
              <a:lnSpc>
                <a:spcPct val="120000"/>
              </a:lnSpc>
              <a:spcBef>
                <a:spcPts val="0"/>
              </a:spcBef>
              <a:buFont typeface="Wingdings" panose="05000000000000000000" pitchFamily="2" charset="2"/>
              <a:buChar char="Ø"/>
            </a:pPr>
            <a:r>
              <a:rPr lang="ru-RU" sz="8000" dirty="0"/>
              <a:t>Если вы обнаружили у своего ребенка один или несколько, указанных выше симптомов, не стоит паниковать, практически все они могут сопровождать различные инфекционные, травматические или аутоиммунные заболевания. Но это не означает, что при появлении таких симптомов следует заниматься самолечением.</a:t>
            </a:r>
          </a:p>
          <a:p>
            <a:pPr algn="just">
              <a:lnSpc>
                <a:spcPct val="120000"/>
              </a:lnSpc>
              <a:spcBef>
                <a:spcPts val="0"/>
              </a:spcBef>
              <a:buFont typeface="Wingdings" panose="05000000000000000000" pitchFamily="2" charset="2"/>
              <a:buChar char="Ø"/>
            </a:pPr>
            <a:r>
              <a:rPr lang="ru-RU" sz="8000" b="1" i="1" dirty="0"/>
              <a:t>При любых настороживших вас признаках, немедленно обратитесь к лечащему </a:t>
            </a:r>
            <a:r>
              <a:rPr lang="ru-RU" sz="8000" b="1" i="1" dirty="0" smtClean="0"/>
              <a:t>врачу-</a:t>
            </a:r>
            <a:r>
              <a:rPr lang="ru-RU" sz="8000" b="1" i="1" dirty="0"/>
              <a:t>педиатру либо к детскому онкологу.</a:t>
            </a:r>
            <a:endParaRPr lang="ru-RU" sz="8000" dirty="0" smtClean="0"/>
          </a:p>
          <a:p>
            <a:pPr lvl="0"/>
            <a:endParaRPr lang="ru-RU" sz="1500" dirty="0"/>
          </a:p>
          <a:p>
            <a:endParaRPr lang="ru-RU" dirty="0"/>
          </a:p>
          <a:p>
            <a:endParaRPr lang="ru-RU" dirty="0" smtClean="0"/>
          </a:p>
          <a:p>
            <a:endParaRPr lang="ru-RU" dirty="0"/>
          </a:p>
        </p:txBody>
      </p:sp>
      <p:pic>
        <p:nvPicPr>
          <p:cNvPr id="5" name="Рисунок 38" descr="Международный день детей, больных рак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83091" y="0"/>
            <a:ext cx="2008909" cy="1720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136291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4161</TotalTime>
  <Words>415</Words>
  <Application>Microsoft Office PowerPoint</Application>
  <PresentationFormat>Широкоэкранный</PresentationFormat>
  <Paragraphs>105</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Wingdings</vt:lpstr>
      <vt:lpstr>Тема Office</vt:lpstr>
      <vt:lpstr>Презентация PowerPoint</vt:lpstr>
      <vt:lpstr>Международный день детей, больных раком</vt:lpstr>
      <vt:lpstr>Символ  Международного дня детей, больных раком  </vt:lpstr>
      <vt:lpstr>Традиции</vt:lpstr>
      <vt:lpstr>Актуальность проблемы</vt:lpstr>
      <vt:lpstr>Причины детской онкологии</vt:lpstr>
      <vt:lpstr>Мифы и факты о детском раке </vt:lpstr>
      <vt:lpstr>Мифы и факты о детском раке </vt:lpstr>
      <vt:lpstr>Симптомы злокачественных опухолей  у детей</vt:lpstr>
      <vt:lpstr>Советы по профилактике рака у детей      </vt:lpstr>
      <vt:lpstr>Советы по профилактике рака у детей </vt:lpstr>
      <vt:lpstr>Список литературы по детской онкологии, находящейся в фонде библиотеки ГООАУ ДПО  «МОЦПК СЗ»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Перспективы развития учебно-методической деятельности ГООАУ ДПО «МОЦПК СЗ»</dc:title>
  <dc:creator>Ольга</dc:creator>
  <cp:lastModifiedBy>User</cp:lastModifiedBy>
  <cp:revision>73</cp:revision>
  <dcterms:created xsi:type="dcterms:W3CDTF">2019-04-11T10:45:24Z</dcterms:created>
  <dcterms:modified xsi:type="dcterms:W3CDTF">2022-02-08T09:20:25Z</dcterms:modified>
</cp:coreProperties>
</file>