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7"/>
  </p:notesMasterIdLst>
  <p:sldIdLst>
    <p:sldId id="256" r:id="rId2"/>
    <p:sldId id="288" r:id="rId3"/>
    <p:sldId id="289" r:id="rId4"/>
    <p:sldId id="290" r:id="rId5"/>
    <p:sldId id="291" r:id="rId6"/>
    <p:sldId id="298" r:id="rId7"/>
    <p:sldId id="299" r:id="rId8"/>
    <p:sldId id="307" r:id="rId9"/>
    <p:sldId id="309" r:id="rId10"/>
    <p:sldId id="292" r:id="rId11"/>
    <p:sldId id="293" r:id="rId12"/>
    <p:sldId id="294" r:id="rId13"/>
    <p:sldId id="296" r:id="rId14"/>
    <p:sldId id="295" r:id="rId15"/>
    <p:sldId id="297" r:id="rId16"/>
    <p:sldId id="300" r:id="rId17"/>
    <p:sldId id="312" r:id="rId18"/>
    <p:sldId id="314" r:id="rId19"/>
    <p:sldId id="311" r:id="rId20"/>
    <p:sldId id="301" r:id="rId21"/>
    <p:sldId id="305" r:id="rId22"/>
    <p:sldId id="306" r:id="rId23"/>
    <p:sldId id="302" r:id="rId24"/>
    <p:sldId id="313" r:id="rId25"/>
    <p:sldId id="287" r:id="rId26"/>
  </p:sldIdLst>
  <p:sldSz cx="9144000" cy="6858000" type="screen4x3"/>
  <p:notesSz cx="6794500" cy="9906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31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8100" y="0"/>
            <a:ext cx="2944813" cy="495300"/>
          </a:xfrm>
          <a:prstGeom prst="rect">
            <a:avLst/>
          </a:prstGeom>
        </p:spPr>
        <p:txBody>
          <a:bodyPr vert="horz" lIns="91440" tIns="45720" rIns="91440" bIns="45720" rtlCol="0"/>
          <a:lstStyle>
            <a:lvl1pPr algn="r">
              <a:defRPr sz="1200"/>
            </a:lvl1pPr>
          </a:lstStyle>
          <a:p>
            <a:fld id="{BD821665-5EF9-4FBC-A911-36EBA81C3BB6}" type="datetimeFigureOut">
              <a:rPr lang="ru-RU" smtClean="0"/>
              <a:t>04.04.2023</a:t>
            </a:fld>
            <a:endParaRPr lang="ru-RU"/>
          </a:p>
        </p:txBody>
      </p:sp>
      <p:sp>
        <p:nvSpPr>
          <p:cNvPr id="4" name="Образ слайда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09113"/>
            <a:ext cx="2944813" cy="4953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8100" y="9409113"/>
            <a:ext cx="2944813" cy="495300"/>
          </a:xfrm>
          <a:prstGeom prst="rect">
            <a:avLst/>
          </a:prstGeom>
        </p:spPr>
        <p:txBody>
          <a:bodyPr vert="horz" lIns="91440" tIns="45720" rIns="91440" bIns="45720" rtlCol="0" anchor="b"/>
          <a:lstStyle>
            <a:lvl1pPr algn="r">
              <a:defRPr sz="1200"/>
            </a:lvl1pPr>
          </a:lstStyle>
          <a:p>
            <a:fld id="{0C2397DF-9012-4F1C-BB67-38F57207A23D}" type="slidenum">
              <a:rPr lang="ru-RU" smtClean="0"/>
              <a:t>‹#›</a:t>
            </a:fld>
            <a:endParaRPr lang="ru-RU"/>
          </a:p>
        </p:txBody>
      </p:sp>
    </p:spTree>
    <p:extLst>
      <p:ext uri="{BB962C8B-B14F-4D97-AF65-F5344CB8AC3E}">
        <p14:creationId xmlns:p14="http://schemas.microsoft.com/office/powerpoint/2010/main" val="272276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A566C954-157B-4B55-8A0D-65CCA9B0CCD6}" type="datetime1">
              <a:rPr lang="ru-RU" smtClean="0"/>
              <a:t>04.04.2023</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3EA195E3-5281-4507-9E7C-63821618DC6C}" type="datetime1">
              <a:rPr lang="ru-RU" smtClean="0"/>
              <a:t>04.04.2023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5FFBEF92-FC07-4893-8133-B6BE199A5718}" type="datetime1">
              <a:rPr lang="ru-RU" smtClean="0"/>
              <a:t>04.04.2023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5E9C6CFB-4554-4596-9E36-5B5E0069AD73}" type="datetime1">
              <a:rPr lang="ru-RU" smtClean="0"/>
              <a:t>04.04.2023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8298EEC9-82BC-4268-8393-BF5FED688FEA}" type="datetime1">
              <a:rPr lang="ru-RU" smtClean="0"/>
              <a:t>04.04.2023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7C42443E-79F6-4EE0-BED9-3356CC736DF6}" type="datetime1">
              <a:rPr lang="ru-RU" smtClean="0"/>
              <a:t>04.04.2023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3D401AD2-25B9-4A36-928F-D27769E146C5}" type="datetime1">
              <a:rPr lang="ru-RU" smtClean="0"/>
              <a:t>04.04.2023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010CDA14-351A-4C3F-9ED3-926E8DEE304E}" type="datetime1">
              <a:rPr lang="ru-RU" smtClean="0"/>
              <a:t>04.04.2023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59DF7-2492-4779-B93D-2A05952DE65A}" type="datetime1">
              <a:rPr lang="ru-RU" smtClean="0"/>
              <a:t>04.04.2023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6E785277-F8FC-4784-9023-8CA46400E9A3}" type="datetime1">
              <a:rPr lang="ru-RU" smtClean="0"/>
              <a:t>04.04.2023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AEFD930D-9474-45D3-ADDB-F29B3BDFB262}" type="datetime1">
              <a:rPr lang="ru-RU" smtClean="0"/>
              <a:t>04.04.2023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E0EAD1-443A-4CCA-9367-2BC5301B09AF}" type="datetime1">
              <a:rPr lang="ru-RU" smtClean="0"/>
              <a:t>04.04.2023</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 Id="rId5" Type="http://schemas.openxmlformats.org/officeDocument/2006/relationships/hyperlink" Target="garantf1://4000000.2572/" TargetMode="External"/><Relationship Id="rId4" Type="http://schemas.openxmlformats.org/officeDocument/2006/relationships/hyperlink" Target="garantf1://4000000.0/"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garantf1://4087925.0/" TargetMode="External"/><Relationship Id="rId2" Type="http://schemas.openxmlformats.org/officeDocument/2006/relationships/hyperlink" Target="#sub_9"/><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1772816"/>
            <a:ext cx="8568952" cy="1828800"/>
          </a:xfrm>
        </p:spPr>
        <p:txBody>
          <a:bodyPr>
            <a:normAutofit fontScale="90000"/>
          </a:bodyPr>
          <a:lstStyle/>
          <a:p>
            <a:pPr algn="ctr"/>
            <a:r>
              <a:rPr lang="ru-RU" sz="3600" dirty="0">
                <a:solidFill>
                  <a:schemeClr val="accent3">
                    <a:lumMod val="75000"/>
                  </a:schemeClr>
                </a:solidFill>
                <a:effectLst/>
              </a:rPr>
              <a:t>Предпосылки и клинические проявления синдрома эмоционального выгорания у различных категорий работников системы здравоохранения</a:t>
            </a:r>
            <a:endParaRPr lang="ru-RU" sz="4000" u="sng" dirty="0">
              <a:solidFill>
                <a:schemeClr val="accent3">
                  <a:lumMod val="75000"/>
                </a:schemeClr>
              </a:solidFill>
            </a:endParaRPr>
          </a:p>
        </p:txBody>
      </p:sp>
      <p:sp>
        <p:nvSpPr>
          <p:cNvPr id="3" name="Подзаголовок 2"/>
          <p:cNvSpPr>
            <a:spLocks noGrp="1"/>
          </p:cNvSpPr>
          <p:nvPr>
            <p:ph type="subTitle" idx="1"/>
          </p:nvPr>
        </p:nvSpPr>
        <p:spPr>
          <a:xfrm>
            <a:off x="539552" y="4725144"/>
            <a:ext cx="7854696" cy="1752600"/>
          </a:xfrm>
        </p:spPr>
        <p:txBody>
          <a:bodyPr>
            <a:normAutofit fontScale="92500" lnSpcReduction="20000"/>
          </a:bodyPr>
          <a:lstStyle/>
          <a:p>
            <a:pPr algn="l" defTabSz="457200">
              <a:lnSpc>
                <a:spcPct val="80000"/>
              </a:lnSpc>
              <a:defRPr/>
            </a:pPr>
            <a:r>
              <a:rPr lang="ru-RU" altLang="ru-RU" sz="1900" dirty="0"/>
              <a:t>Н.В. Баранок,</a:t>
            </a:r>
          </a:p>
          <a:p>
            <a:pPr algn="l" defTabSz="457200">
              <a:lnSpc>
                <a:spcPct val="80000"/>
              </a:lnSpc>
              <a:defRPr/>
            </a:pPr>
            <a:r>
              <a:rPr lang="ru-RU" altLang="ru-RU" sz="1900" dirty="0" smtClean="0"/>
              <a:t>к.м.н</a:t>
            </a:r>
            <a:r>
              <a:rPr lang="ru-RU" altLang="ru-RU" sz="1900" dirty="0"/>
              <a:t>., </a:t>
            </a:r>
          </a:p>
          <a:p>
            <a:pPr algn="l" defTabSz="457200">
              <a:lnSpc>
                <a:spcPct val="80000"/>
              </a:lnSpc>
              <a:defRPr/>
            </a:pPr>
            <a:r>
              <a:rPr lang="ru-RU" altLang="ru-RU" sz="1900" dirty="0"/>
              <a:t>заведующая </a:t>
            </a:r>
            <a:r>
              <a:rPr lang="ru-RU" altLang="ru-RU" sz="1900" dirty="0" smtClean="0"/>
              <a:t>Наркологическим </a:t>
            </a:r>
            <a:r>
              <a:rPr lang="ru-RU" altLang="ru-RU" sz="1900" dirty="0"/>
              <a:t>реабилитационным центром</a:t>
            </a:r>
          </a:p>
          <a:p>
            <a:pPr algn="l" defTabSz="457200">
              <a:lnSpc>
                <a:spcPct val="80000"/>
              </a:lnSpc>
              <a:defRPr/>
            </a:pPr>
            <a:endParaRPr lang="ru-RU" altLang="ru-RU" sz="1900" dirty="0" smtClean="0"/>
          </a:p>
          <a:p>
            <a:pPr algn="l" defTabSz="457200">
              <a:lnSpc>
                <a:spcPct val="80000"/>
              </a:lnSpc>
              <a:defRPr/>
            </a:pPr>
            <a:r>
              <a:rPr lang="ru-RU" altLang="ru-RU" sz="1900" dirty="0" smtClean="0"/>
              <a:t>ГОБУЗ «Мурманский </a:t>
            </a:r>
            <a:r>
              <a:rPr lang="ru-RU" altLang="ru-RU" sz="1900" dirty="0"/>
              <a:t>областной наркологический </a:t>
            </a:r>
            <a:r>
              <a:rPr lang="ru-RU" altLang="ru-RU" sz="1900" dirty="0" smtClean="0"/>
              <a:t>диспансер»</a:t>
            </a:r>
            <a:endParaRPr lang="ru-RU" altLang="ru-RU" sz="1900" dirty="0"/>
          </a:p>
          <a:p>
            <a:pPr defTabSz="457200">
              <a:lnSpc>
                <a:spcPct val="80000"/>
              </a:lnSpc>
              <a:defRPr/>
            </a:pPr>
            <a:endParaRPr lang="ru-RU" altLang="ru-RU" sz="1900" dirty="0" smtClean="0"/>
          </a:p>
          <a:p>
            <a:pPr algn="ctr" defTabSz="457200">
              <a:lnSpc>
                <a:spcPct val="80000"/>
              </a:lnSpc>
              <a:defRPr/>
            </a:pPr>
            <a:r>
              <a:rPr lang="ru-RU" altLang="ru-RU" sz="1900" dirty="0" smtClean="0"/>
              <a:t>2023 г.</a:t>
            </a:r>
            <a:endParaRPr lang="ru-RU" altLang="ru-RU" sz="1900" dirty="0"/>
          </a:p>
          <a:p>
            <a:endParaRPr lang="ru-RU" dirty="0"/>
          </a:p>
        </p:txBody>
      </p:sp>
    </p:spTree>
    <p:extLst>
      <p:ext uri="{BB962C8B-B14F-4D97-AF65-F5344CB8AC3E}">
        <p14:creationId xmlns:p14="http://schemas.microsoft.com/office/powerpoint/2010/main" val="1546568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36912"/>
            <a:ext cx="7772400" cy="1362456"/>
          </a:xfrm>
        </p:spPr>
        <p:txBody>
          <a:bodyPr/>
          <a:lstStyle/>
          <a:p>
            <a:pPr algn="ctr"/>
            <a:r>
              <a:rPr lang="ru-RU" sz="3200" dirty="0"/>
              <a:t>Синдром эмоционального выгорания у медицинских работников, оказывающих паллиативную помощь </a:t>
            </a:r>
            <a:r>
              <a:rPr lang="ru-RU" sz="3200" dirty="0" err="1"/>
              <a:t>инкурабельным</a:t>
            </a:r>
            <a:r>
              <a:rPr lang="ru-RU" sz="3200" dirty="0"/>
              <a:t> больным</a:t>
            </a:r>
          </a:p>
        </p:txBody>
      </p:sp>
      <p:sp>
        <p:nvSpPr>
          <p:cNvPr id="3" name="Объект 2"/>
          <p:cNvSpPr>
            <a:spLocks noGrp="1"/>
          </p:cNvSpPr>
          <p:nvPr>
            <p:ph type="body" idx="1"/>
          </p:nvPr>
        </p:nvSpPr>
        <p:spPr>
          <a:xfrm>
            <a:off x="683568" y="3068960"/>
            <a:ext cx="7772400" cy="1509712"/>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474902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605818" y="899128"/>
            <a:ext cx="7992888" cy="4708981"/>
          </a:xfrm>
          <a:prstGeom prst="rect">
            <a:avLst/>
          </a:prstGeom>
        </p:spPr>
        <p:txBody>
          <a:bodyPr wrap="square">
            <a:spAutoFit/>
          </a:bodyPr>
          <a:lstStyle/>
          <a:p>
            <a:pPr algn="just"/>
            <a:r>
              <a:rPr lang="ru-RU" sz="2000" dirty="0" smtClean="0"/>
              <a:t>	Работа </a:t>
            </a:r>
            <a:r>
              <a:rPr lang="ru-RU" sz="2000" dirty="0"/>
              <a:t>с умирающими и их родственниками чрезвычайно сложна и требует больших душевных затрат. У медицинских работников происходит переосмысление собственной системы жизненных ценностей. Меняется направленность работы. Надо научиться находиться рядом с пациентом, а не просто выполнять свои функциональные обязанности. Очень сложно прийти к пациенту не для того, чтобы сделать инъекцию или проверить его состояние, а просто находиться рядом (дать пациенту чувство уверенности, сопереживания) всегда, когда пациенту это присутствие необходимо. Надо научиться справляться со своими негативными эмоциями, причины которых могут быть различны (работа, семья, состояние здоровья и др.) и честно осознавать причину их возникновения, прийти на работу и "забыть о домашних делах и личных проблемах", что не всегда просто и что порой усиливает психоэмоциональную </a:t>
            </a:r>
            <a:r>
              <a:rPr lang="ru-RU" sz="2000" dirty="0" err="1"/>
              <a:t>дезадаптацию</a:t>
            </a:r>
            <a:r>
              <a:rPr lang="ru-RU" sz="2000" dirty="0"/>
              <a:t>.</a:t>
            </a:r>
          </a:p>
        </p:txBody>
      </p:sp>
    </p:spTree>
    <p:extLst>
      <p:ext uri="{BB962C8B-B14F-4D97-AF65-F5344CB8AC3E}">
        <p14:creationId xmlns:p14="http://schemas.microsoft.com/office/powerpoint/2010/main" val="2348446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74593" y="1124744"/>
            <a:ext cx="8280920" cy="3785652"/>
          </a:xfrm>
          <a:prstGeom prst="rect">
            <a:avLst/>
          </a:prstGeom>
        </p:spPr>
        <p:txBody>
          <a:bodyPr wrap="square">
            <a:spAutoFit/>
          </a:bodyPr>
          <a:lstStyle/>
          <a:p>
            <a:pPr algn="just"/>
            <a:r>
              <a:rPr lang="ru-RU" sz="2000" dirty="0" smtClean="0"/>
              <a:t>	По </a:t>
            </a:r>
            <a:r>
              <a:rPr lang="ru-RU" sz="2000" dirty="0"/>
              <a:t>результатам проведенного П.А. Антипиным (2006) анкетирования медицинских работников, оказывающих паллиативную помощь, выявлено, что большинство опрошенных испытывают повышенную раздражительность (16%), значительную утомляемость (36%), головную боль (56%), эмоциональную напряженность (40%), повышенную тревожность и мнительность (16%), нарушения сна (24%), вегетативные расстройства (28%) и др.</a:t>
            </a:r>
          </a:p>
          <a:p>
            <a:pPr algn="just"/>
            <a:r>
              <a:rPr lang="ru-RU" sz="2000" dirty="0" smtClean="0"/>
              <a:t>	Профессиональная </a:t>
            </a:r>
            <a:r>
              <a:rPr lang="ru-RU" sz="2000" dirty="0"/>
              <a:t>деятельность медицинских работников влияет и на их отношения с окружающими, в частности, притупляются чувства сострадания к пациенту (52%). Испытывают разочарование в профессии </a:t>
            </a:r>
            <a:r>
              <a:rPr lang="ru-RU" sz="2000" dirty="0" smtClean="0"/>
              <a:t>32% </a:t>
            </a:r>
            <a:r>
              <a:rPr lang="ru-RU" sz="2000" dirty="0"/>
              <a:t>опрошенных из-за отсутствия положительных эмоций от профессиональной деятельности (20</a:t>
            </a:r>
            <a:r>
              <a:rPr lang="ru-RU" sz="2000" dirty="0" smtClean="0"/>
              <a:t>%).</a:t>
            </a:r>
            <a:endParaRPr lang="ru-RU" sz="2000" dirty="0"/>
          </a:p>
        </p:txBody>
      </p:sp>
    </p:spTree>
    <p:extLst>
      <p:ext uri="{BB962C8B-B14F-4D97-AF65-F5344CB8AC3E}">
        <p14:creationId xmlns:p14="http://schemas.microsoft.com/office/powerpoint/2010/main" val="2989947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510354" y="889194"/>
            <a:ext cx="8280920" cy="5078313"/>
          </a:xfrm>
          <a:prstGeom prst="rect">
            <a:avLst/>
          </a:prstGeom>
        </p:spPr>
        <p:txBody>
          <a:bodyPr wrap="square">
            <a:spAutoFit/>
          </a:bodyPr>
          <a:lstStyle/>
          <a:p>
            <a:pPr algn="just"/>
            <a:r>
              <a:rPr lang="ru-RU" dirty="0" smtClean="0"/>
              <a:t>	На </a:t>
            </a:r>
            <a:r>
              <a:rPr lang="ru-RU" dirty="0"/>
              <a:t>кафедре общественного здоровья и здравоохранения Московской медицинской академии им. И.М. Сеченова проведено по адаптированной методике В.В. Бойко изучение формирования "синдрома эмоционального выгорания" у медицинских работников (врачей и медицинских сестер) хосписов и </a:t>
            </a:r>
            <a:r>
              <a:rPr lang="ru-RU" dirty="0" err="1"/>
              <a:t>хосписных</a:t>
            </a:r>
            <a:r>
              <a:rPr lang="ru-RU" dirty="0"/>
              <a:t> отделений многопрофильных больниц гг. Москвы, Санкт-Петербурга, Волгограда, Нижнего Новгорода, Архангельска и Северодвинска.</a:t>
            </a:r>
          </a:p>
          <a:p>
            <a:pPr algn="just"/>
            <a:r>
              <a:rPr lang="ru-RU" dirty="0" smtClean="0"/>
              <a:t>	Выявлено</a:t>
            </a:r>
            <a:r>
              <a:rPr lang="ru-RU" dirty="0"/>
              <a:t>, что у 64,3% опрошенных работа с больными, нуждающимися в паллиативной помощи, со временем приносит все меньше и меньше удовлетворения, а 75,3% респондентов - хотели бы сменить место работы, если бы представилась такая возможность. Из-за дефицита времени, усталости и напряжения в процессе трудовой смены почти 80% опрошенных признаются, что часто уделяют внимание пациентам хосписа меньше, чем положено, 53% - устают на работе настолько, что дома с родными стараются общаться как можно меньше, у 62% - не остается сил заниматься домашними проблемами. У 43,5% медицинских работников мысли о работе не покидают и дома, у них повышается артериальное давление, появляются головная боль и боли в области сердца.</a:t>
            </a:r>
          </a:p>
        </p:txBody>
      </p:sp>
    </p:spTree>
    <p:extLst>
      <p:ext uri="{BB962C8B-B14F-4D97-AF65-F5344CB8AC3E}">
        <p14:creationId xmlns:p14="http://schemas.microsoft.com/office/powerpoint/2010/main" val="8240711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67544" y="874143"/>
            <a:ext cx="8208912" cy="5062924"/>
          </a:xfrm>
          <a:prstGeom prst="rect">
            <a:avLst/>
          </a:prstGeom>
        </p:spPr>
        <p:txBody>
          <a:bodyPr wrap="square">
            <a:spAutoFit/>
          </a:bodyPr>
          <a:lstStyle/>
          <a:p>
            <a:r>
              <a:rPr lang="ru-RU" sz="1700" b="1" dirty="0"/>
              <a:t>Причины "выгорания" могут быть классифицированы на две группы:</a:t>
            </a:r>
          </a:p>
          <a:p>
            <a:r>
              <a:rPr lang="ru-RU" sz="1700" dirty="0"/>
              <a:t>- объективные (напрямую связаны в выполняемыми видами деятельности по оказанию помощи, например, изменение распорядка дня, чередование дневных и ночных смен и т.д.);</a:t>
            </a:r>
          </a:p>
          <a:p>
            <a:r>
              <a:rPr lang="ru-RU" sz="1700" dirty="0"/>
              <a:t>- субъективные (связаны с личным отношением ухаживающего к умирающему больному, выполняемым видам деятельности, взаимоотношениями с больными, их родственниками, коллегами по работе, членами своей семьи и т.д.).</a:t>
            </a:r>
          </a:p>
          <a:p>
            <a:r>
              <a:rPr lang="ru-RU" sz="1700" b="1" dirty="0"/>
              <a:t>К наиболее распространенным причинам "выгорания" в паллиативной медицине следует отнести:</a:t>
            </a:r>
          </a:p>
          <a:p>
            <a:r>
              <a:rPr lang="ru-RU" sz="1700" dirty="0"/>
              <a:t>- психологическую неподготовленность медицинского персонала к формам и методам оказания паллиативной помощи;</a:t>
            </a:r>
          </a:p>
          <a:p>
            <a:r>
              <a:rPr lang="ru-RU" sz="1700" dirty="0"/>
              <a:t>- неизлечимый характер заболевания пациента;</a:t>
            </a:r>
          </a:p>
          <a:p>
            <a:r>
              <a:rPr lang="ru-RU" sz="1700" dirty="0"/>
              <a:t>- непредсказуемость течения болезни;</a:t>
            </a:r>
          </a:p>
          <a:p>
            <a:r>
              <a:rPr lang="ru-RU" sz="1700" dirty="0"/>
              <a:t>- большие психологические и физические нагрузки;</a:t>
            </a:r>
          </a:p>
          <a:p>
            <a:r>
              <a:rPr lang="ru-RU" sz="1700" dirty="0"/>
              <a:t>- этические проблемы взаимоотношений с больными в терминальном состоянии и их родственниками;</a:t>
            </a:r>
          </a:p>
          <a:p>
            <a:r>
              <a:rPr lang="ru-RU" sz="1700" dirty="0"/>
              <a:t>- отсутствие необходимых профессиональных знаний и навыков взаимоотношений с умирающими пациентами и их родственниками;</a:t>
            </a:r>
          </a:p>
          <a:p>
            <a:r>
              <a:rPr lang="ru-RU" sz="1700" dirty="0"/>
              <a:t>- личностное отношение к смерти в целом и т.д.</a:t>
            </a:r>
          </a:p>
        </p:txBody>
      </p:sp>
    </p:spTree>
    <p:extLst>
      <p:ext uri="{BB962C8B-B14F-4D97-AF65-F5344CB8AC3E}">
        <p14:creationId xmlns:p14="http://schemas.microsoft.com/office/powerpoint/2010/main" val="20823799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67544" y="874143"/>
            <a:ext cx="8208912" cy="5016758"/>
          </a:xfrm>
          <a:prstGeom prst="rect">
            <a:avLst/>
          </a:prstGeom>
        </p:spPr>
        <p:txBody>
          <a:bodyPr wrap="square">
            <a:spAutoFit/>
          </a:bodyPr>
          <a:lstStyle/>
          <a:p>
            <a:pPr algn="just"/>
            <a:r>
              <a:rPr lang="ru-RU" sz="1600" dirty="0" smtClean="0"/>
              <a:t>	Следует </a:t>
            </a:r>
            <a:r>
              <a:rPr lang="ru-RU" sz="1600" dirty="0"/>
              <a:t>также выделить факторы, которые, не являясь причинами развития "синдрома выгорания", оказывают существенное влияние на медицинский персонал и их можно отнести к группе </a:t>
            </a:r>
            <a:r>
              <a:rPr lang="ru-RU" sz="1600" b="1" i="1" dirty="0"/>
              <a:t>предрасполагающих факторов</a:t>
            </a:r>
            <a:r>
              <a:rPr lang="ru-RU" sz="1600" dirty="0"/>
              <a:t>:</a:t>
            </a:r>
          </a:p>
          <a:p>
            <a:pPr algn="just"/>
            <a:r>
              <a:rPr lang="ru-RU" sz="1600" dirty="0"/>
              <a:t>- индивидуальные (связанные с особенностями личности человека, оказывающего помощь, его системой жизненных ценностей, убеждениями, способами и механизмами индивидуальной психологической защиты);</a:t>
            </a:r>
          </a:p>
          <a:p>
            <a:pPr algn="just"/>
            <a:r>
              <a:rPr lang="ru-RU" sz="1600" dirty="0"/>
              <a:t>- ситуационные (факторы, связанные с условиями оказания помощи </a:t>
            </a:r>
            <a:r>
              <a:rPr lang="ru-RU" sz="1600" dirty="0" err="1"/>
              <a:t>инкурабельным</a:t>
            </a:r>
            <a:r>
              <a:rPr lang="ru-RU" sz="1600" dirty="0"/>
              <a:t> больным).</a:t>
            </a:r>
          </a:p>
          <a:p>
            <a:pPr algn="just"/>
            <a:r>
              <a:rPr lang="ru-RU" sz="1600" dirty="0" smtClean="0"/>
              <a:t>	</a:t>
            </a:r>
            <a:r>
              <a:rPr lang="ru-RU" sz="1600" b="1" dirty="0" smtClean="0"/>
              <a:t>К </a:t>
            </a:r>
            <a:r>
              <a:rPr lang="ru-RU" sz="1600" b="1" dirty="0"/>
              <a:t>индивидуальным факторам относятся: </a:t>
            </a:r>
            <a:r>
              <a:rPr lang="ru-RU" sz="1600" dirty="0"/>
              <a:t>возраст (молодые люди больше подвержены риску "выгорания"), высокий уровень ожидания результатов своей профессиональной работы, ярко выраженная ориентированность на достижение цели, высокий уровень преданности моральным принципам работы, проблема ответить на просьбу отказом и сказать "нет", склонность к самопожертвованию, тенденция быть только "отдающим" и не принимать помощь от других и т.д.</a:t>
            </a:r>
          </a:p>
          <a:p>
            <a:pPr algn="just"/>
            <a:r>
              <a:rPr lang="ru-RU" sz="1600" dirty="0" smtClean="0"/>
              <a:t>	</a:t>
            </a:r>
            <a:r>
              <a:rPr lang="ru-RU" sz="1600" b="1" dirty="0" smtClean="0"/>
              <a:t>Ситуационные </a:t>
            </a:r>
            <a:r>
              <a:rPr lang="ru-RU" sz="1600" b="1" dirty="0"/>
              <a:t>факторы представляются</a:t>
            </a:r>
            <a:r>
              <a:rPr lang="ru-RU" sz="1600" dirty="0"/>
              <a:t>: чрезмерной профессиональной нагрузкой, слабой подготовленностью к роли ухаживающего за терминальным больным, недостаточным пониманием должностных обязанностей, неадекватной социальной и психологической поддержкой, межличностными конфликтами с коллегами, пациентами, их родственниками и членами своей семьи и т.д.</a:t>
            </a:r>
          </a:p>
        </p:txBody>
      </p:sp>
    </p:spTree>
    <p:extLst>
      <p:ext uri="{BB962C8B-B14F-4D97-AF65-F5344CB8AC3E}">
        <p14:creationId xmlns:p14="http://schemas.microsoft.com/office/powerpoint/2010/main" val="4077695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755576" y="2492896"/>
            <a:ext cx="7772400" cy="1362456"/>
          </a:xfrm>
        </p:spPr>
        <p:txBody>
          <a:bodyPr/>
          <a:lstStyle/>
          <a:p>
            <a:pPr algn="ctr"/>
            <a:r>
              <a:rPr lang="ru-RU" sz="3200" dirty="0" smtClean="0"/>
              <a:t>Синдром «эмоционального выгорания» как вид эмоциональной истощённости и редуцированной работоспособности в профессиональной деятельности медперсонала скорой помощи</a:t>
            </a:r>
            <a:endParaRPr lang="ru-RU" sz="3200"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a:t>Синдром «эмоционального выгорания» как вид эмоциональной истощённости и редуцированной работоспособности в профессиональной деятельности медперсонала скорой помощи</a:t>
            </a:r>
            <a:endParaRPr lang="ru-RU" sz="1100" b="1" dirty="0" smtClean="0"/>
          </a:p>
          <a:p>
            <a:r>
              <a:rPr lang="ru-RU" sz="1100" dirty="0" smtClean="0"/>
              <a:t> </a:t>
            </a:r>
            <a:r>
              <a:rPr lang="ru-RU" sz="1100" b="1" i="1" dirty="0" smtClean="0"/>
              <a:t>М.Д. Петраш, А.А. Бойко, П.Н. Федоров</a:t>
            </a:r>
            <a:endParaRPr lang="ru-RU" sz="1100" b="1" dirty="0" smtClean="0"/>
          </a:p>
          <a:p>
            <a:pPr algn="just"/>
            <a:r>
              <a:rPr lang="ru-RU" sz="1100" dirty="0" smtClean="0"/>
              <a:t>Скорая медицинская помощь, № 3, 2003 г.</a:t>
            </a:r>
            <a:endParaRPr lang="ru-RU" sz="1100" dirty="0"/>
          </a:p>
        </p:txBody>
      </p:sp>
      <p:sp>
        <p:nvSpPr>
          <p:cNvPr id="6" name="TextBox 5"/>
          <p:cNvSpPr txBox="1"/>
          <p:nvPr/>
        </p:nvSpPr>
        <p:spPr>
          <a:xfrm>
            <a:off x="8467037" y="1484784"/>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26915728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704088"/>
            <a:ext cx="8229600" cy="852704"/>
          </a:xfrm>
        </p:spPr>
        <p:txBody>
          <a:bodyPr>
            <a:normAutofit fontScale="90000"/>
          </a:bodyPr>
          <a:lstStyle/>
          <a:p>
            <a:pPr algn="just"/>
            <a:r>
              <a:rPr lang="ru-RU" sz="2000" dirty="0" smtClean="0"/>
              <a:t>	</a:t>
            </a:r>
            <a:r>
              <a:rPr lang="ru-RU" sz="1800" dirty="0" smtClean="0"/>
              <a:t>В исследовании приняли участие 53 сотрудника одной из подстанций СМП, в том числе 10 врачей и 43 средних медицинских работника в возрасте от 20 до 50 лет, со стажем работы от 3 до 30 лет.</a:t>
            </a:r>
            <a:endParaRPr lang="ru-RU" sz="1800" dirty="0"/>
          </a:p>
        </p:txBody>
      </p:sp>
      <p:sp>
        <p:nvSpPr>
          <p:cNvPr id="2" name="Объект 1"/>
          <p:cNvSpPr>
            <a:spLocks noGrp="1"/>
          </p:cNvSpPr>
          <p:nvPr>
            <p:ph idx="1"/>
          </p:nvPr>
        </p:nvSpPr>
        <p:spPr>
          <a:xfrm>
            <a:off x="457200" y="1772816"/>
            <a:ext cx="8229600" cy="4176464"/>
          </a:xfrm>
        </p:spPr>
        <p:txBody>
          <a:bodyPr>
            <a:normAutofit fontScale="85000" lnSpcReduction="10000"/>
          </a:bodyPr>
          <a:lstStyle/>
          <a:p>
            <a:pPr marL="0" indent="0" algn="just">
              <a:buNone/>
            </a:pPr>
            <a:r>
              <a:rPr lang="ru-RU" dirty="0" smtClean="0"/>
              <a:t>	Анализ полученных данных показал, что большинство персонала подстанции СМП (88%) сознательно выбрали свою профессию, но в процессе профессиональной деятельности практически у каждого второго сотрудника отношение к ней ухудшилось. Удовлетворённости профессиональной деятельностью в полной мере не обнаружено ни у одного из работников СМП. Только у 15% отмечалось позитивное отношение к профессии, у других 15 % оно было выраженно негативным, т. е. можно говорить о разочарованности в выбранной специальности. В 70 % случаев данный показатель несколько ниже среднего значения, т. е. выбранная специальность не оправдала профессиональные ожидания в полной мере.</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a:t>Синдром «эмоционального выгорания» как вид эмоциональной истощённости и редуцированной работоспособности в профессиональной деятельности медперсонала скорой помощи</a:t>
            </a:r>
            <a:endParaRPr lang="ru-RU" sz="1100" b="1" dirty="0" smtClean="0"/>
          </a:p>
          <a:p>
            <a:r>
              <a:rPr lang="ru-RU" sz="1100" dirty="0" smtClean="0"/>
              <a:t> </a:t>
            </a:r>
            <a:r>
              <a:rPr lang="ru-RU" sz="1100" b="1" i="1" dirty="0" smtClean="0"/>
              <a:t>М.Д. Петраш, А.А. Бойко, П.Н. Федоров</a:t>
            </a:r>
            <a:endParaRPr lang="ru-RU" sz="1100" b="1" dirty="0" smtClean="0"/>
          </a:p>
          <a:p>
            <a:pPr algn="just"/>
            <a:r>
              <a:rPr lang="ru-RU" sz="1100" dirty="0" smtClean="0"/>
              <a:t>Скорая медицинская помощь, № 3, 2003 г.</a:t>
            </a:r>
            <a:endParaRPr lang="ru-RU" sz="1100" dirty="0"/>
          </a:p>
        </p:txBody>
      </p:sp>
      <p:sp>
        <p:nvSpPr>
          <p:cNvPr id="6" name="TextBox 5"/>
          <p:cNvSpPr txBox="1"/>
          <p:nvPr/>
        </p:nvSpPr>
        <p:spPr>
          <a:xfrm>
            <a:off x="8755069"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37770609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704088"/>
            <a:ext cx="8229600" cy="852704"/>
          </a:xfrm>
        </p:spPr>
        <p:txBody>
          <a:bodyPr>
            <a:normAutofit fontScale="90000"/>
          </a:bodyPr>
          <a:lstStyle/>
          <a:p>
            <a:pPr algn="just"/>
            <a:r>
              <a:rPr lang="ru-RU" sz="2000" dirty="0" smtClean="0"/>
              <a:t>	</a:t>
            </a:r>
            <a:r>
              <a:rPr lang="ru-RU" sz="1800" dirty="0" smtClean="0"/>
              <a:t>В исследовании приняли участие 53 сотрудника одной из подстанций СМП, в том числе 10 врачей и 43 средних медицинских работника в возрасте от 20 до 50 лет, со стажем работы от 3 до 30 лет.</a:t>
            </a:r>
            <a:endParaRPr lang="ru-RU" sz="1800" dirty="0"/>
          </a:p>
        </p:txBody>
      </p:sp>
      <p:sp>
        <p:nvSpPr>
          <p:cNvPr id="2" name="Объект 1"/>
          <p:cNvSpPr>
            <a:spLocks noGrp="1"/>
          </p:cNvSpPr>
          <p:nvPr>
            <p:ph idx="1"/>
          </p:nvPr>
        </p:nvSpPr>
        <p:spPr>
          <a:xfrm>
            <a:off x="457200" y="1988840"/>
            <a:ext cx="8229600" cy="3960440"/>
          </a:xfrm>
        </p:spPr>
        <p:txBody>
          <a:bodyPr>
            <a:normAutofit/>
          </a:bodyPr>
          <a:lstStyle/>
          <a:p>
            <a:pPr marL="0" indent="0" algn="just">
              <a:buNone/>
            </a:pPr>
            <a:r>
              <a:rPr lang="ru-RU" dirty="0" smtClean="0"/>
              <a:t>	Среди факторов, снижающих показатель удовлетворенности профессиональной деятельностью, отмечаются материальная и социальная незащищенность; потеря уважения со стороны населения; обслуживание специфического контингента (асоциальные личности), т. е. то, что служба СМП превращается в социальную службу.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a:t>Синдром «эмоционального выгорания» как вид эмоциональной истощённости и редуцированной работоспособности в профессиональной деятельности медперсонала скорой помощи</a:t>
            </a:r>
            <a:endParaRPr lang="ru-RU" sz="1100" b="1" dirty="0" smtClean="0"/>
          </a:p>
          <a:p>
            <a:r>
              <a:rPr lang="ru-RU" sz="1100" dirty="0" smtClean="0"/>
              <a:t> </a:t>
            </a:r>
            <a:r>
              <a:rPr lang="ru-RU" sz="1100" b="1" i="1" dirty="0" smtClean="0"/>
              <a:t>М.Д. Петраш, А.А. Бойко, П.Н. Федоров</a:t>
            </a:r>
            <a:endParaRPr lang="ru-RU" sz="1100" b="1" dirty="0" smtClean="0"/>
          </a:p>
          <a:p>
            <a:pPr algn="just"/>
            <a:r>
              <a:rPr lang="ru-RU" sz="1100" dirty="0" smtClean="0"/>
              <a:t>Скорая медицинская помощь, № 3, 2003 г.</a:t>
            </a:r>
            <a:endParaRPr lang="ru-RU" sz="1100" dirty="0"/>
          </a:p>
        </p:txBody>
      </p:sp>
      <p:sp>
        <p:nvSpPr>
          <p:cNvPr id="6" name="TextBox 5"/>
          <p:cNvSpPr txBox="1"/>
          <p:nvPr/>
        </p:nvSpPr>
        <p:spPr>
          <a:xfrm>
            <a:off x="8755069"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7274330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755576" y="2492896"/>
            <a:ext cx="7772400" cy="1362456"/>
          </a:xfrm>
        </p:spPr>
        <p:txBody>
          <a:bodyPr/>
          <a:lstStyle/>
          <a:p>
            <a:pPr algn="ctr"/>
            <a:r>
              <a:rPr lang="ru-RU" sz="3200" dirty="0"/>
              <a:t>Эмоциональное выгорание у врачей, работающих с неврологической и психической </a:t>
            </a:r>
            <a:r>
              <a:rPr lang="ru-RU" sz="3200" dirty="0" smtClean="0"/>
              <a:t>патологией</a:t>
            </a:r>
            <a:endParaRPr lang="ru-RU" sz="3200" dirty="0"/>
          </a:p>
        </p:txBody>
      </p:sp>
      <p:sp>
        <p:nvSpPr>
          <p:cNvPr id="3" name="Объект 2"/>
          <p:cNvSpPr>
            <a:spLocks noGrp="1"/>
          </p:cNvSpPr>
          <p:nvPr>
            <p:ph type="body" idx="1"/>
          </p:nvPr>
        </p:nvSpPr>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smtClean="0"/>
              <a:t>Эмоциональное </a:t>
            </a:r>
            <a:r>
              <a:rPr lang="ru-RU" sz="1100" b="1" dirty="0"/>
              <a:t>выгорание у врачей, работающих с неврологической и психической </a:t>
            </a:r>
            <a:r>
              <a:rPr lang="ru-RU" sz="1100" b="1" dirty="0" smtClean="0"/>
              <a:t>патологией</a:t>
            </a:r>
          </a:p>
          <a:p>
            <a:r>
              <a:rPr lang="ru-RU" sz="1100" dirty="0" smtClean="0"/>
              <a:t> </a:t>
            </a:r>
            <a:r>
              <a:rPr lang="ru-RU" sz="1100" b="1" i="1" dirty="0" err="1"/>
              <a:t>Вьюшкова</a:t>
            </a:r>
            <a:r>
              <a:rPr lang="ru-RU" sz="1100" b="1" i="1" dirty="0"/>
              <a:t> С.С., Зеленская Д.А. </a:t>
            </a:r>
            <a:endParaRPr lang="ru-RU" sz="1100" b="1" dirty="0" smtClean="0"/>
          </a:p>
          <a:p>
            <a:pPr algn="just"/>
            <a:r>
              <a:rPr lang="ru-RU" sz="1100" dirty="0" smtClean="0"/>
              <a:t>Актуальные </a:t>
            </a:r>
            <a:r>
              <a:rPr lang="ru-RU" sz="1100" dirty="0"/>
              <a:t>вопросы психологии развития и формирования личности: методология, теория и практика. Сборник материалов второй всероссийской научно-практической конференции. 2019. С. 144-148. </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3097688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92696"/>
            <a:ext cx="8568951" cy="432048"/>
          </a:xfrm>
        </p:spPr>
        <p:txBody>
          <a:bodyPr>
            <a:noAutofit/>
          </a:bodyPr>
          <a:lstStyle/>
          <a:p>
            <a:pPr algn="ctr"/>
            <a:r>
              <a:rPr lang="ru-RU" sz="2200" b="1" dirty="0"/>
              <a:t>Синдром эмоционального выгорания у медицинских работников</a:t>
            </a:r>
            <a:endParaRPr lang="ru-RU" sz="2200" dirty="0"/>
          </a:p>
        </p:txBody>
      </p:sp>
      <p:sp>
        <p:nvSpPr>
          <p:cNvPr id="3" name="Объект 2"/>
          <p:cNvSpPr>
            <a:spLocks noGrp="1"/>
          </p:cNvSpPr>
          <p:nvPr>
            <p:ph idx="1"/>
          </p:nvPr>
        </p:nvSpPr>
        <p:spPr>
          <a:xfrm>
            <a:off x="467544" y="1340768"/>
            <a:ext cx="8229600" cy="4536504"/>
          </a:xfrm>
        </p:spPr>
        <p:txBody>
          <a:bodyPr>
            <a:normAutofit/>
          </a:bodyPr>
          <a:lstStyle/>
          <a:p>
            <a:pPr marL="0" indent="0" algn="just">
              <a:buNone/>
            </a:pPr>
            <a:r>
              <a:rPr lang="ru-RU" dirty="0" smtClean="0"/>
              <a:t>	В </a:t>
            </a:r>
            <a:r>
              <a:rPr lang="ru-RU" dirty="0"/>
              <a:t>зарубежной и отечественной литературе описан "синдром эмоционального выгорания", характерный для лиц коммуникативных профессий, оказывающих помощь больным и пострадавшим или работающих с населением. По данным отечественных и зарубежных исследователей данный синдром встречается у медицинских работников в 30-90% случаев в зависимости от конкретной профессиональной деятельности, типа личности, объективных возможностей психологической адаптации к реальным ситуациям.</a:t>
            </a:r>
          </a:p>
          <a:p>
            <a:pPr marL="0" indent="0" algn="just">
              <a:buNone/>
            </a:pP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764704"/>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20172288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smtClean="0"/>
              <a:t>Эмоциональное </a:t>
            </a:r>
            <a:r>
              <a:rPr lang="ru-RU" sz="1100" b="1" dirty="0"/>
              <a:t>выгорание у врачей, работающих с неврологической и психической </a:t>
            </a:r>
            <a:r>
              <a:rPr lang="ru-RU" sz="1100" b="1" dirty="0" smtClean="0"/>
              <a:t>патологией</a:t>
            </a:r>
          </a:p>
          <a:p>
            <a:r>
              <a:rPr lang="ru-RU" sz="1100" dirty="0" smtClean="0"/>
              <a:t> </a:t>
            </a:r>
            <a:r>
              <a:rPr lang="ru-RU" sz="1100" b="1" i="1" dirty="0" err="1"/>
              <a:t>Вьюшкова</a:t>
            </a:r>
            <a:r>
              <a:rPr lang="ru-RU" sz="1100" b="1" i="1" dirty="0"/>
              <a:t> С.С., Зеленская Д.А. </a:t>
            </a:r>
            <a:endParaRPr lang="ru-RU" sz="1100" b="1" dirty="0" smtClean="0"/>
          </a:p>
          <a:p>
            <a:pPr algn="just"/>
            <a:r>
              <a:rPr lang="ru-RU" sz="1100" dirty="0" smtClean="0"/>
              <a:t>Актуальные </a:t>
            </a:r>
            <a:r>
              <a:rPr lang="ru-RU" sz="1100" dirty="0"/>
              <a:t>вопросы психологии развития и формирования личности: методология, теория и практика. Сборник материалов второй всероссийской научно-практической конференции. 2019. С. 144-148. </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03163" y="710792"/>
            <a:ext cx="8496944" cy="5293757"/>
          </a:xfrm>
          <a:prstGeom prst="rect">
            <a:avLst/>
          </a:prstGeom>
        </p:spPr>
        <p:txBody>
          <a:bodyPr wrap="square">
            <a:spAutoFit/>
          </a:bodyPr>
          <a:lstStyle/>
          <a:p>
            <a:pPr algn="just"/>
            <a:r>
              <a:rPr lang="ru-RU" dirty="0" smtClean="0"/>
              <a:t>	</a:t>
            </a:r>
            <a:r>
              <a:rPr lang="ru-RU" sz="1600" dirty="0" smtClean="0"/>
              <a:t>В </a:t>
            </a:r>
            <a:r>
              <a:rPr lang="ru-RU" sz="1600" dirty="0"/>
              <a:t>исследовании участвовали медицинские сотрудники ГБУЗ г. Краснодар неврологического отделения для больных с ОНМК (острое нарушение мозгового кровообращения) и СПб ГБУЗ </a:t>
            </a:r>
            <a:r>
              <a:rPr lang="ru-RU" sz="1600" dirty="0" smtClean="0"/>
              <a:t>Психиатрической </a:t>
            </a:r>
            <a:r>
              <a:rPr lang="ru-RU" sz="1600" dirty="0"/>
              <a:t>больницы. Количество - 40 человек, в возрасте от 37 до 65 лет. </a:t>
            </a:r>
            <a:endParaRPr lang="ru-RU" sz="1600" dirty="0" smtClean="0"/>
          </a:p>
          <a:p>
            <a:pPr algn="just"/>
            <a:r>
              <a:rPr lang="ru-RU" sz="1600" dirty="0"/>
              <a:t>Исследование личности медицинских работников показало, что врачи-неврологи и врачи-психиатры имеют очень похожий личностный профиль, свидетельствующий о том, что респонденты обладают определенными одинаковыми личностными характеристиками. У </a:t>
            </a:r>
            <a:r>
              <a:rPr lang="ru-RU" sz="1600" dirty="0" smtClean="0"/>
              <a:t>врачей-психиатров </a:t>
            </a:r>
            <a:r>
              <a:rPr lang="ru-RU" sz="1600" dirty="0"/>
              <a:t>значительно выше уровень тревожности. Высокая </a:t>
            </a:r>
            <a:r>
              <a:rPr lang="ru-RU" sz="1600" dirty="0" smtClean="0"/>
              <a:t>вероятность </a:t>
            </a:r>
            <a:r>
              <a:rPr lang="ru-RU" sz="1600" dirty="0"/>
              <a:t>проявления агрессивного поведения у обеих групп наблюдается у 35–45 % респондентов. Уровень </a:t>
            </a:r>
            <a:r>
              <a:rPr lang="ru-RU" sz="1600" dirty="0" err="1"/>
              <a:t>эмпатии</a:t>
            </a:r>
            <a:r>
              <a:rPr lang="ru-RU" sz="1600" dirty="0"/>
              <a:t> врачей – неврологов и врачей – психиатров в большинстве своем составляет средний уровень, однако у части обследуемых (20–35 %) он снижен и может быть результатом формирующейся фазы «</a:t>
            </a:r>
            <a:r>
              <a:rPr lang="ru-RU" sz="1600" dirty="0" err="1"/>
              <a:t>Резистенции</a:t>
            </a:r>
            <a:r>
              <a:rPr lang="ru-RU" sz="1600" dirty="0"/>
              <a:t>». </a:t>
            </a:r>
          </a:p>
          <a:p>
            <a:pPr algn="just"/>
            <a:r>
              <a:rPr lang="ru-RU" sz="1600" dirty="0"/>
              <a:t>У медицинских сотрудников обеих групп наиболее выраженной фазой эмоционального выгорания является «</a:t>
            </a:r>
            <a:r>
              <a:rPr lang="ru-RU" sz="1600" dirty="0" err="1"/>
              <a:t>Резистенция</a:t>
            </a:r>
            <a:r>
              <a:rPr lang="ru-RU" sz="1600" dirty="0"/>
              <a:t>». У </a:t>
            </a:r>
            <a:r>
              <a:rPr lang="ru-RU" sz="1600" dirty="0" smtClean="0"/>
              <a:t>большей </a:t>
            </a:r>
            <a:r>
              <a:rPr lang="ru-RU" sz="1600" dirty="0"/>
              <a:t>части врачей-психиатров она находится на стадии формирования (60 %), у врачей-неврологов такая ситуация прослеживается у 40 %. Выделение этой фазы в самостоятельную, весьма условно. На этой фазе, при осознании наличия тревожного напряжения, человек </a:t>
            </a:r>
            <a:r>
              <a:rPr lang="ru-RU" sz="1600" dirty="0" smtClean="0"/>
              <a:t>стремится </a:t>
            </a:r>
            <a:r>
              <a:rPr lang="ru-RU" sz="1600" dirty="0"/>
              <a:t>избегать действия эмоциональных факторов с помощью ограничения эмоционального реагирования: неадекватного избирательного </a:t>
            </a:r>
            <a:r>
              <a:rPr lang="ru-RU" sz="1600" dirty="0" smtClean="0"/>
              <a:t>эмоционального </a:t>
            </a:r>
            <a:r>
              <a:rPr lang="ru-RU" sz="1600" dirty="0"/>
              <a:t>реагирования, эмоционально-нравственная дезориентации, расширения сферы экономии эмоций, редукции профессиональных </a:t>
            </a:r>
            <a:r>
              <a:rPr lang="ru-RU" sz="1600" dirty="0" smtClean="0"/>
              <a:t>обязанностей</a:t>
            </a:r>
            <a:r>
              <a:rPr lang="ru-RU" sz="1600" dirty="0"/>
              <a:t>. </a:t>
            </a:r>
          </a:p>
        </p:txBody>
      </p:sp>
    </p:spTree>
    <p:extLst>
      <p:ext uri="{BB962C8B-B14F-4D97-AF65-F5344CB8AC3E}">
        <p14:creationId xmlns:p14="http://schemas.microsoft.com/office/powerpoint/2010/main" val="2239546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0872" y="1196752"/>
            <a:ext cx="8157592" cy="4488879"/>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smtClean="0"/>
              <a:t>Эмоциональное </a:t>
            </a:r>
            <a:r>
              <a:rPr lang="ru-RU" sz="1100" b="1" dirty="0"/>
              <a:t>выгорание у врачей, работающих с неврологической и психической </a:t>
            </a:r>
            <a:r>
              <a:rPr lang="ru-RU" sz="1100" b="1" dirty="0" smtClean="0"/>
              <a:t>патологией</a:t>
            </a:r>
          </a:p>
          <a:p>
            <a:r>
              <a:rPr lang="ru-RU" sz="1100" dirty="0" smtClean="0"/>
              <a:t> </a:t>
            </a:r>
            <a:r>
              <a:rPr lang="ru-RU" sz="1100" b="1" i="1" dirty="0" err="1"/>
              <a:t>Вьюшкова</a:t>
            </a:r>
            <a:r>
              <a:rPr lang="ru-RU" sz="1100" b="1" i="1" dirty="0"/>
              <a:t> С.С., Зеленская Д.А. </a:t>
            </a:r>
            <a:endParaRPr lang="ru-RU" sz="1100" b="1" dirty="0" smtClean="0"/>
          </a:p>
          <a:p>
            <a:pPr algn="just"/>
            <a:r>
              <a:rPr lang="ru-RU" sz="1100" dirty="0" smtClean="0"/>
              <a:t>Актуальные </a:t>
            </a:r>
            <a:r>
              <a:rPr lang="ru-RU" sz="1100" dirty="0"/>
              <a:t>вопросы психологии развития и формирования личности: методология, теория и практика. Сборник материалов второй всероссийской научно-практической конференции. 2019. С. 144-148. </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25221" y="980728"/>
            <a:ext cx="8496944" cy="4154984"/>
          </a:xfrm>
          <a:prstGeom prst="rect">
            <a:avLst/>
          </a:prstGeom>
        </p:spPr>
        <p:txBody>
          <a:bodyPr wrap="square">
            <a:spAutoFit/>
          </a:bodyPr>
          <a:lstStyle/>
          <a:p>
            <a:pPr algn="just"/>
            <a:r>
              <a:rPr lang="ru-RU" dirty="0" smtClean="0"/>
              <a:t>	</a:t>
            </a:r>
            <a:r>
              <a:rPr lang="ru-RU" sz="2200" dirty="0"/>
              <a:t>Симптомы фазы «Истощение» выражены более явно (17,6±2,27 – 26,6±2,17, p≤0,01) у </a:t>
            </a:r>
            <a:r>
              <a:rPr lang="ru-RU" sz="2200" dirty="0" smtClean="0"/>
              <a:t>врачей–психиатров </a:t>
            </a:r>
            <a:r>
              <a:rPr lang="ru-RU" sz="2200" dirty="0"/>
              <a:t>и в 15% случаев находятся на этапе формирования. Данная фаза характеризуется падением общего энергетического тонуса и ослаблением нервной системы: </a:t>
            </a:r>
            <a:r>
              <a:rPr lang="ru-RU" sz="2200" dirty="0" smtClean="0"/>
              <a:t>эмоциональный </a:t>
            </a:r>
            <a:r>
              <a:rPr lang="ru-RU" sz="2200" dirty="0"/>
              <a:t>дефицит, эмоциональная отстранённость, личностная </a:t>
            </a:r>
            <a:r>
              <a:rPr lang="ru-RU" sz="2200" dirty="0" smtClean="0"/>
              <a:t>отстранённость </a:t>
            </a:r>
            <a:r>
              <a:rPr lang="ru-RU" sz="2200" dirty="0"/>
              <a:t>(деперсонализация), психосоматические и вегетативные проявления. Врачи-психиатры каждый день сталкиваются с </a:t>
            </a:r>
            <a:r>
              <a:rPr lang="ru-RU" sz="2200" dirty="0" smtClean="0"/>
              <a:t>неадекватным </a:t>
            </a:r>
            <a:r>
              <a:rPr lang="ru-RU" sz="2200" dirty="0"/>
              <a:t>эмоциональным реагированием и поведением, когнитивными нарушениями пациентов, что может приводить к ограничению </a:t>
            </a:r>
            <a:r>
              <a:rPr lang="ru-RU" sz="2200" dirty="0" smtClean="0"/>
              <a:t>эмоционального </a:t>
            </a:r>
            <a:r>
              <a:rPr lang="ru-RU" sz="2200" dirty="0"/>
              <a:t>реагирования, снижению энергетического тонуса и </a:t>
            </a:r>
            <a:r>
              <a:rPr lang="ru-RU" sz="2200" dirty="0" smtClean="0"/>
              <a:t>ослаблением </a:t>
            </a:r>
            <a:r>
              <a:rPr lang="ru-RU" sz="2200" dirty="0"/>
              <a:t>нервной системы. </a:t>
            </a:r>
          </a:p>
        </p:txBody>
      </p:sp>
    </p:spTree>
    <p:extLst>
      <p:ext uri="{BB962C8B-B14F-4D97-AF65-F5344CB8AC3E}">
        <p14:creationId xmlns:p14="http://schemas.microsoft.com/office/powerpoint/2010/main" val="22215557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2839" y="785761"/>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smtClean="0"/>
              <a:t>Эмоциональное </a:t>
            </a:r>
            <a:r>
              <a:rPr lang="ru-RU" sz="1100" b="1" dirty="0"/>
              <a:t>выгорание у врачей, работающих с неврологической и психической </a:t>
            </a:r>
            <a:r>
              <a:rPr lang="ru-RU" sz="1100" b="1" dirty="0" smtClean="0"/>
              <a:t>патологией</a:t>
            </a:r>
          </a:p>
          <a:p>
            <a:r>
              <a:rPr lang="ru-RU" sz="1100" dirty="0" smtClean="0"/>
              <a:t> </a:t>
            </a:r>
            <a:r>
              <a:rPr lang="ru-RU" sz="1100" b="1" i="1" dirty="0" err="1"/>
              <a:t>Вьюшкова</a:t>
            </a:r>
            <a:r>
              <a:rPr lang="ru-RU" sz="1100" b="1" i="1" dirty="0"/>
              <a:t> С.С., Зеленская Д.А. </a:t>
            </a:r>
            <a:endParaRPr lang="ru-RU" sz="1100" b="1" dirty="0" smtClean="0"/>
          </a:p>
          <a:p>
            <a:pPr algn="just"/>
            <a:r>
              <a:rPr lang="ru-RU" sz="1100" dirty="0" smtClean="0"/>
              <a:t>Актуальные </a:t>
            </a:r>
            <a:r>
              <a:rPr lang="ru-RU" sz="1100" dirty="0"/>
              <a:t>вопросы психологии развития и формирования личности: методология, теория и практика. Сборник материалов второй всероссийской научно-практической конференции. 2019. С. 144-148. </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03163" y="877362"/>
            <a:ext cx="8496944" cy="4801314"/>
          </a:xfrm>
          <a:prstGeom prst="rect">
            <a:avLst/>
          </a:prstGeom>
        </p:spPr>
        <p:txBody>
          <a:bodyPr wrap="square">
            <a:spAutoFit/>
          </a:bodyPr>
          <a:lstStyle/>
          <a:p>
            <a:pPr algn="just"/>
            <a:r>
              <a:rPr lang="ru-RU" dirty="0" smtClean="0"/>
              <a:t>	</a:t>
            </a:r>
            <a:r>
              <a:rPr lang="ru-RU" dirty="0"/>
              <a:t>У врачей-неврологов в большей степени проявляется </a:t>
            </a:r>
            <a:r>
              <a:rPr lang="ru-RU" dirty="0" err="1" smtClean="0"/>
              <a:t>симптомокомплекс</a:t>
            </a:r>
            <a:r>
              <a:rPr lang="ru-RU" dirty="0" smtClean="0"/>
              <a:t> </a:t>
            </a:r>
            <a:r>
              <a:rPr lang="ru-RU" dirty="0"/>
              <a:t>фазы «Напряжения». В 40% случаев фаза формируется, а в 35 % – уже полностью сформирована. Средние значения по данной шкале значимо выше (p≤0,05) у врачей – неврологов, чем у </a:t>
            </a:r>
            <a:r>
              <a:rPr lang="ru-RU" dirty="0" smtClean="0"/>
              <a:t>психиатров </a:t>
            </a:r>
            <a:r>
              <a:rPr lang="ru-RU" dirty="0"/>
              <a:t>(32,9±4,23 – 20,2±2,33). Это свидетельствует о том, что у врачей – неврологов в большей степени выражены симптомы, характерные для данной фазы: переживание психотравмирующих обстоятельств, </a:t>
            </a:r>
            <a:r>
              <a:rPr lang="ru-RU" dirty="0" smtClean="0"/>
              <a:t>неудовлетворённость </a:t>
            </a:r>
            <a:r>
              <a:rPr lang="ru-RU" dirty="0"/>
              <a:t>собой, чувство безысходности, тревога и </a:t>
            </a:r>
            <a:r>
              <a:rPr lang="ru-RU" dirty="0" smtClean="0"/>
              <a:t>депрессия</a:t>
            </a:r>
            <a:r>
              <a:rPr lang="ru-RU" dirty="0"/>
              <a:t>, эмоциональный дефицит, отстраненность, также могут проявляться психосоматические или психовегетативные нарушения. Наличие напряжения служит предвестником развития и запускающим механизмом формирования синдрома профессионального выгорания. Полученные результаты можно объяснить тем, что поток пациентов у врачей-неврологов более подвижный. Поступление на отделение неврологии новых больных регулярный и ежедневный, что </a:t>
            </a:r>
            <a:r>
              <a:rPr lang="ru-RU" dirty="0" smtClean="0"/>
              <a:t>значительно </a:t>
            </a:r>
            <a:r>
              <a:rPr lang="ru-RU" dirty="0"/>
              <a:t>увеличивает нагрузку на врачей. Тогда как в психиатрических </a:t>
            </a:r>
            <a:r>
              <a:rPr lang="ru-RU" dirty="0" smtClean="0"/>
              <a:t>больницах </a:t>
            </a:r>
            <a:r>
              <a:rPr lang="ru-RU" dirty="0"/>
              <a:t>пациенты находятся на длительном стационарном лечении, состав пациентов для лечащих врачей-психиатров более постоянный. </a:t>
            </a:r>
          </a:p>
        </p:txBody>
      </p:sp>
    </p:spTree>
    <p:extLst>
      <p:ext uri="{BB962C8B-B14F-4D97-AF65-F5344CB8AC3E}">
        <p14:creationId xmlns:p14="http://schemas.microsoft.com/office/powerpoint/2010/main" val="35665903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dirty="0" smtClean="0"/>
              <a:t> </a:t>
            </a:r>
            <a:r>
              <a:rPr lang="ru-RU" sz="1100" b="1" dirty="0" smtClean="0"/>
              <a:t>Эмоциональное </a:t>
            </a:r>
            <a:r>
              <a:rPr lang="ru-RU" sz="1100" b="1" dirty="0"/>
              <a:t>выгорание у врачей, работающих с неврологической и психической </a:t>
            </a:r>
            <a:r>
              <a:rPr lang="ru-RU" sz="1100" b="1" dirty="0" smtClean="0"/>
              <a:t>патологией</a:t>
            </a:r>
          </a:p>
          <a:p>
            <a:r>
              <a:rPr lang="ru-RU" sz="1100" dirty="0" smtClean="0"/>
              <a:t> </a:t>
            </a:r>
            <a:r>
              <a:rPr lang="ru-RU" sz="1100" b="1" i="1" dirty="0" err="1"/>
              <a:t>Вьюшкова</a:t>
            </a:r>
            <a:r>
              <a:rPr lang="ru-RU" sz="1100" b="1" i="1" dirty="0"/>
              <a:t> С.С., Зеленская Д.А. </a:t>
            </a:r>
            <a:endParaRPr lang="ru-RU" sz="1100" b="1" dirty="0" smtClean="0"/>
          </a:p>
          <a:p>
            <a:pPr algn="just"/>
            <a:r>
              <a:rPr lang="ru-RU" sz="1100" dirty="0" smtClean="0"/>
              <a:t>Актуальные </a:t>
            </a:r>
            <a:r>
              <a:rPr lang="ru-RU" sz="1100" dirty="0"/>
              <a:t>вопросы психологии развития и формирования личности: методология, теория и практика. Сборник материалов второй всероссийской научно-практической конференции. 2019. С. 144-148. </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67544" y="886935"/>
            <a:ext cx="8280920" cy="4401205"/>
          </a:xfrm>
          <a:prstGeom prst="rect">
            <a:avLst/>
          </a:prstGeom>
        </p:spPr>
        <p:txBody>
          <a:bodyPr wrap="square">
            <a:spAutoFit/>
          </a:bodyPr>
          <a:lstStyle/>
          <a:p>
            <a:pPr algn="just"/>
            <a:r>
              <a:rPr lang="ru-RU" dirty="0" smtClean="0"/>
              <a:t>	</a:t>
            </a:r>
            <a:r>
              <a:rPr lang="ru-RU" sz="2000" dirty="0" smtClean="0"/>
              <a:t>Актуальность </a:t>
            </a:r>
            <a:r>
              <a:rPr lang="ru-RU" sz="2000" dirty="0"/>
              <a:t>проблемы эмоционального выгорания медицинских работников обусловлена тем, что в последнее время отмечается </a:t>
            </a:r>
            <a:r>
              <a:rPr lang="ru-RU" sz="2000" dirty="0" smtClean="0"/>
              <a:t>повышение </a:t>
            </a:r>
            <a:r>
              <a:rPr lang="ru-RU" sz="2000" dirty="0"/>
              <a:t>количества стрессов, связанных с трудовой деятельностью. Профессиональные стрессы негативно сказываются как на конкретных людях – их соматическом и психическом состоянии, так и на </a:t>
            </a:r>
            <a:r>
              <a:rPr lang="ru-RU" sz="2000" dirty="0" smtClean="0"/>
              <a:t>внутренней </a:t>
            </a:r>
            <a:r>
              <a:rPr lang="ru-RU" sz="2000" dirty="0"/>
              <a:t>организационной среде, оказывают влияние на продуктивность и эффективность работы. </a:t>
            </a:r>
          </a:p>
          <a:p>
            <a:pPr algn="just"/>
            <a:r>
              <a:rPr lang="ru-RU" sz="2000" dirty="0" smtClean="0"/>
              <a:t>	По </a:t>
            </a:r>
            <a:r>
              <a:rPr lang="ru-RU" sz="2000" dirty="0"/>
              <a:t>роду своей деятельности медицинские работники </a:t>
            </a:r>
            <a:r>
              <a:rPr lang="ru-RU" sz="2000" dirty="0" smtClean="0"/>
              <a:t>подвергаются </a:t>
            </a:r>
            <a:r>
              <a:rPr lang="ru-RU" sz="2000" dirty="0"/>
              <a:t>воздействию различных неблагоприятных факторов рабочей среды и самого трудового процесса (ответственность за жизнь и здоровье других людей, повышенные требования к профессиональной </a:t>
            </a:r>
            <a:r>
              <a:rPr lang="ru-RU" sz="2000" dirty="0" smtClean="0"/>
              <a:t>компетенции</a:t>
            </a:r>
            <a:r>
              <a:rPr lang="ru-RU" sz="2000" dirty="0"/>
              <a:t>, самоотдаче, большое количество контактов с больными людьми, их родственниками, с негативными эмоциями и др.). </a:t>
            </a:r>
          </a:p>
        </p:txBody>
      </p:sp>
    </p:spTree>
    <p:extLst>
      <p:ext uri="{BB962C8B-B14F-4D97-AF65-F5344CB8AC3E}">
        <p14:creationId xmlns:p14="http://schemas.microsoft.com/office/powerpoint/2010/main" val="20833029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606193" y="1412776"/>
            <a:ext cx="8280920" cy="3785652"/>
          </a:xfrm>
          <a:prstGeom prst="rect">
            <a:avLst/>
          </a:prstGeom>
        </p:spPr>
        <p:txBody>
          <a:bodyPr wrap="square">
            <a:spAutoFit/>
          </a:bodyPr>
          <a:lstStyle/>
          <a:p>
            <a:r>
              <a:rPr lang="ru-RU" dirty="0" smtClean="0"/>
              <a:t>	</a:t>
            </a:r>
            <a:r>
              <a:rPr lang="ru-RU" sz="2400" dirty="0"/>
              <a:t>Профилактика "синдрома эмоционального выгорания" (СЭВ) предполагает в первую очередь</a:t>
            </a:r>
            <a:r>
              <a:rPr lang="ru-RU" sz="2400" dirty="0" smtClean="0"/>
              <a:t>:</a:t>
            </a:r>
          </a:p>
          <a:p>
            <a:endParaRPr lang="ru-RU" sz="2400" dirty="0"/>
          </a:p>
          <a:p>
            <a:r>
              <a:rPr lang="ru-RU" sz="2400" dirty="0" smtClean="0"/>
              <a:t>- </a:t>
            </a:r>
            <a:r>
              <a:rPr lang="ru-RU" sz="2400" dirty="0"/>
              <a:t>снятие рабочего напряжения у сотрудников;</a:t>
            </a:r>
          </a:p>
          <a:p>
            <a:endParaRPr lang="ru-RU" sz="2400" dirty="0" smtClean="0"/>
          </a:p>
          <a:p>
            <a:r>
              <a:rPr lang="ru-RU" sz="2400" dirty="0" smtClean="0"/>
              <a:t>- </a:t>
            </a:r>
            <a:r>
              <a:rPr lang="ru-RU" sz="2400" dirty="0"/>
              <a:t>повышение профессиональной мотивации;</a:t>
            </a:r>
          </a:p>
          <a:p>
            <a:endParaRPr lang="ru-RU" sz="2400" dirty="0" smtClean="0"/>
          </a:p>
          <a:p>
            <a:r>
              <a:rPr lang="ru-RU" sz="2400" dirty="0" smtClean="0"/>
              <a:t>- </a:t>
            </a:r>
            <a:r>
              <a:rPr lang="ru-RU" sz="2400" dirty="0"/>
              <a:t>повышение уровня заработной платы, адекватного </a:t>
            </a:r>
            <a:r>
              <a:rPr lang="ru-RU" sz="2400"/>
              <a:t>затрачиваемым </a:t>
            </a:r>
            <a:r>
              <a:rPr lang="ru-RU" sz="2400" smtClean="0"/>
              <a:t>психоэмоциональным </a:t>
            </a:r>
            <a:r>
              <a:rPr lang="ru-RU" sz="2400" dirty="0"/>
              <a:t>и физическим усилиям.</a:t>
            </a:r>
          </a:p>
        </p:txBody>
      </p:sp>
    </p:spTree>
    <p:extLst>
      <p:ext uri="{BB962C8B-B14F-4D97-AF65-F5344CB8AC3E}">
        <p14:creationId xmlns:p14="http://schemas.microsoft.com/office/powerpoint/2010/main" val="5090938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132856"/>
            <a:ext cx="8287072" cy="1828800"/>
          </a:xfrm>
        </p:spPr>
        <p:txBody>
          <a:bodyPr/>
          <a:lstStyle/>
          <a:p>
            <a:pPr algn="ctr"/>
            <a:r>
              <a:rPr lang="ru-RU" dirty="0" smtClean="0"/>
              <a:t>СПАСИБО ЗА ВНИМАНИЕ!</a:t>
            </a:r>
            <a:endParaRPr lang="ru-RU" dirty="0"/>
          </a:p>
        </p:txBody>
      </p:sp>
    </p:spTree>
    <p:extLst>
      <p:ext uri="{BB962C8B-B14F-4D97-AF65-F5344CB8AC3E}">
        <p14:creationId xmlns:p14="http://schemas.microsoft.com/office/powerpoint/2010/main" val="2336580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7" name="Прямоугольник 6"/>
          <p:cNvSpPr/>
          <p:nvPr/>
        </p:nvSpPr>
        <p:spPr>
          <a:xfrm>
            <a:off x="467544" y="1062028"/>
            <a:ext cx="8208912" cy="4401205"/>
          </a:xfrm>
          <a:prstGeom prst="rect">
            <a:avLst/>
          </a:prstGeom>
        </p:spPr>
        <p:txBody>
          <a:bodyPr wrap="square">
            <a:spAutoFit/>
          </a:bodyPr>
          <a:lstStyle/>
          <a:p>
            <a:pPr algn="just"/>
            <a:r>
              <a:rPr lang="ru-RU" dirty="0" smtClean="0"/>
              <a:t>	</a:t>
            </a:r>
            <a:r>
              <a:rPr lang="ru-RU" sz="2000" dirty="0" smtClean="0"/>
              <a:t>Термин </a:t>
            </a:r>
            <a:r>
              <a:rPr lang="ru-RU" sz="2000" dirty="0"/>
              <a:t>"синдром эмоционального выгорания" был введен в 1974 г. и означает долговременную стрессовую реакцию, возникающую вследствие продолжительных профессиональных стрессов различной степени интенсивности. В опубликованных в печати исследованиях чаще всего дается следующее определение "синдрома эмоционального выгорания": "...это состояние физического, эмоционального и умственного истощения, проявляющееся в профессиональной сфере". Профессиональное "выгорание" характеризуется физическим утомлением, чувством эмоциональной усталости и опустошенности, в отдельных случаях - бесчувствием и негуманным отношениям к пациентам, ощущением некомпетентности в профессиональной сфере, неуспеха в ней и в личной жизни, пессимизмом, снижением удовлетворенности от повседневной работы и др.</a:t>
            </a:r>
          </a:p>
        </p:txBody>
      </p:sp>
    </p:spTree>
    <p:extLst>
      <p:ext uri="{BB962C8B-B14F-4D97-AF65-F5344CB8AC3E}">
        <p14:creationId xmlns:p14="http://schemas.microsoft.com/office/powerpoint/2010/main" val="1092363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454641" y="1268760"/>
            <a:ext cx="8430678" cy="4093428"/>
          </a:xfrm>
          <a:prstGeom prst="rect">
            <a:avLst/>
          </a:prstGeom>
        </p:spPr>
        <p:txBody>
          <a:bodyPr wrap="square">
            <a:spAutoFit/>
          </a:bodyPr>
          <a:lstStyle/>
          <a:p>
            <a:pPr algn="just"/>
            <a:r>
              <a:rPr lang="ru-RU" sz="2000" dirty="0" smtClean="0"/>
              <a:t>	Согласно </a:t>
            </a:r>
            <a:r>
              <a:rPr lang="ru-RU" sz="2000" dirty="0">
                <a:hlinkClick r:id="rId4"/>
              </a:rPr>
              <a:t>МКБ-10</a:t>
            </a:r>
            <a:r>
              <a:rPr lang="ru-RU" sz="2000" dirty="0"/>
              <a:t>, данный синдром входит в рубрику </a:t>
            </a:r>
            <a:r>
              <a:rPr lang="ru-RU" sz="2000" dirty="0">
                <a:hlinkClick r:id="rId5"/>
              </a:rPr>
              <a:t>Z73</a:t>
            </a:r>
            <a:r>
              <a:rPr lang="ru-RU" sz="2000" dirty="0"/>
              <a:t> - "Стресс, связанный с трудностями поддержания нормального образа жизни". Этот синдром можно представить в виде деформированного в процессе повседневной деятельности стереотипа профессионального поведения, характеризующегося поэтапной утратой эмоциональной, когнитивной и физической энергии, проявляющегося в существенном снижении качества жизни медицинского работника.</a:t>
            </a:r>
          </a:p>
          <a:p>
            <a:pPr algn="just"/>
            <a:r>
              <a:rPr lang="ru-RU" sz="2000" dirty="0" smtClean="0"/>
              <a:t>	</a:t>
            </a:r>
            <a:r>
              <a:rPr lang="ru-RU" sz="2000" dirty="0"/>
              <a:t> При анализе факторов, потенциально влияющих на развитие данного синдрома, выделяют социально-демографические (пол, возраст, психологический климат в семье и др.), профессиональные (место работы, специальность, стаж работы, заработная плата и т.д.) и личностные факторы (эмоциональная устойчивость, </a:t>
            </a:r>
            <a:r>
              <a:rPr lang="ru-RU" sz="2000" dirty="0" err="1"/>
              <a:t>фрустрированность</a:t>
            </a:r>
            <a:r>
              <a:rPr lang="ru-RU" sz="2000" dirty="0"/>
              <a:t>, </a:t>
            </a:r>
            <a:r>
              <a:rPr lang="ru-RU" sz="2000" dirty="0" err="1"/>
              <a:t>доминантность</a:t>
            </a:r>
            <a:r>
              <a:rPr lang="ru-RU" sz="2000" dirty="0"/>
              <a:t> и др</a:t>
            </a:r>
            <a:r>
              <a:rPr lang="ru-RU" sz="2000" dirty="0" smtClean="0"/>
              <a:t>.).</a:t>
            </a:r>
            <a:endParaRPr lang="ru-RU" sz="2000" dirty="0"/>
          </a:p>
        </p:txBody>
      </p:sp>
    </p:spTree>
    <p:extLst>
      <p:ext uri="{BB962C8B-B14F-4D97-AF65-F5344CB8AC3E}">
        <p14:creationId xmlns:p14="http://schemas.microsoft.com/office/powerpoint/2010/main" val="1645633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157592" cy="5184576"/>
          </a:xfrm>
        </p:spPr>
        <p:txBody>
          <a:bodyPr/>
          <a:lstStyle/>
          <a:p>
            <a:pPr marL="0" indent="0" algn="just">
              <a:buNone/>
            </a:pPr>
            <a:r>
              <a:rPr lang="ru-RU" dirty="0" smtClean="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pPr algn="just"/>
            <a:r>
              <a:rPr lang="ru-RU" sz="1100" b="1" dirty="0" smtClean="0"/>
              <a:t>* Синдром </a:t>
            </a:r>
            <a:r>
              <a:rPr lang="ru-RU" sz="1100" b="1" dirty="0"/>
              <a:t>эмоционального выгорания у медицинских работников, оказывающих паллиативную помощь </a:t>
            </a:r>
            <a:r>
              <a:rPr lang="ru-RU" sz="1100" b="1" dirty="0" err="1"/>
              <a:t>инкурабельным</a:t>
            </a:r>
            <a:r>
              <a:rPr lang="ru-RU" sz="1100" b="1" dirty="0"/>
              <a:t> </a:t>
            </a:r>
            <a:r>
              <a:rPr lang="ru-RU" sz="1100" b="1" dirty="0" smtClean="0"/>
              <a:t>больным </a:t>
            </a:r>
            <a:r>
              <a:rPr lang="ru-RU" sz="1100" dirty="0" smtClean="0">
                <a:hlinkClick r:id="rId2" action="ppaction://hlinkfile"/>
              </a:rPr>
              <a:t>*(1)</a:t>
            </a:r>
            <a:r>
              <a:rPr lang="ru-RU" sz="1100" dirty="0" smtClean="0"/>
              <a:t>. </a:t>
            </a:r>
            <a:r>
              <a:rPr lang="ru-RU" sz="1100" dirty="0"/>
              <a:t> </a:t>
            </a:r>
            <a:r>
              <a:rPr lang="ru-RU" sz="1100" dirty="0" smtClean="0"/>
              <a:t>Журнал </a:t>
            </a:r>
            <a:r>
              <a:rPr lang="ru-RU" sz="1100" dirty="0"/>
              <a:t>"Главный врач", N 10, октябрь 2021 г.</a:t>
            </a:r>
          </a:p>
          <a:p>
            <a:pPr algn="just"/>
            <a:r>
              <a:rPr lang="ru-RU" sz="1100" dirty="0" smtClean="0">
                <a:hlinkClick r:id="rId2" action="ppaction://hlinkfile"/>
              </a:rPr>
              <a:t>*(</a:t>
            </a:r>
            <a:r>
              <a:rPr lang="ru-RU" sz="1100" dirty="0">
                <a:hlinkClick r:id="rId2" action="ppaction://hlinkfile"/>
              </a:rPr>
              <a:t>1) </a:t>
            </a:r>
            <a:r>
              <a:rPr lang="ru-RU" sz="1100" dirty="0" smtClean="0"/>
              <a:t>Публикация </a:t>
            </a:r>
            <a:r>
              <a:rPr lang="ru-RU" sz="1100" dirty="0"/>
              <a:t>подготовлена по материалам </a:t>
            </a:r>
            <a:r>
              <a:rPr lang="ru-RU" sz="1100" dirty="0">
                <a:hlinkClick r:id="rId3"/>
              </a:rPr>
              <a:t>Методических рекомендаций</a:t>
            </a:r>
            <a:r>
              <a:rPr lang="ru-RU" sz="1100" dirty="0"/>
              <a:t> по организации паллиативной помощи, утвержденных </a:t>
            </a:r>
            <a:r>
              <a:rPr lang="ru-RU" sz="1100" dirty="0" err="1"/>
              <a:t>Минздравсоцразвития</a:t>
            </a:r>
            <a:r>
              <a:rPr lang="ru-RU" sz="1100" dirty="0"/>
              <a:t> России 22.09.2008 N 7180-РХ</a:t>
            </a:r>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
        <p:nvSpPr>
          <p:cNvPr id="2" name="Прямоугольник 1"/>
          <p:cNvSpPr/>
          <p:nvPr/>
        </p:nvSpPr>
        <p:spPr>
          <a:xfrm>
            <a:off x="611560" y="1443841"/>
            <a:ext cx="7987146" cy="3785652"/>
          </a:xfrm>
          <a:prstGeom prst="rect">
            <a:avLst/>
          </a:prstGeom>
        </p:spPr>
        <p:txBody>
          <a:bodyPr wrap="square">
            <a:spAutoFit/>
          </a:bodyPr>
          <a:lstStyle/>
          <a:p>
            <a:pPr algn="just"/>
            <a:r>
              <a:rPr lang="ru-RU" sz="2400" dirty="0" smtClean="0"/>
              <a:t>	Для </a:t>
            </a:r>
            <a:r>
              <a:rPr lang="ru-RU" sz="2400" dirty="0"/>
              <a:t>"синдрома эмоционального выгорания" характерно чувство хронической усталости, эмоционального истощения и опустошенности, смена настроения, раздражительность, неудовлетворенность работой, толерантность к просьбам пациентов о поддержке и помощи, грубость, депрессия, личностная отстраненность, формальность при выполнении профессиональных обязанностей, нарушение межличностных отношений, приводящее к конфликтам на рабочем месте и др.</a:t>
            </a:r>
          </a:p>
        </p:txBody>
      </p:sp>
    </p:spTree>
    <p:extLst>
      <p:ext uri="{BB962C8B-B14F-4D97-AF65-F5344CB8AC3E}">
        <p14:creationId xmlns:p14="http://schemas.microsoft.com/office/powerpoint/2010/main" val="9792888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877362"/>
            <a:ext cx="8157592" cy="4999910"/>
          </a:xfrm>
        </p:spPr>
        <p:txBody>
          <a:bodyPr>
            <a:normAutofit/>
          </a:bodyPr>
          <a:lstStyle/>
          <a:p>
            <a:pPr marL="0" indent="0" algn="just">
              <a:buNone/>
            </a:pPr>
            <a:r>
              <a:rPr lang="ru-RU" dirty="0" smtClean="0"/>
              <a:t>	Качество </a:t>
            </a:r>
            <a:r>
              <a:rPr lang="ru-RU" dirty="0"/>
              <a:t>оказания медицинских </a:t>
            </a:r>
            <a:r>
              <a:rPr lang="ru-RU" dirty="0" smtClean="0"/>
              <a:t>услуг во </a:t>
            </a:r>
            <a:r>
              <a:rPr lang="ru-RU" dirty="0"/>
              <a:t>многом определяется </a:t>
            </a:r>
            <a:r>
              <a:rPr lang="ru-RU" dirty="0" smtClean="0"/>
              <a:t>деятельностью среднего </a:t>
            </a:r>
            <a:r>
              <a:rPr lang="ru-RU" dirty="0"/>
              <a:t>медицинского персонала (</a:t>
            </a:r>
            <a:r>
              <a:rPr lang="ru-RU" dirty="0" smtClean="0"/>
              <a:t>медицинских </a:t>
            </a:r>
            <a:r>
              <a:rPr lang="ru-RU" dirty="0"/>
              <a:t>сестер, акушерок, фельдшеров</a:t>
            </a:r>
            <a:r>
              <a:rPr lang="ru-RU" dirty="0" smtClean="0"/>
              <a:t>, лаборантов </a:t>
            </a:r>
            <a:r>
              <a:rPr lang="ru-RU" dirty="0"/>
              <a:t>и т.д.). Низкий </a:t>
            </a:r>
            <a:r>
              <a:rPr lang="ru-RU" dirty="0" smtClean="0"/>
              <a:t>социальный статус</a:t>
            </a:r>
            <a:r>
              <a:rPr lang="ru-RU" dirty="0"/>
              <a:t>, низкая зарплата, достаточно </a:t>
            </a:r>
            <a:r>
              <a:rPr lang="ru-RU" dirty="0" smtClean="0"/>
              <a:t>высокая </a:t>
            </a:r>
            <a:r>
              <a:rPr lang="ru-RU" dirty="0" err="1"/>
              <a:t>эмоциогенность</a:t>
            </a:r>
            <a:r>
              <a:rPr lang="ru-RU" dirty="0"/>
              <a:t> профессии, </a:t>
            </a:r>
            <a:r>
              <a:rPr lang="ru-RU" dirty="0" smtClean="0"/>
              <a:t>неадекватная </a:t>
            </a:r>
            <a:r>
              <a:rPr lang="ru-RU" dirty="0"/>
              <a:t>оценка пациентами и </a:t>
            </a:r>
            <a:r>
              <a:rPr lang="ru-RU" dirty="0" smtClean="0"/>
              <a:t>руководителями </a:t>
            </a:r>
            <a:r>
              <a:rPr lang="ru-RU" dirty="0"/>
              <a:t>профессионального вклада среднего медицинского персонала в процесс </a:t>
            </a:r>
            <a:r>
              <a:rPr lang="ru-RU" dirty="0" smtClean="0"/>
              <a:t>лечения </a:t>
            </a:r>
            <a:r>
              <a:rPr lang="ru-RU" dirty="0"/>
              <a:t>способствуют развитию у них </a:t>
            </a:r>
            <a:r>
              <a:rPr lang="ru-RU" dirty="0" smtClean="0"/>
              <a:t>профессиональной </a:t>
            </a:r>
            <a:r>
              <a:rPr lang="ru-RU" dirty="0" err="1"/>
              <a:t>дезадаптации</a:t>
            </a:r>
            <a:r>
              <a:rPr lang="ru-RU" dirty="0"/>
              <a:t>, </a:t>
            </a:r>
            <a:r>
              <a:rPr lang="ru-RU" dirty="0" smtClean="0"/>
              <a:t>возникновению психогенно </a:t>
            </a:r>
            <a:r>
              <a:rPr lang="ru-RU" dirty="0"/>
              <a:t>обусловленных </a:t>
            </a:r>
            <a:r>
              <a:rPr lang="ru-RU" dirty="0" smtClean="0"/>
              <a:t>расстройств здоровья </a:t>
            </a:r>
            <a:r>
              <a:rPr lang="ru-RU" dirty="0"/>
              <a:t>и уходу из профессии</a:t>
            </a:r>
            <a:r>
              <a:rPr lang="ru-RU" dirty="0" smtClean="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b="1" dirty="0"/>
              <a:t>ОСОБЕННОСТИ ЭМОЦИОНАЛЬНОГО ВЫГОРАНИЯ </a:t>
            </a:r>
            <a:r>
              <a:rPr lang="ru-RU" sz="1100" b="1" dirty="0" smtClean="0"/>
              <a:t>МЕДИЦИНСКИХ РАБОТНИКОВ</a:t>
            </a:r>
            <a:endParaRPr lang="ru-RU" sz="1100" b="1" dirty="0"/>
          </a:p>
          <a:p>
            <a:r>
              <a:rPr lang="ru-RU" sz="1100" b="1" dirty="0"/>
              <a:t>Р.Р. Дементьева, </a:t>
            </a:r>
            <a:r>
              <a:rPr lang="ru-RU" sz="1100" i="1" dirty="0"/>
              <a:t>бакалавр</a:t>
            </a:r>
          </a:p>
          <a:p>
            <a:r>
              <a:rPr lang="ru-RU" sz="1100" b="1" dirty="0"/>
              <a:t>Башкирский государственный </a:t>
            </a:r>
            <a:r>
              <a:rPr lang="ru-RU" sz="1100" b="1" dirty="0" smtClean="0"/>
              <a:t>университет, (</a:t>
            </a:r>
            <a:r>
              <a:rPr lang="ru-RU" sz="1100" b="1" dirty="0"/>
              <a:t>Россия, г. Уфа</a:t>
            </a:r>
            <a:r>
              <a:rPr lang="ru-RU" sz="1100" b="1" dirty="0" smtClean="0"/>
              <a:t>)</a:t>
            </a:r>
          </a:p>
          <a:p>
            <a:r>
              <a:rPr lang="en-US" sz="1100" i="1" dirty="0"/>
              <a:t>International Journal of Humanities and Natural Sciences, </a:t>
            </a:r>
            <a:r>
              <a:rPr lang="en-US" sz="1100" i="1" dirty="0" smtClean="0"/>
              <a:t>vol.7-2</a:t>
            </a:r>
            <a:r>
              <a:rPr lang="ru-RU" sz="1100" i="1" dirty="0" smtClean="0"/>
              <a:t>, 2019</a:t>
            </a:r>
            <a:endParaRPr lang="ru-RU" sz="1100" dirty="0"/>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3851750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877362"/>
            <a:ext cx="8157592" cy="4999910"/>
          </a:xfrm>
        </p:spPr>
        <p:txBody>
          <a:bodyPr>
            <a:normAutofit lnSpcReduction="10000"/>
          </a:bodyPr>
          <a:lstStyle/>
          <a:p>
            <a:pPr marL="0" indent="0" algn="just">
              <a:buNone/>
            </a:pPr>
            <a:r>
              <a:rPr lang="ru-RU" dirty="0" smtClean="0"/>
              <a:t>	Последние </a:t>
            </a:r>
            <a:r>
              <a:rPr lang="ru-RU" dirty="0"/>
              <a:t>исследования показали, что </a:t>
            </a:r>
            <a:r>
              <a:rPr lang="ru-RU" dirty="0" smtClean="0"/>
              <a:t>20-60</a:t>
            </a:r>
            <a:r>
              <a:rPr lang="ru-RU" dirty="0"/>
              <a:t>% врачей всех </a:t>
            </a:r>
            <a:r>
              <a:rPr lang="ru-RU" dirty="0" smtClean="0"/>
              <a:t>специальностей предъявляют </a:t>
            </a:r>
            <a:r>
              <a:rPr lang="ru-RU" dirty="0"/>
              <a:t>симптомы </a:t>
            </a:r>
            <a:r>
              <a:rPr lang="ru-RU" dirty="0" smtClean="0"/>
              <a:t>выгорания, а около </a:t>
            </a:r>
            <a:r>
              <a:rPr lang="ru-RU" dirty="0"/>
              <a:t>трети специалистов первичного </a:t>
            </a:r>
            <a:r>
              <a:rPr lang="ru-RU" dirty="0" smtClean="0"/>
              <a:t>звена </a:t>
            </a:r>
            <a:r>
              <a:rPr lang="ru-RU" dirty="0"/>
              <a:t>медицинской помощи имеют </a:t>
            </a:r>
            <a:r>
              <a:rPr lang="ru-RU" dirty="0" smtClean="0"/>
              <a:t>высокие показатель </a:t>
            </a:r>
            <a:r>
              <a:rPr lang="ru-RU" dirty="0"/>
              <a:t>этого синдрома</a:t>
            </a:r>
            <a:r>
              <a:rPr lang="ru-RU" dirty="0" smtClean="0"/>
              <a:t>.</a:t>
            </a:r>
          </a:p>
          <a:p>
            <a:pPr marL="0" indent="0" algn="just">
              <a:buNone/>
            </a:pPr>
            <a:r>
              <a:rPr lang="ru-RU" dirty="0"/>
              <a:t>	</a:t>
            </a:r>
            <a:r>
              <a:rPr lang="ru-RU" dirty="0" err="1"/>
              <a:t>Хайрушева</a:t>
            </a:r>
            <a:r>
              <a:rPr lang="ru-RU" dirty="0"/>
              <a:t> Д.А. и </a:t>
            </a:r>
            <a:r>
              <a:rPr lang="ru-RU" dirty="0" err="1"/>
              <a:t>Белтенова</a:t>
            </a:r>
            <a:r>
              <a:rPr lang="ru-RU" dirty="0"/>
              <a:t> А.Г. </a:t>
            </a:r>
            <a:r>
              <a:rPr lang="ru-RU" dirty="0" smtClean="0"/>
              <a:t>считают</a:t>
            </a:r>
            <a:r>
              <a:rPr lang="ru-RU" dirty="0"/>
              <a:t>, что среди защищающих факторов </a:t>
            </a:r>
            <a:r>
              <a:rPr lang="ru-RU" dirty="0" smtClean="0"/>
              <a:t>в развитии </a:t>
            </a:r>
            <a:r>
              <a:rPr lang="ru-RU" dirty="0"/>
              <a:t>выгорания в ряде случаев </a:t>
            </a:r>
            <a:r>
              <a:rPr lang="ru-RU" dirty="0" smtClean="0"/>
              <a:t>стационарные </a:t>
            </a:r>
            <a:r>
              <a:rPr lang="ru-RU" dirty="0"/>
              <a:t>врачи имеют преимущество </a:t>
            </a:r>
            <a:r>
              <a:rPr lang="ru-RU" dirty="0" smtClean="0"/>
              <a:t>по сравнению </a:t>
            </a:r>
            <a:r>
              <a:rPr lang="ru-RU" dirty="0"/>
              <a:t>с амбулаторными коллегами</a:t>
            </a:r>
            <a:r>
              <a:rPr lang="ru-RU" dirty="0" smtClean="0"/>
              <a:t>. Больничная </a:t>
            </a:r>
            <a:r>
              <a:rPr lang="ru-RU" dirty="0"/>
              <a:t>практика способствует "</a:t>
            </a:r>
            <a:r>
              <a:rPr lang="ru-RU" dirty="0" smtClean="0"/>
              <a:t>благоприятным </a:t>
            </a:r>
            <a:r>
              <a:rPr lang="ru-RU" dirty="0"/>
              <a:t>социальным отношениям </a:t>
            </a:r>
            <a:r>
              <a:rPr lang="ru-RU" dirty="0" smtClean="0"/>
              <a:t>с участием </a:t>
            </a:r>
            <a:r>
              <a:rPr lang="ru-RU" dirty="0"/>
              <a:t>коллег и пациентов", фактор, </a:t>
            </a:r>
            <a:r>
              <a:rPr lang="ru-RU" dirty="0" smtClean="0"/>
              <a:t>который </a:t>
            </a:r>
            <a:r>
              <a:rPr lang="ru-RU" dirty="0"/>
              <a:t>может быть </a:t>
            </a:r>
            <a:r>
              <a:rPr lang="ru-RU" dirty="0" err="1" smtClean="0"/>
              <a:t>протективным</a:t>
            </a:r>
            <a:r>
              <a:rPr lang="ru-RU" dirty="0" smtClean="0"/>
              <a:t>.</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a:p>
        </p:txBody>
      </p:sp>
      <p:sp>
        <p:nvSpPr>
          <p:cNvPr id="5" name="TextBox 4"/>
          <p:cNvSpPr txBox="1"/>
          <p:nvPr/>
        </p:nvSpPr>
        <p:spPr>
          <a:xfrm>
            <a:off x="317786" y="5949280"/>
            <a:ext cx="8280920" cy="769441"/>
          </a:xfrm>
          <a:prstGeom prst="rect">
            <a:avLst/>
          </a:prstGeom>
          <a:noFill/>
        </p:spPr>
        <p:txBody>
          <a:bodyPr wrap="square" rtlCol="0">
            <a:spAutoFit/>
          </a:bodyPr>
          <a:lstStyle/>
          <a:p>
            <a:r>
              <a:rPr lang="ru-RU" sz="1100" b="1" dirty="0" smtClean="0"/>
              <a:t>* </a:t>
            </a:r>
            <a:r>
              <a:rPr lang="ru-RU" sz="1100" b="1" dirty="0"/>
              <a:t>ОСОБЕННОСТИ ЭМОЦИОНАЛЬНОГО ВЫГОРАНИЯ </a:t>
            </a:r>
            <a:r>
              <a:rPr lang="ru-RU" sz="1100" b="1" dirty="0" smtClean="0"/>
              <a:t>МЕДИЦИНСКИХ РАБОТНИКОВ</a:t>
            </a:r>
            <a:endParaRPr lang="ru-RU" sz="1100" b="1" dirty="0"/>
          </a:p>
          <a:p>
            <a:r>
              <a:rPr lang="ru-RU" sz="1100" b="1" dirty="0"/>
              <a:t>Р.Р. Дементьева, </a:t>
            </a:r>
            <a:r>
              <a:rPr lang="ru-RU" sz="1100" i="1" dirty="0"/>
              <a:t>бакалавр</a:t>
            </a:r>
          </a:p>
          <a:p>
            <a:r>
              <a:rPr lang="ru-RU" sz="1100" b="1" dirty="0"/>
              <a:t>Башкирский государственный </a:t>
            </a:r>
            <a:r>
              <a:rPr lang="ru-RU" sz="1100" b="1" dirty="0" smtClean="0"/>
              <a:t>университет, (</a:t>
            </a:r>
            <a:r>
              <a:rPr lang="ru-RU" sz="1100" b="1" dirty="0"/>
              <a:t>Россия, г. Уфа</a:t>
            </a:r>
            <a:r>
              <a:rPr lang="ru-RU" sz="1100" b="1" dirty="0" smtClean="0"/>
              <a:t>)</a:t>
            </a:r>
          </a:p>
          <a:p>
            <a:r>
              <a:rPr lang="en-US" sz="1100" i="1" dirty="0"/>
              <a:t>International Journal of Humanities and Natural Sciences, </a:t>
            </a:r>
            <a:r>
              <a:rPr lang="en-US" sz="1100" i="1" dirty="0" smtClean="0"/>
              <a:t>vol.7-2</a:t>
            </a:r>
            <a:r>
              <a:rPr lang="ru-RU" sz="1100" i="1" dirty="0" smtClean="0"/>
              <a:t>, 2019</a:t>
            </a:r>
            <a:endParaRPr lang="ru-RU" sz="1100" dirty="0"/>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1090634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2046" y="2276872"/>
            <a:ext cx="7772400" cy="1362456"/>
          </a:xfrm>
        </p:spPr>
        <p:txBody>
          <a:bodyPr/>
          <a:lstStyle/>
          <a:p>
            <a:pPr algn="ctr"/>
            <a:r>
              <a:rPr lang="ru-RU" sz="3200" dirty="0"/>
              <a:t>СИНДРОМ ЭМОЦИОНАЛЬНОГО ВЫГОРАНИЯ У СЕСТРИНСКОГО ПЕРСОНАЛА: ПРОБЛЕМЫ И РЕШЕНИЯ</a:t>
            </a: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a:p>
        </p:txBody>
      </p:sp>
      <p:sp>
        <p:nvSpPr>
          <p:cNvPr id="5" name="TextBox 4"/>
          <p:cNvSpPr txBox="1"/>
          <p:nvPr/>
        </p:nvSpPr>
        <p:spPr>
          <a:xfrm>
            <a:off x="317786" y="5949280"/>
            <a:ext cx="8280920" cy="600164"/>
          </a:xfrm>
          <a:prstGeom prst="rect">
            <a:avLst/>
          </a:prstGeom>
          <a:noFill/>
        </p:spPr>
        <p:txBody>
          <a:bodyPr wrap="square" rtlCol="0">
            <a:spAutoFit/>
          </a:bodyPr>
          <a:lstStyle/>
          <a:p>
            <a:r>
              <a:rPr lang="ru-RU" sz="1100" b="1" dirty="0"/>
              <a:t>* СИНДРОМ ЭМОЦИОНАЛЬНОГО ВЫГОРАНИЯ У СЕСТРИНСКОГО ПЕРСОНАЛА: ПРОБЛЕМЫ И РЕШЕНИЯ</a:t>
            </a:r>
          </a:p>
          <a:p>
            <a:r>
              <a:rPr lang="ru-RU" sz="1100" b="1" dirty="0" err="1"/>
              <a:t>Крючкова</a:t>
            </a:r>
            <a:r>
              <a:rPr lang="ru-RU" sz="1100" b="1" dirty="0"/>
              <a:t> Н.Ю., </a:t>
            </a:r>
            <a:r>
              <a:rPr lang="ru-RU" sz="1100" b="1" dirty="0" err="1"/>
              <a:t>Ноздрякова</a:t>
            </a:r>
            <a:r>
              <a:rPr lang="ru-RU" sz="1100" b="1" dirty="0"/>
              <a:t> Л.С., </a:t>
            </a:r>
            <a:r>
              <a:rPr lang="ru-RU" sz="1100" b="1" dirty="0" err="1"/>
              <a:t>Плехова</a:t>
            </a:r>
            <a:r>
              <a:rPr lang="ru-RU" sz="1100" b="1" dirty="0"/>
              <a:t> Е.В.</a:t>
            </a:r>
          </a:p>
          <a:p>
            <a:r>
              <a:rPr lang="ru-RU" sz="1100" b="1" dirty="0"/>
              <a:t>Виртуальные технологии в медицине. 2021. № 2 (28). С. 84-85</a:t>
            </a:r>
            <a:endParaRPr lang="ru-RU" sz="1100" dirty="0"/>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1546138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6117" y="764704"/>
            <a:ext cx="8229600" cy="1143000"/>
          </a:xfrm>
        </p:spPr>
        <p:txBody>
          <a:bodyPr>
            <a:noAutofit/>
          </a:bodyPr>
          <a:lstStyle/>
          <a:p>
            <a:r>
              <a:rPr lang="ru-RU" sz="1600" dirty="0" smtClean="0"/>
              <a:t>	Для </a:t>
            </a:r>
            <a:r>
              <a:rPr lang="ru-RU" sz="1600" dirty="0"/>
              <a:t>исследования применен метод </a:t>
            </a:r>
            <a:r>
              <a:rPr lang="ru-RU" sz="1600" dirty="0" smtClean="0"/>
              <a:t>скрининг-тестирования</a:t>
            </a:r>
            <a:r>
              <a:rPr lang="ru-RU" sz="1600" dirty="0"/>
              <a:t>, позволяющий по сумме баллов </a:t>
            </a:r>
            <a:r>
              <a:rPr lang="ru-RU" sz="1600" dirty="0" smtClean="0"/>
              <a:t>выявить наличие </a:t>
            </a:r>
            <a:r>
              <a:rPr lang="ru-RU" sz="1600" dirty="0"/>
              <a:t>и уровень </a:t>
            </a:r>
            <a:r>
              <a:rPr lang="ru-RU" sz="1600" dirty="0" err="1"/>
              <a:t>сформированности</a:t>
            </a:r>
            <a:r>
              <a:rPr lang="ru-RU" sz="1600" dirty="0"/>
              <a:t> СЭВ. В </a:t>
            </a:r>
            <a:r>
              <a:rPr lang="ru-RU" sz="1600" dirty="0" smtClean="0"/>
              <a:t>тестировании </a:t>
            </a:r>
            <a:r>
              <a:rPr lang="ru-RU" sz="1600" dirty="0"/>
              <a:t>приняли участие репрезентативные </a:t>
            </a:r>
            <a:r>
              <a:rPr lang="ru-RU" sz="1600" dirty="0" smtClean="0"/>
              <a:t>группы </a:t>
            </a:r>
            <a:r>
              <a:rPr lang="ru-RU" sz="1600" dirty="0"/>
              <a:t>специалистов сестринского дела, обучающиеся </a:t>
            </a:r>
            <a:r>
              <a:rPr lang="ru-RU" sz="1600" dirty="0" smtClean="0"/>
              <a:t>в Центре </a:t>
            </a:r>
            <a:r>
              <a:rPr lang="ru-RU" sz="1600" dirty="0"/>
              <a:t>повышения квалификации работников </a:t>
            </a:r>
            <a:r>
              <a:rPr lang="ru-RU" sz="1600" dirty="0" smtClean="0"/>
              <a:t>здравоохранения </a:t>
            </a:r>
            <a:r>
              <a:rPr lang="ru-RU" sz="1600" dirty="0"/>
              <a:t>Омской области. В исследовании </a:t>
            </a:r>
            <a:r>
              <a:rPr lang="ru-RU" sz="1600" dirty="0" smtClean="0"/>
              <a:t>приняли </a:t>
            </a:r>
            <a:r>
              <a:rPr lang="ru-RU" sz="1600" dirty="0"/>
              <a:t>участие 270 слушателей.</a:t>
            </a:r>
          </a:p>
        </p:txBody>
      </p:sp>
      <p:sp>
        <p:nvSpPr>
          <p:cNvPr id="3" name="Объект 2"/>
          <p:cNvSpPr>
            <a:spLocks noGrp="1"/>
          </p:cNvSpPr>
          <p:nvPr>
            <p:ph idx="1"/>
          </p:nvPr>
        </p:nvSpPr>
        <p:spPr/>
        <p:txBody>
          <a:bodyPr>
            <a:normAutofit fontScale="55000" lnSpcReduction="20000"/>
          </a:bodyPr>
          <a:lstStyle/>
          <a:p>
            <a:pPr marL="0" indent="0" algn="just">
              <a:buNone/>
            </a:pPr>
            <a:r>
              <a:rPr lang="ru-RU" dirty="0"/>
              <a:t>	</a:t>
            </a:r>
            <a:r>
              <a:rPr lang="ru-RU" dirty="0" smtClean="0"/>
              <a:t>С </a:t>
            </a:r>
            <a:r>
              <a:rPr lang="ru-RU" dirty="0"/>
              <a:t>учетом профиля деятельности</a:t>
            </a:r>
            <a:r>
              <a:rPr lang="ru-RU" dirty="0" smtClean="0"/>
              <a:t>, высокий </a:t>
            </a:r>
            <a:r>
              <a:rPr lang="ru-RU" dirty="0"/>
              <a:t>уровень </a:t>
            </a:r>
            <a:r>
              <a:rPr lang="ru-RU" dirty="0" err="1"/>
              <a:t>сформированности</a:t>
            </a:r>
            <a:r>
              <a:rPr lang="ru-RU" dirty="0"/>
              <a:t> СЭВ выявлен:</a:t>
            </a:r>
          </a:p>
          <a:p>
            <a:pPr marL="0" indent="0" algn="just">
              <a:buNone/>
            </a:pPr>
            <a:r>
              <a:rPr lang="ru-RU" dirty="0"/>
              <a:t>медицинская сестра палатная </a:t>
            </a:r>
            <a:r>
              <a:rPr lang="ru-RU" dirty="0" smtClean="0"/>
              <a:t>онкологического отделения </a:t>
            </a:r>
            <a:r>
              <a:rPr lang="ru-RU" dirty="0"/>
              <a:t>стационара 22 (73,3%), </a:t>
            </a:r>
            <a:endParaRPr lang="ru-RU" dirty="0" smtClean="0"/>
          </a:p>
          <a:p>
            <a:pPr marL="0" indent="0" algn="just">
              <a:buNone/>
            </a:pPr>
            <a:r>
              <a:rPr lang="ru-RU" dirty="0" smtClean="0"/>
              <a:t>медицинская сестра </a:t>
            </a:r>
            <a:r>
              <a:rPr lang="ru-RU" dirty="0"/>
              <a:t>ОРИТ 9 (30%), </a:t>
            </a:r>
            <a:endParaRPr lang="ru-RU" dirty="0" smtClean="0"/>
          </a:p>
          <a:p>
            <a:pPr marL="0" indent="0" algn="just">
              <a:buNone/>
            </a:pPr>
            <a:r>
              <a:rPr lang="ru-RU" dirty="0" smtClean="0"/>
              <a:t>операционная </a:t>
            </a:r>
            <a:r>
              <a:rPr lang="ru-RU" dirty="0"/>
              <a:t>медицинская </a:t>
            </a:r>
            <a:r>
              <a:rPr lang="ru-RU" dirty="0" smtClean="0"/>
              <a:t>сестра 14 </a:t>
            </a:r>
            <a:r>
              <a:rPr lang="ru-RU" dirty="0"/>
              <a:t>(46,7%). </a:t>
            </a:r>
            <a:endParaRPr lang="ru-RU" dirty="0" smtClean="0"/>
          </a:p>
          <a:p>
            <a:pPr marL="0" indent="0" algn="just">
              <a:buNone/>
            </a:pPr>
            <a:endParaRPr lang="ru-RU" dirty="0"/>
          </a:p>
          <a:p>
            <a:pPr marL="0" indent="0" algn="just">
              <a:buNone/>
            </a:pPr>
            <a:r>
              <a:rPr lang="ru-RU" dirty="0" smtClean="0"/>
              <a:t>	Среди </a:t>
            </a:r>
            <a:r>
              <a:rPr lang="ru-RU" dirty="0"/>
              <a:t>факторов негативного влияния </a:t>
            </a:r>
            <a:r>
              <a:rPr lang="ru-RU" dirty="0" smtClean="0"/>
              <a:t>по мнению </a:t>
            </a:r>
            <a:r>
              <a:rPr lang="ru-RU" dirty="0"/>
              <a:t>данной группы участников тестирования: </a:t>
            </a:r>
            <a:endParaRPr lang="ru-RU" dirty="0" smtClean="0"/>
          </a:p>
          <a:p>
            <a:pPr marL="0" indent="0" algn="just">
              <a:buNone/>
            </a:pPr>
            <a:r>
              <a:rPr lang="ru-RU" dirty="0" smtClean="0"/>
              <a:t>высокая </a:t>
            </a:r>
            <a:r>
              <a:rPr lang="ru-RU" dirty="0"/>
              <a:t>физическая и эмоциональная нагрузка (97%),</a:t>
            </a:r>
          </a:p>
          <a:p>
            <a:pPr marL="0" indent="0" algn="just">
              <a:buNone/>
            </a:pPr>
            <a:r>
              <a:rPr lang="ru-RU" dirty="0"/>
              <a:t>сложный график работы (89%), </a:t>
            </a:r>
            <a:endParaRPr lang="ru-RU" dirty="0" smtClean="0"/>
          </a:p>
          <a:p>
            <a:pPr marL="0" indent="0" algn="just">
              <a:buNone/>
            </a:pPr>
            <a:r>
              <a:rPr lang="ru-RU" dirty="0" smtClean="0"/>
              <a:t>высокий </a:t>
            </a:r>
            <a:r>
              <a:rPr lang="ru-RU" dirty="0"/>
              <a:t>уровень </a:t>
            </a:r>
            <a:r>
              <a:rPr lang="ru-RU" dirty="0" smtClean="0"/>
              <a:t>ответственности </a:t>
            </a:r>
            <a:r>
              <a:rPr lang="ru-RU" dirty="0"/>
              <a:t>(99%), </a:t>
            </a:r>
            <a:endParaRPr lang="ru-RU" dirty="0" smtClean="0"/>
          </a:p>
          <a:p>
            <a:pPr marL="0" indent="0" algn="just">
              <a:buNone/>
            </a:pPr>
            <a:r>
              <a:rPr lang="ru-RU" dirty="0" smtClean="0"/>
              <a:t>тревожность </a:t>
            </a:r>
            <a:r>
              <a:rPr lang="ru-RU" dirty="0"/>
              <a:t>(22%). </a:t>
            </a:r>
            <a:endParaRPr lang="ru-RU" dirty="0" smtClean="0"/>
          </a:p>
          <a:p>
            <a:pPr marL="0" indent="0" algn="just">
              <a:buNone/>
            </a:pPr>
            <a:endParaRPr lang="ru-RU" dirty="0" smtClean="0"/>
          </a:p>
          <a:p>
            <a:pPr marL="0" indent="0" algn="just">
              <a:buNone/>
            </a:pPr>
            <a:r>
              <a:rPr lang="ru-RU" dirty="0"/>
              <a:t>	</a:t>
            </a:r>
            <a:r>
              <a:rPr lang="ru-RU" dirty="0" smtClean="0"/>
              <a:t>При этом участники </a:t>
            </a:r>
            <a:r>
              <a:rPr lang="ru-RU" dirty="0"/>
              <a:t>отметили и другие причины, </a:t>
            </a:r>
            <a:r>
              <a:rPr lang="ru-RU" dirty="0" smtClean="0"/>
              <a:t>являющиеся фоновыми </a:t>
            </a:r>
            <a:r>
              <a:rPr lang="ru-RU" dirty="0"/>
              <a:t>для развития эмоционального истощения:</a:t>
            </a:r>
          </a:p>
          <a:p>
            <a:pPr marL="0" indent="0" algn="just">
              <a:buNone/>
            </a:pPr>
            <a:r>
              <a:rPr lang="ru-RU" dirty="0"/>
              <a:t>неудовлетворенность профессиональными </a:t>
            </a:r>
            <a:r>
              <a:rPr lang="ru-RU" dirty="0" smtClean="0"/>
              <a:t>отношениями </a:t>
            </a:r>
            <a:r>
              <a:rPr lang="ru-RU" dirty="0"/>
              <a:t>в коллективе (67%), </a:t>
            </a:r>
            <a:endParaRPr lang="ru-RU" dirty="0" smtClean="0"/>
          </a:p>
          <a:p>
            <a:pPr marL="0" indent="0" algn="just">
              <a:buNone/>
            </a:pPr>
            <a:r>
              <a:rPr lang="ru-RU" dirty="0" smtClean="0"/>
              <a:t>частые </a:t>
            </a:r>
            <a:r>
              <a:rPr lang="ru-RU" dirty="0"/>
              <a:t>конфликтные </a:t>
            </a:r>
            <a:r>
              <a:rPr lang="ru-RU" dirty="0" smtClean="0"/>
              <a:t>ситуации в </a:t>
            </a:r>
            <a:r>
              <a:rPr lang="ru-RU" dirty="0"/>
              <a:t>производственной среде (52%), </a:t>
            </a:r>
            <a:endParaRPr lang="ru-RU" dirty="0" smtClean="0"/>
          </a:p>
          <a:p>
            <a:pPr marL="0" indent="0" algn="just">
              <a:buNone/>
            </a:pPr>
            <a:r>
              <a:rPr lang="ru-RU" dirty="0" smtClean="0"/>
              <a:t>слабая коммуникативная </a:t>
            </a:r>
            <a:r>
              <a:rPr lang="ru-RU" dirty="0"/>
              <a:t>компетентность (73%). </a:t>
            </a:r>
            <a:endParaRPr lang="ru-RU" dirty="0" smtClean="0"/>
          </a:p>
          <a:p>
            <a:pPr marL="0" indent="0" algn="just">
              <a:buNone/>
            </a:pPr>
            <a:r>
              <a:rPr lang="ru-RU" dirty="0" smtClean="0"/>
              <a:t>Конфликты </a:t>
            </a:r>
            <a:r>
              <a:rPr lang="ru-RU" dirty="0"/>
              <a:t>в </a:t>
            </a:r>
            <a:r>
              <a:rPr lang="ru-RU" dirty="0" smtClean="0"/>
              <a:t>коллективе </a:t>
            </a:r>
            <a:r>
              <a:rPr lang="ru-RU" dirty="0"/>
              <a:t>и неумение справиться со стрессовой </a:t>
            </a:r>
            <a:r>
              <a:rPr lang="ru-RU" dirty="0" smtClean="0"/>
              <a:t>ситуацией становятся </a:t>
            </a:r>
            <a:r>
              <a:rPr lang="ru-RU" dirty="0"/>
              <a:t>причиной негативных реакций.</a:t>
            </a: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a:p>
        </p:txBody>
      </p:sp>
      <p:sp>
        <p:nvSpPr>
          <p:cNvPr id="5" name="TextBox 4"/>
          <p:cNvSpPr txBox="1"/>
          <p:nvPr/>
        </p:nvSpPr>
        <p:spPr>
          <a:xfrm>
            <a:off x="317786" y="6165304"/>
            <a:ext cx="8280920" cy="600164"/>
          </a:xfrm>
          <a:prstGeom prst="rect">
            <a:avLst/>
          </a:prstGeom>
          <a:noFill/>
        </p:spPr>
        <p:txBody>
          <a:bodyPr wrap="square" rtlCol="0">
            <a:spAutoFit/>
          </a:bodyPr>
          <a:lstStyle/>
          <a:p>
            <a:r>
              <a:rPr lang="ru-RU" sz="1100" b="1" dirty="0"/>
              <a:t>* СИНДРОМ ЭМОЦИОНАЛЬНОГО ВЫГОРАНИЯ У СЕСТРИНСКОГО ПЕРСОНАЛА: ПРОБЛЕМЫ И РЕШЕНИЯ</a:t>
            </a:r>
          </a:p>
          <a:p>
            <a:r>
              <a:rPr lang="ru-RU" sz="1100" b="1" dirty="0" err="1"/>
              <a:t>Крючкова</a:t>
            </a:r>
            <a:r>
              <a:rPr lang="ru-RU" sz="1100" b="1" dirty="0"/>
              <a:t> Н.Ю., </a:t>
            </a:r>
            <a:r>
              <a:rPr lang="ru-RU" sz="1100" b="1" dirty="0" err="1"/>
              <a:t>Ноздрякова</a:t>
            </a:r>
            <a:r>
              <a:rPr lang="ru-RU" sz="1100" b="1" dirty="0"/>
              <a:t> Л.С., </a:t>
            </a:r>
            <a:r>
              <a:rPr lang="ru-RU" sz="1100" b="1" dirty="0" err="1"/>
              <a:t>Плехова</a:t>
            </a:r>
            <a:r>
              <a:rPr lang="ru-RU" sz="1100" b="1" dirty="0"/>
              <a:t> Е.В.</a:t>
            </a:r>
          </a:p>
          <a:p>
            <a:r>
              <a:rPr lang="ru-RU" sz="1100" b="1" dirty="0"/>
              <a:t>Виртуальные технологии в медицине. 2021. № 2 (28). С. 84-85</a:t>
            </a:r>
            <a:endParaRPr lang="ru-RU" sz="1100" dirty="0"/>
          </a:p>
        </p:txBody>
      </p:sp>
      <p:sp>
        <p:nvSpPr>
          <p:cNvPr id="6" name="TextBox 5"/>
          <p:cNvSpPr txBox="1"/>
          <p:nvPr/>
        </p:nvSpPr>
        <p:spPr>
          <a:xfrm>
            <a:off x="8748464" y="692696"/>
            <a:ext cx="288032" cy="369332"/>
          </a:xfrm>
          <a:prstGeom prst="rect">
            <a:avLst/>
          </a:prstGeom>
          <a:noFill/>
        </p:spPr>
        <p:txBody>
          <a:bodyPr wrap="square" rtlCol="0">
            <a:spAutoFit/>
          </a:bodyPr>
          <a:lstStyle/>
          <a:p>
            <a:r>
              <a:rPr lang="ru-RU" dirty="0" smtClean="0"/>
              <a:t>*</a:t>
            </a:r>
            <a:endParaRPr lang="ru-RU" dirty="0"/>
          </a:p>
        </p:txBody>
      </p:sp>
    </p:spTree>
    <p:extLst>
      <p:ext uri="{BB962C8B-B14F-4D97-AF65-F5344CB8AC3E}">
        <p14:creationId xmlns:p14="http://schemas.microsoft.com/office/powerpoint/2010/main" val="30558087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839</TotalTime>
  <Words>3469</Words>
  <Application>Microsoft Office PowerPoint</Application>
  <PresentationFormat>Экран (4:3)</PresentationFormat>
  <Paragraphs>199</Paragraphs>
  <Slides>25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Calibri</vt:lpstr>
      <vt:lpstr>Constantia</vt:lpstr>
      <vt:lpstr>Wingdings 2</vt:lpstr>
      <vt:lpstr>Поток</vt:lpstr>
      <vt:lpstr>Предпосылки и клинические проявления синдрома эмоционального выгорания у различных категорий работников системы здравоохранения</vt:lpstr>
      <vt:lpstr>Синдром эмоционального выгорания у медицинских работников</vt:lpstr>
      <vt:lpstr>Презентация PowerPoint</vt:lpstr>
      <vt:lpstr>Презентация PowerPoint</vt:lpstr>
      <vt:lpstr>Презентация PowerPoint</vt:lpstr>
      <vt:lpstr>Презентация PowerPoint</vt:lpstr>
      <vt:lpstr>Презентация PowerPoint</vt:lpstr>
      <vt:lpstr>СИНДРОМ ЭМОЦИОНАЛЬНОГО ВЫГОРАНИЯ У СЕСТРИНСКОГО ПЕРСОНАЛА: ПРОБЛЕМЫ И РЕШЕНИЯ</vt:lpstr>
      <vt:lpstr> Для исследования применен метод скрининг-тестирования, позволяющий по сумме баллов выявить наличие и уровень сформированности СЭВ. В тестировании приняли участие репрезентативные группы специалистов сестринского дела, обучающиеся в Центре повышения квалификации работников здравоохранения Омской области. В исследовании приняли участие 270 слушателей.</vt:lpstr>
      <vt:lpstr>Синдром эмоционального выгорания у медицинских работников, оказывающих паллиативную помощь инкурабельным больным</vt:lpstr>
      <vt:lpstr>Презентация PowerPoint</vt:lpstr>
      <vt:lpstr>Презентация PowerPoint</vt:lpstr>
      <vt:lpstr>Презентация PowerPoint</vt:lpstr>
      <vt:lpstr>Презентация PowerPoint</vt:lpstr>
      <vt:lpstr>Презентация PowerPoint</vt:lpstr>
      <vt:lpstr>Синдром «эмоционального выгорания» как вид эмоциональной истощённости и редуцированной работоспособности в профессиональной деятельности медперсонала скорой помощи</vt:lpstr>
      <vt:lpstr> В исследовании приняли участие 53 сотрудника одной из подстанций СМП, в том числе 10 врачей и 43 средних медицинских работника в возрасте от 20 до 50 лет, со стажем работы от 3 до 30 лет.</vt:lpstr>
      <vt:lpstr> В исследовании приняли участие 53 сотрудника одной из подстанций СМП, в том числе 10 врачей и 43 средних медицинских работника в возрасте от 20 до 50 лет, со стажем работы от 3 до 30 лет.</vt:lpstr>
      <vt:lpstr>Эмоциональное выгорание у врачей, работающих с неврологической и психической патологией</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Соматические, неврологические заболевания и проб- лемы, связанные со здоровьем, связанные с хронической алкогольной интоксикацией (методы диагностики)</dc:title>
  <dc:creator>Баранок Наталья Валерьевна</dc:creator>
  <cp:lastModifiedBy>Любовь Александровна Слипченко</cp:lastModifiedBy>
  <cp:revision>50</cp:revision>
  <cp:lastPrinted>2018-11-27T08:16:56Z</cp:lastPrinted>
  <dcterms:created xsi:type="dcterms:W3CDTF">2018-11-15T13:00:15Z</dcterms:created>
  <dcterms:modified xsi:type="dcterms:W3CDTF">2023-04-04T12:56:23Z</dcterms:modified>
</cp:coreProperties>
</file>