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2"/>
  </p:notesMasterIdLst>
  <p:sldIdLst>
    <p:sldId id="256" r:id="rId2"/>
    <p:sldId id="257" r:id="rId3"/>
    <p:sldId id="259" r:id="rId4"/>
    <p:sldId id="276" r:id="rId5"/>
    <p:sldId id="260" r:id="rId6"/>
    <p:sldId id="261" r:id="rId7"/>
    <p:sldId id="285" r:id="rId8"/>
    <p:sldId id="286" r:id="rId9"/>
    <p:sldId id="279" r:id="rId10"/>
    <p:sldId id="280" r:id="rId11"/>
    <p:sldId id="262" r:id="rId12"/>
    <p:sldId id="263" r:id="rId13"/>
    <p:sldId id="264" r:id="rId14"/>
    <p:sldId id="265" r:id="rId15"/>
    <p:sldId id="268" r:id="rId16"/>
    <p:sldId id="266" r:id="rId17"/>
    <p:sldId id="267" r:id="rId18"/>
    <p:sldId id="269" r:id="rId19"/>
    <p:sldId id="270" r:id="rId20"/>
    <p:sldId id="278" r:id="rId21"/>
    <p:sldId id="277" r:id="rId22"/>
    <p:sldId id="271" r:id="rId23"/>
    <p:sldId id="272" r:id="rId24"/>
    <p:sldId id="273" r:id="rId25"/>
    <p:sldId id="274" r:id="rId26"/>
    <p:sldId id="275" r:id="rId27"/>
    <p:sldId id="284" r:id="rId28"/>
    <p:sldId id="281" r:id="rId29"/>
    <p:sldId id="282" r:id="rId30"/>
    <p:sldId id="287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62" autoAdjust="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F3330-5349-4453-8E8C-BB2A7C35DF03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9ECAED-B9B3-4E76-8273-17FEE36360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856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9ECAED-B9B3-4E76-8273-17FEE3636093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48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11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32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7602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93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7362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745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764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81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824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25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49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92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27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87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77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862C0-EC13-4FA5-9602-186B82634C86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9BB2EA-31E4-4FCE-885F-4F074E701E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27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7230" y="504967"/>
            <a:ext cx="8236773" cy="241565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Конфликты в медицинских организациях и пути их решения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2727" y="4160015"/>
            <a:ext cx="7691524" cy="1612988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медицинская сестра ОМСР НРЦ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ГОБУЗ МОНД</a:t>
            </a:r>
          </a:p>
          <a:p>
            <a:r>
              <a:rPr lang="ru-RU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Путненко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О.А.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294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6098"/>
            <a:ext cx="8596668" cy="128016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 в медицине выступают: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(не зависящие от врача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организационно-технические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финансовые (экономические);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(зависящие от врача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информационно-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деонтологические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диагностические, лечебно-профилактические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тактические. </a:t>
            </a:r>
          </a:p>
        </p:txBody>
      </p:sp>
    </p:spTree>
    <p:extLst>
      <p:ext uri="{BB962C8B-B14F-4D97-AF65-F5344CB8AC3E}">
        <p14:creationId xmlns:p14="http://schemas.microsoft.com/office/powerpoint/2010/main" val="1679554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955" y="191069"/>
            <a:ext cx="9103057" cy="1091821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2137" y="1692323"/>
            <a:ext cx="9253182" cy="51656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Факторы, влияющие на возникновение конфликтов между медицинским персоналом и пациентами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организация медицинской помощи в МО – запись 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врачу, ожидание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навигация в МО, условия госпитализации и пребывания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МО, возможность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информации о МО и конкретных специалистах и т.д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используемые профилактические, диагностические,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лечебные, реабилитационные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– правильность и обоснованность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выбора, непосредственное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медицинских вмешательств,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исходы;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психолого-поведенческие факторы – стили взаимоотношений,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коммуникаций, разные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психотипы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 </a:t>
            </a:r>
          </a:p>
        </p:txBody>
      </p:sp>
    </p:spTree>
    <p:extLst>
      <p:ext uri="{BB962C8B-B14F-4D97-AF65-F5344CB8AC3E}">
        <p14:creationId xmlns:p14="http://schemas.microsoft.com/office/powerpoint/2010/main" val="26110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91069"/>
            <a:ext cx="8596668" cy="1269241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955" y="1637731"/>
            <a:ext cx="9376012" cy="44036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Правила, которые нужно помнить медицинским работникам: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откладывать разбор жалобы, претензии, выражения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недовольства. Это самый верный способ усугубить конфликт, укрепить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обиду человека.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пациент – это цель и смысл вашей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деятельности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он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мешать, и его проблема не бывает «неважной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медицинский работник должен помнить,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не место,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учат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воспитывают и оценивают, это место,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оказывают медицинскую помощь,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помогают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восстановить здоровье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качество жизни пациента.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057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421" y="163774"/>
            <a:ext cx="9096581" cy="147395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603" y="1937981"/>
            <a:ext cx="9294125" cy="438093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пациент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выполняет назначения, то не достигается эффект 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лечения.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такой ситуации можно использовать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алгоритм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беседы: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1) повторите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пациенту ваши назначения,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теми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 формулировками, которыми давали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изначально;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2) выразите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недоумения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искреннего непонимания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мотивов поведения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укажите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последствия, которые могут наступить, если пациент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изменит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своего отношения к здоровью и к вашим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советам. Последствия должны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очевидны, бесспорны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неотвратимы;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778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603" y="163773"/>
            <a:ext cx="8987399" cy="137842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603" y="1937981"/>
            <a:ext cx="8987399" cy="41033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4) сформулируйте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конструктивное предложение («Давайте, я вам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раз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расскажу про то, что необходимо делать и какое значение ваши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будут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для, качественного обследования, выздоровления и т.д.»).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вести беседу с пациентом как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партнером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честно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прямо и доверительно, мягко указывая на его долю ответственности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проводимом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лечении. </a:t>
            </a:r>
          </a:p>
        </p:txBody>
      </p:sp>
    </p:spTree>
    <p:extLst>
      <p:ext uri="{BB962C8B-B14F-4D97-AF65-F5344CB8AC3E}">
        <p14:creationId xmlns:p14="http://schemas.microsoft.com/office/powerpoint/2010/main" val="3347168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842" y="163774"/>
            <a:ext cx="8919160" cy="1050877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06" y="1965278"/>
            <a:ext cx="9335069" cy="40760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Если медицинский работник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представитель администрации, начиная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разбирать причины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конфликта, придет к выводу, что он сам или кто-то из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действительно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 себя неэтично по отношению к пациенту,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извиниться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вызывает уважение, понимание) и попытаться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объяснить мотивы своего поведения.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2. Уважение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вежливость, такт, спокойствие и доброжелательность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часть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«формы»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работника.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Уважение подразумевает признание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пациента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индивида и важности его забот, проблем, с которыми он пришел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МО.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91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" y="232012"/>
            <a:ext cx="9110229" cy="132383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772" y="1910687"/>
            <a:ext cx="9444252" cy="45174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Медицинскому работнику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слушать и слышать, уважая право пациента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свою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точку зрения на происходящее независимо от того, поддерживает он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нет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62392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3081" y="163774"/>
            <a:ext cx="8850921" cy="1228298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251" y="1746913"/>
            <a:ext cx="9430603" cy="4294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Категорически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в конфликтной ситуации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 при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развернувшемся конфликте):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✓ безразлично относиться к проблеме пациента;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✓ обращаться на «ты» (исключение – дети до 15 лет);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✓ демонстрировать свое превосходство, вести себя высокомерно,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надменно;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✓ оценивать поведение и эмоции пациента словами, выражением лица;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✓ заставлять пациента долго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ждать.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719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490" y="177422"/>
            <a:ext cx="8905512" cy="137842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672" y="1937982"/>
            <a:ext cx="8796330" cy="41033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разрешения и урегулирования конфликта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медицине во многом зависит от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вида .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Различают следующие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конфликтов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Субъективные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Нереалистичные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133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45660"/>
            <a:ext cx="8596668" cy="87345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конфликты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45919"/>
            <a:ext cx="9003323" cy="43954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Данные конфликты соответственно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возникают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недовольства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 (его законных представителей)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профессиональными или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должностными действиями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врача.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недовольство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объективные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и может быть подтверждено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экспертным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Примерами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служить: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Обещание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врачом больному полного излечения, а в результате особенностей течения болезни наступила стойкая утрата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трудоспособности.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9276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09182"/>
            <a:ext cx="8596668" cy="10725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конфликтов в </a:t>
            </a:r>
            <a:r>
              <a:rPr lang="ru-RU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организации (МО)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660" y="1645919"/>
            <a:ext cx="9539785" cy="4909625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вертикали конфликты могут быть на следующих уровнях: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здравоохранения – общество;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организация (администрация) – медицинский персонал;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персонал – медицинский персонал </a:t>
            </a:r>
            <a:r>
              <a:rPr lang="ru-RU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(врач-медицинская сестра-младший медицинский персонал);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персонал – пациент (его родственники).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горизонтали конфликты в МО отмечаются </a:t>
            </a:r>
            <a:r>
              <a:rPr lang="ru-RU" sz="2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мжду</a:t>
            </a: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азличными МО, различными лечебными отделениями одной МО;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Врач-врач, медицинская сестра-медицинская сестра, санитарка-санитарка (профессиональные или иные причины);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Пациент-пациент (конфликты в очереди, личные причины и т.д.).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05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95422"/>
            <a:ext cx="8596668" cy="900332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конфликты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8462"/>
            <a:ext cx="8944967" cy="44376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Некачественное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своих обязанностей (послеоперационные осложнения по вине медицинского работника, несвоевременный обход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Отказ в госпитализации больного или несвоевременная госпитализация при наличии показаний.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Несвоевременное выполнение операций, процедур и т.п.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Помещение в палату с умирающим больным.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Требование в покупке медикаментов.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Требование вознаграждения за выполненную работу.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60658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95422"/>
            <a:ext cx="8596668" cy="106914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конфликты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45921"/>
            <a:ext cx="8596668" cy="43954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Следствие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конфликтных ситуаций нередко 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жалобы в администрацию МО;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жалобы в вышестоящие органы;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гражданских исков в отношении медицинского работника или МО;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уголовных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исков в отношении медицинского работника или МО. </a:t>
            </a:r>
          </a:p>
        </p:txBody>
      </p:sp>
    </p:spTree>
    <p:extLst>
      <p:ext uri="{BB962C8B-B14F-4D97-AF65-F5344CB8AC3E}">
        <p14:creationId xmlns:p14="http://schemas.microsoft.com/office/powerpoint/2010/main" val="33620176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77422"/>
            <a:ext cx="8596668" cy="88710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конфликты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478" y="1255594"/>
            <a:ext cx="9676262" cy="537721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учитывать, что в случае таких конфликтов пациент изначально желает получить конкретный результат (качественную, своевременную, доступную, бесплатную и т.д. услугу). Если в процессе урегулирования он ее получает или имеет гарантии получения, конфликт чаще всего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исчерпывается.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случаях, когда конфликт ограничивается предъявлением претензий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конкретному медицинскому работнику,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должен, оценив профессионально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 действия, попытаться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урегулировать конфликт, применяя как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правила, так и попробовать исправить ситуацию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своими силами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возможно.</a:t>
            </a:r>
          </a:p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разрешению конфликта привлекается администрация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МО, она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придерживаться тактики объективного рассмотрения ситуации (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оправдывая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априори и не обвиняя без надлежащего разбора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медицинского работника.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746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899" y="204716"/>
            <a:ext cx="8960103" cy="1023583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Субъективные конфликты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899" y="1228298"/>
            <a:ext cx="9485193" cy="51452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Эти конфликты наиболее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связаны с тем,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ожидания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 не всегда совпадают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возможностями МО или в целом современной медицины.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Нередко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недостаточное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роли самого пациента в излечении (пациент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выполняет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рекомендации, но при этом считает, что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работники обязаны обеспечить благоприятный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лечения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стороны пациентов часто: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завышенные требования 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медицинскому персоналу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незнание современных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 оказания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помощи по видам, условиями, формам,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7998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2137" y="150126"/>
            <a:ext cx="9021169" cy="9144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Субъективные конфликты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672" y="1310185"/>
            <a:ext cx="8796330" cy="473117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Тактики предотвращения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конфликтов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данного вида: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информационно-разъяснительная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пациентами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получении согласия на медицинское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вмешательство;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нформирование пациента о ходе его обследования и тактике лечения;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санитарное просвещение;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терапевтическое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407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59308"/>
            <a:ext cx="8596668" cy="873456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Нереалистичные конфликты 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081" y="1624083"/>
            <a:ext cx="9144000" cy="44172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Они являются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проблемой современной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здравоохранения, т.к. имеют своей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открытое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накопившихся отрицательных эмоций, обид, враждебности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работников, когда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конфликтное взаимодействие становится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средством достижения конкретного результата,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самоцелью.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его основе лежит потребительский экстремизм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злоупотребление пациента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правами.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19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95" y="0"/>
            <a:ext cx="9017391" cy="133643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895" y="1336431"/>
            <a:ext cx="9298745" cy="49940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противоречий признают обе стороны, необходимо: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спора;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очертить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 взаимных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претензий;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 сторон.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выхода из конфликтной ситуации предполагает соблюдение ряда условий: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Отделение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реальных причин конфликта от инцидента (формального повода для начала столкновения);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Концентрация внимания на существующих проблемах, а не на личных эмоциях; </a:t>
            </a:r>
          </a:p>
        </p:txBody>
      </p:sp>
    </p:spTree>
    <p:extLst>
      <p:ext uri="{BB962C8B-B14F-4D97-AF65-F5344CB8AC3E}">
        <p14:creationId xmlns:p14="http://schemas.microsoft.com/office/powerpoint/2010/main" val="21825004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125202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625" y="1645921"/>
            <a:ext cx="9144000" cy="439544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Действовать по принципу «здесь и сейчас» – т.е. решать проблемы, непосредственно ставшие причиной данного конфликта, не вспоминая другие спорные события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факты;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Создавать обстановку равного участия в поисках возможных вариантов урегулирования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конфликта;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Говорить только за себя; уметь слышать и слушать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другого;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6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Соблюдать уважительное отношение к личности оппонента – говорить о фактах и событиях, а не о качествах той или иной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личности;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Создавать климат взаимного доверия и сотрудничества.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12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68812"/>
            <a:ext cx="8596668" cy="130829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895" y="2096086"/>
            <a:ext cx="9256542" cy="394527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Наиболее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распространенные способы разрешения конфликтов в медицинской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досудебный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разрешение конфликта на первичном уровне врач – пациент, заведующего отделением, администрации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КЭК, этическим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комитетом;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органами государственной юрисдикции;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негосударственной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юрисдикции — специализированными третейскими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судами.</a:t>
            </a:r>
          </a:p>
        </p:txBody>
      </p:sp>
    </p:spTree>
    <p:extLst>
      <p:ext uri="{BB962C8B-B14F-4D97-AF65-F5344CB8AC3E}">
        <p14:creationId xmlns:p14="http://schemas.microsoft.com/office/powerpoint/2010/main" val="130254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Способы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разрешения конфликтов приводят к соответствующим типичным результатам разрешения конфликта: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конфликта на досудебном уровне;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решения суда. </a:t>
            </a:r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488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54" y="0"/>
            <a:ext cx="8992648" cy="128016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«Система здравоохранения – общество»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5" y="1280161"/>
            <a:ext cx="9256540" cy="52753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данном уровне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возникать противоречия и конфликты по поводу проводимой в обществе политики в области здравоохранения между основной частью граждан (гражданским обществом) с одной стороны — и высшими руководящими структурами (органами власти) – с другой.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Противоречия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из-за которых возникают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конфликты: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Отсутствие целостной и последовательной концепции развития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Недостаточность финансового и материально-технического обеспечения системы здравоохранения. Имеет объективные (экономика в упадке, недостаток ресурсов) и субъективные (недальновидная, безответственная политика государства)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840570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14401" y="2138289"/>
            <a:ext cx="8046720" cy="23773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15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26609"/>
            <a:ext cx="8596668" cy="128016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«Система здравоохранения – общество»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083" y="1575583"/>
            <a:ext cx="9048919" cy="44657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Скудность выделяемых средств ведут к таким негативным последствиям как: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Социально-трудовые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конфликты, забастовки, митинги, пикетирование;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участковых больниц;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денежных средств на лекарственное обеспечение и оборудование;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Недовольство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персонала уровнем вознаграждения своего труда. Это заставляет искать дополнительные заработки, что снижает качество работы.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444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4716"/>
            <a:ext cx="8596668" cy="121465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 (администрация) – персонал»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899" y="1596789"/>
            <a:ext cx="9471545" cy="498143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Неудовлетворённость условиями труда.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Неудовлетворённость заработной платой.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Неудовлетворённость мерами социальной поддержки.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Пути разрешения: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(чёткие должностные инструкции, правила внутреннего трудового распорядка, системы премирования и т.д.).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комиссии по трудовым спорам.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первичной профсоюзной организации.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25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099343" cy="1716257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 – медицинский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399" y="2194561"/>
            <a:ext cx="8229601" cy="358726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(несогласие в методах лечения и ведения пациентов, выполнения должностных инструкций, нарушение субординации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т.д.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Личные (личная неприязнь, разница в жизненных приоритетах и т.д.).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Социально-экономические (разница в заработной плате, условиях труда и т.д.).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91019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54" y="0"/>
            <a:ext cx="8992648" cy="181473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медицинский персонал»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4" y="2011681"/>
            <a:ext cx="9411286" cy="43328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Одной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основных стратегий предупреждения конфликтов в коллективах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является снижение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конфликтности тех людей, которые склонны к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разжиганию.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осуществлению данного подхода может идти по двум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направлениям: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субъективных (внутренних) условий конфликтной личности в ходе индивидуальной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организационно-управленческих условий, способствующих снижению проявлений конфликтности.</a:t>
            </a:r>
          </a:p>
        </p:txBody>
      </p:sp>
    </p:spTree>
    <p:extLst>
      <p:ext uri="{BB962C8B-B14F-4D97-AF65-F5344CB8AC3E}">
        <p14:creationId xmlns:p14="http://schemas.microsoft.com/office/powerpoint/2010/main" val="2079401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1" y="0"/>
            <a:ext cx="9312812" cy="1831926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медицинский персонал»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691" y="2160589"/>
            <a:ext cx="9144001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Организационно-управленческие условия, способствующие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снижению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проявлений конфликтности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Высокий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Наличие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коллективе высокой организационной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3. Выверенная кадровая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4. Престиж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5. Благоприятный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699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53218"/>
            <a:ext cx="8596668" cy="137863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«медицинский персонал – пациент»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97613"/>
            <a:ext cx="8596668" cy="40437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Уровень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конфликтогенности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взаимоотношений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работника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пациента зависит от: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организации;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персонала;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стоимости оказываемых услуг;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пациентом объективных и субъективных составляющих медицинской помощи. </a:t>
            </a:r>
          </a:p>
        </p:txBody>
      </p:sp>
    </p:spTree>
    <p:extLst>
      <p:ext uri="{BB962C8B-B14F-4D97-AF65-F5344CB8AC3E}">
        <p14:creationId xmlns:p14="http://schemas.microsoft.com/office/powerpoint/2010/main" val="145592540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641</TotalTime>
  <Words>1971</Words>
  <Application>Microsoft Office PowerPoint</Application>
  <PresentationFormat>Широкоэкранный</PresentationFormat>
  <Paragraphs>157</Paragraphs>
  <Slides>30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Конфликты в медицинских организациях и пути их решения</vt:lpstr>
      <vt:lpstr>Виды конфликтов в медицинской организации (МО)</vt:lpstr>
      <vt:lpstr>Конфликт «Система здравоохранения – общество»</vt:lpstr>
      <vt:lpstr>Конфликт «Система здравоохранения – общество»</vt:lpstr>
      <vt:lpstr>Конфликт «МО (администрация) – персонал»</vt:lpstr>
      <vt:lpstr>Конфликт «медицинский персонал – медицинский персонал»</vt:lpstr>
      <vt:lpstr>Конфликт «медицинский персонал – медицинский персонал»</vt:lpstr>
      <vt:lpstr>Конфликт «медицинский персонал – медицинский персонал»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Объективные конфликты</vt:lpstr>
      <vt:lpstr>Объективные конфликты</vt:lpstr>
      <vt:lpstr>Объективные конфликты</vt:lpstr>
      <vt:lpstr>Объективные конфликты</vt:lpstr>
      <vt:lpstr>Субъективные конфликты  </vt:lpstr>
      <vt:lpstr>Субъективные конфликты</vt:lpstr>
      <vt:lpstr>Нереалистичные конфликты  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Конфликт «медицинский персонал – пациент»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Конфликты в медицинских организациях и пути их решения</dc:title>
  <dc:creator>olga</dc:creator>
  <cp:lastModifiedBy>Галина Николаевна Хохлова</cp:lastModifiedBy>
  <cp:revision>38</cp:revision>
  <dcterms:created xsi:type="dcterms:W3CDTF">2023-03-19T15:59:49Z</dcterms:created>
  <dcterms:modified xsi:type="dcterms:W3CDTF">2023-04-05T10:38:22Z</dcterms:modified>
</cp:coreProperties>
</file>