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3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DEE7205-59D4-4BD1-B725-637F5756F142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0672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8E22306-B70B-4769-A06A-B997D5FC943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1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31583E-332A-4EEF-B0B7-03078BE08C4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CCBC6E-3745-4829-9F1F-0D0E0F647A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ED95DD-6F79-499A-A5A6-7042CCE0F45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C0383A-AFDE-4727-A87F-5244E951F7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72EED3-7C3D-48AB-B2C2-AE1CCF9F17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18BC6E-4891-4F0F-9D7B-5B5AD4876F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5D1D4E-09AA-4E77-838A-89D8127498F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281A59-18ED-4A96-81C4-8CCC95C16F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BDE54C-B252-41C0-9C67-FBC2CB73BA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7FEBAA-7FBB-44F8-85C1-6DD1411FC5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D18739-D89C-4377-85D4-DFAA81A042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21CB6F3-1DCD-4216-8B37-4C53DBAFC24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4278" y="1547589"/>
            <a:ext cx="9156082" cy="61555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/>
              </a:rPr>
              <a:t>Разрешение конфликта «по – </a:t>
            </a:r>
            <a:r>
              <a:rPr lang="ru-RU" sz="4000" b="1" dirty="0">
                <a:solidFill>
                  <a:schemeClr val="bg1"/>
                </a:solidFill>
                <a:latin typeface="Times New Roman" pitchFamily="18"/>
              </a:rPr>
              <a:t>Р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/>
              </a:rPr>
              <a:t>усски»</a:t>
            </a:r>
            <a:endParaRPr lang="ru-RU" sz="4000" b="1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624488" y="6012085"/>
            <a:ext cx="3168229" cy="1343958"/>
          </a:xfr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Григоренко С.К.</a:t>
            </a:r>
          </a:p>
          <a:p>
            <a:pPr marL="0" lv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эндокринологического отделения</a:t>
            </a:r>
          </a:p>
          <a:p>
            <a:pPr marL="0" lvl="0" indent="0" algn="ctr">
              <a:buNone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 2023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2" y="353566"/>
            <a:ext cx="3240360" cy="9236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685"/>
            <a:ext cx="489629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Kolontaeva\Documents\Конкурс Лучшая медсестра\Конкурс 2017\1 тур\лого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51445"/>
            <a:ext cx="1524000" cy="85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1015" y="539477"/>
            <a:ext cx="9071640" cy="108012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2000" b="1" dirty="0" smtClean="0">
                <a:solidFill>
                  <a:srgbClr val="193300"/>
                </a:solidFill>
                <a:latin typeface="Times New Roman" pitchFamily="18"/>
              </a:rPr>
              <a:t> </a:t>
            </a:r>
            <a:r>
              <a:rPr lang="ru-RU" sz="3200" b="1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отношений руководителя и подчиненных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16376" y="2411685"/>
            <a:ext cx="3744416" cy="381642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инициативным;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распределяй обязанности;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Критикуй адекватно и справедливо;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 индивидуальный подход для каждого;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благодарить;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мотивировать;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создавай круг «любимчиков».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1933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195661"/>
            <a:ext cx="3744416" cy="439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87984" y="1403573"/>
            <a:ext cx="6048671" cy="11521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1800" b="1" dirty="0">
                <a:solidFill>
                  <a:srgbClr val="193300"/>
                </a:solidFill>
                <a:latin typeface="Times New Roman" pitchFamily="18"/>
              </a:rPr>
              <a:t>Управление персоналом должно носить комплексный характер и строиться </a:t>
            </a:r>
            <a:r>
              <a:rPr lang="ru-RU" sz="1800" b="1" dirty="0" smtClean="0">
                <a:solidFill>
                  <a:srgbClr val="193300"/>
                </a:solidFill>
                <a:latin typeface="Times New Roman" pitchFamily="18"/>
              </a:rPr>
              <a:t>с учетом менталитета и системы ценностей сотрудника медицинской организации</a:t>
            </a:r>
          </a:p>
        </p:txBody>
      </p:sp>
      <p:sp>
        <p:nvSpPr>
          <p:cNvPr id="2" name="Подзаголовок 1"/>
          <p:cNvSpPr txBox="1">
            <a:spLocks/>
          </p:cNvSpPr>
          <p:nvPr/>
        </p:nvSpPr>
        <p:spPr>
          <a:xfrm>
            <a:off x="575816" y="246823"/>
            <a:ext cx="5400600" cy="5806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/>
              </a:rPr>
              <a:t>Выводы и предложения: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23888" y="3275781"/>
            <a:ext cx="6201071" cy="11521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1800" b="1" dirty="0">
                <a:solidFill>
                  <a:srgbClr val="193300"/>
                </a:solidFill>
                <a:latin typeface="Times New Roman" pitchFamily="18"/>
              </a:rPr>
              <a:t>К</a:t>
            </a:r>
            <a:r>
              <a:rPr lang="ru-RU" sz="1800" b="1" dirty="0" smtClean="0">
                <a:solidFill>
                  <a:srgbClr val="193300"/>
                </a:solidFill>
                <a:latin typeface="Times New Roman" pitchFamily="18"/>
              </a:rPr>
              <a:t>онфликты </a:t>
            </a:r>
            <a:r>
              <a:rPr lang="ru-RU" sz="1800" b="1" dirty="0">
                <a:solidFill>
                  <a:srgbClr val="193300"/>
                </a:solidFill>
                <a:latin typeface="Times New Roman" pitchFamily="18"/>
              </a:rPr>
              <a:t>нуждаются в регулировании. </a:t>
            </a:r>
            <a:r>
              <a:rPr lang="ru-RU" sz="1800" b="1" dirty="0" smtClean="0">
                <a:solidFill>
                  <a:srgbClr val="193300"/>
                </a:solidFill>
                <a:latin typeface="Times New Roman" pitchFamily="18"/>
              </a:rPr>
              <a:t>Самая правильная тактика регулирования -  </a:t>
            </a:r>
            <a:r>
              <a:rPr lang="ru-RU" sz="1800" b="1" dirty="0">
                <a:solidFill>
                  <a:srgbClr val="193300"/>
                </a:solidFill>
                <a:latin typeface="Times New Roman" pitchFamily="18"/>
              </a:rPr>
              <a:t>это не дать развиться конфликту, то есть его предвидеть и принять меры по его </a:t>
            </a:r>
            <a:r>
              <a:rPr lang="ru-RU" sz="1800" b="1" dirty="0" smtClean="0">
                <a:solidFill>
                  <a:srgbClr val="193300"/>
                </a:solidFill>
                <a:latin typeface="Times New Roman" pitchFamily="18"/>
              </a:rPr>
              <a:t>устранению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965"/>
            <a:ext cx="3292525" cy="253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168104" y="5292005"/>
            <a:ext cx="6336704" cy="7200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193300"/>
                </a:solidFill>
                <a:latin typeface="Times New Roman" pitchFamily="18"/>
              </a:rPr>
              <a:t>Корпоративную этику необходимо формировать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193300"/>
                </a:solidFill>
                <a:latin typeface="Times New Roman" pitchFamily="18"/>
              </a:rPr>
              <a:t>с учетом национальной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4381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7864" y="1043533"/>
            <a:ext cx="7848872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2000" b="1" dirty="0" smtClean="0">
                <a:solidFill>
                  <a:srgbClr val="193300"/>
                </a:solidFill>
                <a:latin typeface="Times New Roman" pitchFamily="18"/>
              </a:rPr>
              <a:t> </a:t>
            </a:r>
            <a:r>
              <a:rPr lang="ru-RU" sz="5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2627709"/>
            <a:ext cx="4464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1151880" y="683493"/>
            <a:ext cx="8064896" cy="12961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/>
              </a:rPr>
              <a:t>Что делать? Коллеги постоянно ссорятся, а вы не можете   урегулировать разногласия!</a:t>
            </a:r>
            <a:endParaRPr lang="ru-RU" sz="2800" b="1" dirty="0">
              <a:solidFill>
                <a:schemeClr val="bg1"/>
              </a:solidFill>
              <a:latin typeface="Times New Roman" pitchFamily="1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2267669"/>
            <a:ext cx="491951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215892" y="1763613"/>
            <a:ext cx="5184344" cy="13772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dirty="0" smtClean="0">
                <a:solidFill>
                  <a:srgbClr val="193300"/>
                </a:solidFill>
                <a:latin typeface="Times New Roman" pitchFamily="18"/>
              </a:rPr>
              <a:t>Я много работаю, но меня не хвалят и вообще не замечают!</a:t>
            </a:r>
            <a:endParaRPr lang="x-none" sz="280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808064" y="251445"/>
            <a:ext cx="43202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/>
              </a:rPr>
              <a:t>Из-за чего возникает конфликт?</a:t>
            </a:r>
            <a:endParaRPr lang="ru-RU" b="1" dirty="0">
              <a:solidFill>
                <a:schemeClr val="bg1"/>
              </a:solidFill>
              <a:latin typeface="Times New Roman" pitchFamily="1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3203774"/>
            <a:ext cx="4168883" cy="396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1"/>
          <p:cNvSpPr txBox="1">
            <a:spLocks/>
          </p:cNvSpPr>
          <p:nvPr/>
        </p:nvSpPr>
        <p:spPr>
          <a:xfrm>
            <a:off x="4464132" y="5219997"/>
            <a:ext cx="5328360" cy="144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800" dirty="0" smtClean="0">
                <a:solidFill>
                  <a:srgbClr val="193300"/>
                </a:solidFill>
                <a:latin typeface="Times New Roman" pitchFamily="18"/>
              </a:rPr>
              <a:t>А, я хочу быть выше других, уж если не руководить, то просто – доминировать!</a:t>
            </a:r>
            <a:endParaRPr lang="x-none" sz="2800">
              <a:solidFill>
                <a:srgbClr val="193300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686179"/>
            <a:ext cx="9071640" cy="4924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/>
              </a:rPr>
              <a:t>Конфликт уже есть, но вы об этом еще не знаете</a:t>
            </a:r>
            <a:endParaRPr lang="ru-RU" sz="3200" b="1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295896" y="1835621"/>
            <a:ext cx="2664296" cy="4001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600" dirty="0" smtClean="0">
                <a:solidFill>
                  <a:srgbClr val="193300"/>
                </a:solidFill>
                <a:latin typeface="Times New Roman" pitchFamily="18"/>
              </a:rPr>
              <a:t>Эскалация</a:t>
            </a:r>
            <a:endParaRPr lang="ru-RU" sz="2600" dirty="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336456" y="3275781"/>
            <a:ext cx="229606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600" dirty="0" smtClean="0">
                <a:solidFill>
                  <a:srgbClr val="193300"/>
                </a:solidFill>
                <a:latin typeface="Times New Roman" pitchFamily="18"/>
              </a:rPr>
              <a:t>Кульминация</a:t>
            </a:r>
            <a:endParaRPr lang="ru-RU" sz="2600" dirty="0">
              <a:solidFill>
                <a:srgbClr val="193300"/>
              </a:solidFill>
              <a:latin typeface="Times New Roman" pitchFamily="1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627709"/>
            <a:ext cx="324036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4151709"/>
            <a:ext cx="4355976" cy="29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999" y="594025"/>
            <a:ext cx="9071640" cy="6771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швец, и жнец, и на дуде игрец»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 txBox="1">
            <a:spLocks noGrp="1"/>
          </p:cNvSpPr>
          <p:nvPr>
            <p:ph type="subTitle" idx="4294967295"/>
          </p:nvPr>
        </p:nvSpPr>
        <p:spPr>
          <a:xfrm>
            <a:off x="5040312" y="1854599"/>
            <a:ext cx="4506312" cy="10611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6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экономист, юрист, психолог, делопроизводитель, завхоз…</a:t>
            </a:r>
            <a:endParaRPr lang="ru-RU" sz="2600" dirty="0">
              <a:solidFill>
                <a:srgbClr val="1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" y="1907629"/>
            <a:ext cx="395033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431800" y="5819725"/>
            <a:ext cx="4392488" cy="1008112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dk1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6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миротворец! Поэтому ссора не перерастет в «войну»</a:t>
            </a:r>
            <a:endParaRPr lang="ru-RU" sz="2600" dirty="0">
              <a:solidFill>
                <a:srgbClr val="1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131765"/>
            <a:ext cx="4572000" cy="304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871960" y="197584"/>
            <a:ext cx="6840760" cy="53860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500" dirty="0" smtClean="0">
                <a:solidFill>
                  <a:schemeClr val="bg1"/>
                </a:solidFill>
                <a:latin typeface="Times New Roman" pitchFamily="18"/>
              </a:rPr>
              <a:t>Осторожно! Конфликтогены!</a:t>
            </a:r>
            <a:endParaRPr lang="ru-RU" sz="3500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863848" y="1403573"/>
            <a:ext cx="5184576" cy="38472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ru-RU" sz="2500" dirty="0" smtClean="0">
                <a:solidFill>
                  <a:srgbClr val="193300"/>
                </a:solidFill>
                <a:latin typeface="Times New Roman" pitchFamily="18"/>
              </a:rPr>
              <a:t>« Я Вам </a:t>
            </a:r>
            <a:r>
              <a:rPr lang="ru-RU" sz="2500" dirty="0">
                <a:solidFill>
                  <a:srgbClr val="193300"/>
                </a:solidFill>
                <a:latin typeface="Times New Roman" pitchFamily="18"/>
              </a:rPr>
              <a:t>Р</a:t>
            </a:r>
            <a:r>
              <a:rPr lang="ru-RU" sz="2500" dirty="0" smtClean="0">
                <a:solidFill>
                  <a:srgbClr val="193300"/>
                </a:solidFill>
                <a:latin typeface="Times New Roman" pitchFamily="18"/>
              </a:rPr>
              <a:t>усским языком говорю!»</a:t>
            </a:r>
            <a:endParaRPr lang="ru-RU" sz="2500" dirty="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520032" y="2651133"/>
            <a:ext cx="5400600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ru-RU" sz="2500" dirty="0" smtClean="0">
                <a:solidFill>
                  <a:srgbClr val="193300"/>
                </a:solidFill>
                <a:latin typeface="Times New Roman" pitchFamily="18"/>
              </a:rPr>
              <a:t>«Подумайте наконец – то сами…»</a:t>
            </a:r>
            <a:endParaRPr lang="ru-RU" sz="2500" dirty="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392240" y="3995861"/>
            <a:ext cx="5400600" cy="38472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ru-RU" sz="2500" dirty="0" smtClean="0">
                <a:solidFill>
                  <a:srgbClr val="193300"/>
                </a:solidFill>
                <a:latin typeface="Times New Roman" pitchFamily="18"/>
              </a:rPr>
              <a:t>«Был бы я на </a:t>
            </a:r>
            <a:r>
              <a:rPr lang="ru-RU" sz="2500" dirty="0">
                <a:solidFill>
                  <a:srgbClr val="193300"/>
                </a:solidFill>
                <a:latin typeface="Times New Roman" pitchFamily="18"/>
              </a:rPr>
              <a:t>В</a:t>
            </a:r>
            <a:r>
              <a:rPr lang="ru-RU" sz="2500" dirty="0" smtClean="0">
                <a:solidFill>
                  <a:srgbClr val="193300"/>
                </a:solidFill>
                <a:latin typeface="Times New Roman" pitchFamily="18"/>
              </a:rPr>
              <a:t>ашем месте…»</a:t>
            </a:r>
            <a:endParaRPr lang="ru-RU" sz="2500" dirty="0">
              <a:solidFill>
                <a:srgbClr val="193300"/>
              </a:solidFill>
              <a:latin typeface="Times New Roman" pitchFamily="1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773"/>
            <a:ext cx="439224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724723"/>
            <a:ext cx="9071640" cy="4924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всегда спорит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719832" y="5147989"/>
            <a:ext cx="7704609" cy="15841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ru-RU" sz="3000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Русского человека спор – умственное упражнение, как форма эмоционального и искреннего общения друг с другом</a:t>
            </a:r>
          </a:p>
          <a:p>
            <a:pPr lvl="0" algn="ctr">
              <a:buNone/>
            </a:pPr>
            <a:endParaRPr lang="ru-RU" sz="3000" dirty="0" smtClean="0">
              <a:solidFill>
                <a:srgbClr val="1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ru-RU" sz="3000" dirty="0">
              <a:solidFill>
                <a:srgbClr val="1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1" y="1475581"/>
            <a:ext cx="392131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95462"/>
            <a:ext cx="9071640" cy="115212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400" dirty="0" smtClean="0">
                <a:solidFill>
                  <a:srgbClr val="193300"/>
                </a:solidFill>
                <a:latin typeface="Times New Roman" pitchFamily="18"/>
              </a:rPr>
              <a:t>Если конфликт уже случился!</a:t>
            </a:r>
            <a:endParaRPr lang="ru-RU" sz="2400" dirty="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863848" y="395461"/>
            <a:ext cx="835292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/>
              </a:rPr>
              <a:t>Если конфликт уже случился!</a:t>
            </a:r>
            <a:endParaRPr lang="ru-RU" sz="4000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719832" y="2123653"/>
            <a:ext cx="5615256" cy="8640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400" dirty="0" smtClean="0">
                <a:solidFill>
                  <a:srgbClr val="193300"/>
                </a:solidFill>
                <a:latin typeface="Times New Roman" pitchFamily="18"/>
              </a:rPr>
              <a:t>Собери информацию и оцени ситуацию!</a:t>
            </a:r>
            <a:endParaRPr lang="ru-RU" sz="2400" dirty="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3024088" y="3923853"/>
            <a:ext cx="6461232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400" dirty="0" smtClean="0">
                <a:solidFill>
                  <a:srgbClr val="193300"/>
                </a:solidFill>
                <a:latin typeface="Times New Roman" pitchFamily="18"/>
              </a:rPr>
              <a:t>Найди ключевое звено конфликта, откинув сопутствующие обстоятельства!</a:t>
            </a:r>
            <a:endParaRPr lang="ru-RU" sz="2400" dirty="0">
              <a:solidFill>
                <a:srgbClr val="193300"/>
              </a:solidFill>
              <a:latin typeface="Times New Roman" pitchFamily="18"/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719832" y="5724053"/>
            <a:ext cx="6672932" cy="936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buFont typeface="StarSymbol"/>
              <a:buNone/>
            </a:pPr>
            <a:r>
              <a:rPr lang="ru-RU" sz="2400" dirty="0" smtClean="0">
                <a:solidFill>
                  <a:srgbClr val="193300"/>
                </a:solidFill>
                <a:latin typeface="Times New Roman" pitchFamily="18"/>
              </a:rPr>
              <a:t>Обиженных после «разбора полетов быть не должно»!</a:t>
            </a:r>
            <a:endParaRPr lang="ru-RU" sz="2400" dirty="0">
              <a:solidFill>
                <a:srgbClr val="193300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83928" y="471240"/>
            <a:ext cx="7344816" cy="932333"/>
          </a:xfr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b="1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Русскому хорошо, то немцу – смерть»</a:t>
            </a:r>
            <a:br>
              <a:rPr lang="ru-RU" sz="2800" b="1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b="1" dirty="0" smtClean="0">
                <a:solidFill>
                  <a:srgbClr val="1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А.В.Суворов</a:t>
            </a:r>
            <a:endParaRPr lang="ru-RU" sz="2000" b="1" dirty="0">
              <a:solidFill>
                <a:srgbClr val="1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88184" y="2123653"/>
            <a:ext cx="5653447" cy="8640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2000" b="1" dirty="0" smtClean="0">
                <a:solidFill>
                  <a:srgbClr val="193300"/>
                </a:solidFill>
                <a:latin typeface="Times New Roman" pitchFamily="18"/>
              </a:rPr>
              <a:t> Тимбилдинг «по – </a:t>
            </a:r>
            <a:r>
              <a:rPr lang="ru-RU" sz="2000" b="1" dirty="0" err="1" smtClean="0">
                <a:solidFill>
                  <a:srgbClr val="193300"/>
                </a:solidFill>
                <a:latin typeface="Times New Roman" pitchFamily="18"/>
              </a:rPr>
              <a:t>Русски</a:t>
            </a:r>
            <a:r>
              <a:rPr lang="ru-RU" sz="2000" b="1" dirty="0" smtClean="0">
                <a:solidFill>
                  <a:srgbClr val="193300"/>
                </a:solidFill>
                <a:latin typeface="Times New Roman" pitchFamily="18"/>
              </a:rPr>
              <a:t>» не всегда подходит для повышения эффективности работы команды.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7784" y="3635821"/>
            <a:ext cx="6158221" cy="10081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2000" b="1" dirty="0" smtClean="0">
                <a:solidFill>
                  <a:srgbClr val="193300"/>
                </a:solidFill>
                <a:latin typeface="Times New Roman" pitchFamily="18"/>
              </a:rPr>
              <a:t>В России нельзя не принимать во внимание национальную культуру и особенность менталитета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5147989"/>
            <a:ext cx="3001467" cy="2239531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83" y="5147989"/>
            <a:ext cx="3456383" cy="223953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" y="5147989"/>
            <a:ext cx="2933092" cy="223953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338</Words>
  <Application>Microsoft Office PowerPoint</Application>
  <PresentationFormat>Произвольный</PresentationFormat>
  <Paragraphs>42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Microsoft YaHei</vt:lpstr>
      <vt:lpstr>Arial</vt:lpstr>
      <vt:lpstr>Arial Unicode MS</vt:lpstr>
      <vt:lpstr>Calibri</vt:lpstr>
      <vt:lpstr>Lucida Sans Unicode</vt:lpstr>
      <vt:lpstr>Mangal</vt:lpstr>
      <vt:lpstr>StarSymbol</vt:lpstr>
      <vt:lpstr>Tahoma</vt:lpstr>
      <vt:lpstr>Times New Roman</vt:lpstr>
      <vt:lpstr>Wingdings</vt:lpstr>
      <vt:lpstr>Обычный</vt:lpstr>
      <vt:lpstr>Разрешение конфликта «по – Русски»</vt:lpstr>
      <vt:lpstr>Презентация PowerPoint</vt:lpstr>
      <vt:lpstr>Презентация PowerPoint</vt:lpstr>
      <vt:lpstr>Конфликт уже есть, но вы об этом еще не знаете</vt:lpstr>
      <vt:lpstr>«И швец, и жнец, и на дуде игрец» </vt:lpstr>
      <vt:lpstr>Осторожно! Конфликтогены!</vt:lpstr>
      <vt:lpstr>«Русский всегда спорит до победы»</vt:lpstr>
      <vt:lpstr>Презентация PowerPoint</vt:lpstr>
      <vt:lpstr>«Что Русскому хорошо, то немцу – смерть»                                                             А.В.Суворов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«Система адаптации молодого специалиста в медицинской организации»</dc:title>
  <dc:creator>kacca</dc:creator>
  <cp:lastModifiedBy>Любовь Александровна Слипченко</cp:lastModifiedBy>
  <cp:revision>89</cp:revision>
  <dcterms:created xsi:type="dcterms:W3CDTF">2018-02-21T18:49:15Z</dcterms:created>
  <dcterms:modified xsi:type="dcterms:W3CDTF">2023-04-11T06:34:24Z</dcterms:modified>
</cp:coreProperties>
</file>