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6" r:id="rId1"/>
  </p:sldMasterIdLst>
  <p:handoutMasterIdLst>
    <p:handoutMasterId r:id="rId25"/>
  </p:handoutMasterIdLst>
  <p:sldIdLst>
    <p:sldId id="315" r:id="rId2"/>
    <p:sldId id="273" r:id="rId3"/>
    <p:sldId id="277" r:id="rId4"/>
    <p:sldId id="306" r:id="rId5"/>
    <p:sldId id="307" r:id="rId6"/>
    <p:sldId id="309" r:id="rId7"/>
    <p:sldId id="290" r:id="rId8"/>
    <p:sldId id="291" r:id="rId9"/>
    <p:sldId id="292" r:id="rId10"/>
    <p:sldId id="293" r:id="rId11"/>
    <p:sldId id="294" r:id="rId12"/>
    <p:sldId id="295" r:id="rId13"/>
    <p:sldId id="296" r:id="rId14"/>
    <p:sldId id="297" r:id="rId15"/>
    <p:sldId id="298" r:id="rId16"/>
    <p:sldId id="299" r:id="rId17"/>
    <p:sldId id="300" r:id="rId18"/>
    <p:sldId id="301" r:id="rId19"/>
    <p:sldId id="302" r:id="rId20"/>
    <p:sldId id="303" r:id="rId21"/>
    <p:sldId id="305" r:id="rId22"/>
    <p:sldId id="308" r:id="rId23"/>
    <p:sldId id="316" r:id="rId24"/>
  </p:sldIdLst>
  <p:sldSz cx="9144000" cy="6858000" type="screen4x3"/>
  <p:notesSz cx="6858000" cy="9947275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Lucida Sans Unicode" pitchFamily="34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Lucida Sans Unicode" pitchFamily="34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Lucida Sans Unicode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Lucida Sans Unicode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Lucida Sans Unicode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Lucida Sans Unicode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Lucida Sans Unicode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Lucida Sans Unicode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Lucida Sans Unicode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69" autoAdjust="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37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6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7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9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75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Медицинские организации</c:v>
                </c:pt>
              </c:strCache>
            </c:strRef>
          </c:tx>
          <c:explosion val="25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27%</a:t>
                    </a:r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3B36-4017-AE49-4563E7AA4FF1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25%</a:t>
                    </a:r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3B36-4017-AE49-4563E7AA4FF1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8,5%</a:t>
                    </a:r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3B36-4017-AE49-4563E7AA4FF1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7,5%</a:t>
                    </a:r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3B36-4017-AE49-4563E7AA4FF1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7,5%</a:t>
                    </a:r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3B36-4017-AE49-4563E7AA4FF1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mtClean="0"/>
                      <a:t>5%</a:t>
                    </a:r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3B36-4017-AE49-4563E7AA4FF1}"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mtClean="0"/>
                      <a:t>5%</a:t>
                    </a:r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3B36-4017-AE49-4563E7AA4FF1}"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smtClean="0"/>
                      <a:t>5%</a:t>
                    </a:r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3B36-4017-AE49-4563E7AA4FF1}"/>
                </c:ext>
              </c:extLst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en-US" smtClean="0"/>
                      <a:t>4%</a:t>
                    </a:r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3B36-4017-AE49-4563E7AA4FF1}"/>
                </c:ext>
              </c:extLst>
            </c:dLbl>
            <c:dLbl>
              <c:idx val="9"/>
              <c:layout/>
              <c:tx>
                <c:rich>
                  <a:bodyPr/>
                  <a:lstStyle/>
                  <a:p>
                    <a:pPr>
                      <a:defRPr sz="900" b="1"/>
                    </a:pPr>
                    <a:r>
                      <a:rPr lang="en-US" sz="900" dirty="0" smtClean="0"/>
                      <a:t>3%</a:t>
                    </a:r>
                    <a:endParaRPr lang="en-US" sz="90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3B36-4017-AE49-4563E7AA4FF1}"/>
                </c:ext>
              </c:extLst>
            </c:dLbl>
            <c:dLbl>
              <c:idx val="10"/>
              <c:layout/>
              <c:tx>
                <c:rich>
                  <a:bodyPr/>
                  <a:lstStyle/>
                  <a:p>
                    <a:pPr>
                      <a:defRPr sz="900" b="1"/>
                    </a:pPr>
                    <a:r>
                      <a:rPr lang="en-US" sz="900" dirty="0" smtClean="0"/>
                      <a:t>2,5%</a:t>
                    </a:r>
                    <a:endParaRPr lang="en-US" sz="90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3B36-4017-AE49-4563E7AA4FF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Лист1!$A$2:$A$12</c:f>
              <c:strCache>
                <c:ptCount val="11"/>
                <c:pt idx="0">
                  <c:v>МОКМЦ</c:v>
                </c:pt>
                <c:pt idx="1">
                  <c:v>МОКБ</c:v>
                </c:pt>
                <c:pt idx="2">
                  <c:v>МЦРБ</c:v>
                </c:pt>
                <c:pt idx="3">
                  <c:v>МГП №2</c:v>
                </c:pt>
                <c:pt idx="4">
                  <c:v>МОПБ</c:v>
                </c:pt>
                <c:pt idx="5">
                  <c:v>Печенгская ЦРБ</c:v>
                </c:pt>
                <c:pt idx="6">
                  <c:v>МОДКБ</c:v>
                </c:pt>
                <c:pt idx="7">
                  <c:v>МООД</c:v>
                </c:pt>
                <c:pt idx="8">
                  <c:v>МОПТД</c:v>
                </c:pt>
                <c:pt idx="9">
                  <c:v>МОНД</c:v>
                </c:pt>
                <c:pt idx="10">
                  <c:v>МГДП№5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27</c:v>
                </c:pt>
                <c:pt idx="1">
                  <c:v>25</c:v>
                </c:pt>
                <c:pt idx="2">
                  <c:v>8.5</c:v>
                </c:pt>
                <c:pt idx="3">
                  <c:v>7.5</c:v>
                </c:pt>
                <c:pt idx="4">
                  <c:v>7.5</c:v>
                </c:pt>
                <c:pt idx="5">
                  <c:v>5</c:v>
                </c:pt>
                <c:pt idx="6">
                  <c:v>5</c:v>
                </c:pt>
                <c:pt idx="7">
                  <c:v>5</c:v>
                </c:pt>
                <c:pt idx="8">
                  <c:v>4</c:v>
                </c:pt>
                <c:pt idx="9">
                  <c:v>3</c:v>
                </c:pt>
                <c:pt idx="10">
                  <c:v>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D5-41D3-BC54-0553EDD10F0C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61%</a:t>
                    </a:r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B16D-4427-A420-637E9A53A4F2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42%</a:t>
                    </a:r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B16D-4427-A420-637E9A53A4F2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30%</a:t>
                    </a:r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B16D-4427-A420-637E9A53A4F2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12%</a:t>
                    </a:r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B16D-4427-A420-637E9A53A4F2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12%</a:t>
                    </a:r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B16D-4427-A420-637E9A53A4F2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mtClean="0"/>
                      <a:t>8%</a:t>
                    </a:r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B16D-4427-A420-637E9A53A4F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личностные качества сотрудников</c:v>
                </c:pt>
                <c:pt idx="1">
                  <c:v>недобросовестное отношение к работе</c:v>
                </c:pt>
                <c:pt idx="2">
                  <c:v>отсутствие сотрудничества</c:v>
                </c:pt>
                <c:pt idx="3">
                  <c:v>опоздания</c:v>
                </c:pt>
                <c:pt idx="4">
                  <c:v>навязывание советов</c:v>
                </c:pt>
                <c:pt idx="5">
                  <c:v>конкуренция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61</c:v>
                </c:pt>
                <c:pt idx="1">
                  <c:v>42</c:v>
                </c:pt>
                <c:pt idx="2">
                  <c:v>30</c:v>
                </c:pt>
                <c:pt idx="3">
                  <c:v>12</c:v>
                </c:pt>
                <c:pt idx="4">
                  <c:v>12</c:v>
                </c:pt>
                <c:pt idx="5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1B0-46B4-97DC-E8364B48438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личностные качества сотрудников</c:v>
                </c:pt>
                <c:pt idx="1">
                  <c:v>недобросовестное отношение к работе</c:v>
                </c:pt>
                <c:pt idx="2">
                  <c:v>отсутствие сотрудничества</c:v>
                </c:pt>
                <c:pt idx="3">
                  <c:v>опоздания</c:v>
                </c:pt>
                <c:pt idx="4">
                  <c:v>навязывание советов</c:v>
                </c:pt>
                <c:pt idx="5">
                  <c:v>конкуренция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1-11B0-46B4-97DC-E8364B484382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личностные качества сотрудников</c:v>
                </c:pt>
                <c:pt idx="1">
                  <c:v>недобросовестное отношение к работе</c:v>
                </c:pt>
                <c:pt idx="2">
                  <c:v>отсутствие сотрудничества</c:v>
                </c:pt>
                <c:pt idx="3">
                  <c:v>опоздания</c:v>
                </c:pt>
                <c:pt idx="4">
                  <c:v>навязывание советов</c:v>
                </c:pt>
                <c:pt idx="5">
                  <c:v>конкуренция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2-11B0-46B4-97DC-E8364B484382}"/>
            </c:ext>
          </c:extLst>
        </c:ser>
        <c:dLbls>
          <c:dLblPos val="inBase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01046912"/>
        <c:axId val="101417344"/>
      </c:barChart>
      <c:catAx>
        <c:axId val="1010469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 b="1"/>
            </a:pPr>
            <a:endParaRPr lang="ru-RU"/>
          </a:p>
        </c:txPr>
        <c:crossAx val="101417344"/>
        <c:crosses val="autoZero"/>
        <c:auto val="1"/>
        <c:lblAlgn val="ctr"/>
        <c:lblOffset val="100"/>
        <c:noMultiLvlLbl val="0"/>
      </c:catAx>
      <c:valAx>
        <c:axId val="1014173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 b="1"/>
            </a:pPr>
            <a:endParaRPr lang="ru-RU"/>
          </a:p>
        </c:txPr>
        <c:crossAx val="1010469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2,5%</a:t>
                    </a:r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C71B-483D-B275-E144507C7A59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1,5%</a:t>
                    </a:r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C71B-483D-B275-E144507C7A59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1,5%</a:t>
                    </a:r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C71B-483D-B275-E144507C7A59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1,5%</a:t>
                    </a:r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C71B-483D-B275-E144507C7A59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1%</a:t>
                    </a:r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C71B-483D-B275-E144507C7A59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mtClean="0"/>
                      <a:t>0,5%</a:t>
                    </a:r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C71B-483D-B275-E144507C7A59}"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mtClean="0"/>
                      <a:t>0,5%</a:t>
                    </a:r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C71B-483D-B275-E144507C7A59}"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smtClean="0"/>
                      <a:t>0,5%</a:t>
                    </a:r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C71B-483D-B275-E144507C7A5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Лист1!$A$2:$A$9</c:f>
              <c:strCache>
                <c:ptCount val="8"/>
                <c:pt idx="0">
                  <c:v>недопонимание, недосказанность </c:v>
                </c:pt>
                <c:pt idx="1">
                  <c:v>низкая з/п,большой объем работы</c:v>
                </c:pt>
                <c:pt idx="2">
                  <c:v>низкий уровень сплоченности коллектива</c:v>
                </c:pt>
                <c:pt idx="3">
                  <c:v>кадровый дефицит</c:v>
                </c:pt>
                <c:pt idx="4">
                  <c:v>профессиональное выгорание</c:v>
                </c:pt>
                <c:pt idx="5">
                  <c:v>желание ничего не делать и получать з/п</c:v>
                </c:pt>
                <c:pt idx="6">
                  <c:v>желание удовлетворить свои интересы любым путем</c:v>
                </c:pt>
                <c:pt idx="7">
                  <c:v>несоответствие объема работы и з/п между отделениями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2.5</c:v>
                </c:pt>
                <c:pt idx="1">
                  <c:v>1.5</c:v>
                </c:pt>
                <c:pt idx="2">
                  <c:v>1.5</c:v>
                </c:pt>
                <c:pt idx="3">
                  <c:v>1.5</c:v>
                </c:pt>
                <c:pt idx="4">
                  <c:v>1</c:v>
                </c:pt>
                <c:pt idx="5">
                  <c:v>0.5</c:v>
                </c:pt>
                <c:pt idx="6">
                  <c:v>0.5</c:v>
                </c:pt>
                <c:pt idx="7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ECE-4BB0-B135-8C477CFB014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Лист1!$A$2:$A$9</c:f>
              <c:strCache>
                <c:ptCount val="8"/>
                <c:pt idx="0">
                  <c:v>недопонимание, недосказанность </c:v>
                </c:pt>
                <c:pt idx="1">
                  <c:v>низкая з/п,большой объем работы</c:v>
                </c:pt>
                <c:pt idx="2">
                  <c:v>низкий уровень сплоченности коллектива</c:v>
                </c:pt>
                <c:pt idx="3">
                  <c:v>кадровый дефицит</c:v>
                </c:pt>
                <c:pt idx="4">
                  <c:v>профессиональное выгорание</c:v>
                </c:pt>
                <c:pt idx="5">
                  <c:v>желание ничего не делать и получать з/п</c:v>
                </c:pt>
                <c:pt idx="6">
                  <c:v>желание удовлетворить свои интересы любым путем</c:v>
                </c:pt>
                <c:pt idx="7">
                  <c:v>несоответствие объема работы и з/п между отделениями</c:v>
                </c:pt>
              </c:strCache>
            </c:strRef>
          </c:cat>
          <c:val>
            <c:numRef>
              <c:f>Лист1!$C$2:$C$9</c:f>
              <c:numCache>
                <c:formatCode>General</c:formatCode>
                <c:ptCount val="8"/>
              </c:numCache>
            </c:numRef>
          </c:val>
          <c:extLst>
            <c:ext xmlns:c16="http://schemas.microsoft.com/office/drawing/2014/chart" uri="{C3380CC4-5D6E-409C-BE32-E72D297353CC}">
              <c16:uniqueId val="{00000001-4ECE-4BB0-B135-8C477CFB014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Лист1!$A$2:$A$9</c:f>
              <c:strCache>
                <c:ptCount val="8"/>
                <c:pt idx="0">
                  <c:v>недопонимание, недосказанность </c:v>
                </c:pt>
                <c:pt idx="1">
                  <c:v>низкая з/п,большой объем работы</c:v>
                </c:pt>
                <c:pt idx="2">
                  <c:v>низкий уровень сплоченности коллектива</c:v>
                </c:pt>
                <c:pt idx="3">
                  <c:v>кадровый дефицит</c:v>
                </c:pt>
                <c:pt idx="4">
                  <c:v>профессиональное выгорание</c:v>
                </c:pt>
                <c:pt idx="5">
                  <c:v>желание ничего не делать и получать з/п</c:v>
                </c:pt>
                <c:pt idx="6">
                  <c:v>желание удовлетворить свои интересы любым путем</c:v>
                </c:pt>
                <c:pt idx="7">
                  <c:v>несоответствие объема работы и з/п между отделениями</c:v>
                </c:pt>
              </c:strCache>
            </c:strRef>
          </c:cat>
          <c:val>
            <c:numRef>
              <c:f>Лист1!$D$2:$D$9</c:f>
              <c:numCache>
                <c:formatCode>General</c:formatCode>
                <c:ptCount val="8"/>
              </c:numCache>
            </c:numRef>
          </c:val>
          <c:extLst>
            <c:ext xmlns:c16="http://schemas.microsoft.com/office/drawing/2014/chart" uri="{C3380CC4-5D6E-409C-BE32-E72D297353CC}">
              <c16:uniqueId val="{00000002-4ECE-4BB0-B135-8C477CFB0148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47764224"/>
        <c:axId val="47765760"/>
      </c:barChart>
      <c:catAx>
        <c:axId val="477642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800" b="1"/>
            </a:pPr>
            <a:endParaRPr lang="ru-RU"/>
          </a:p>
        </c:txPr>
        <c:crossAx val="47765760"/>
        <c:crosses val="autoZero"/>
        <c:auto val="1"/>
        <c:lblAlgn val="ctr"/>
        <c:lblOffset val="100"/>
        <c:noMultiLvlLbl val="0"/>
      </c:catAx>
      <c:valAx>
        <c:axId val="477657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 b="1"/>
            </a:pPr>
            <a:endParaRPr lang="ru-RU"/>
          </a:p>
        </c:txPr>
        <c:crossAx val="477642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38%</a:t>
                    </a:r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BB69-4000-87AF-5555B21AF909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21%</a:t>
                    </a:r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BB69-4000-87AF-5555B21AF909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8,5%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BB69-4000-87AF-5555B21AF90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отрицательное </c:v>
                </c:pt>
                <c:pt idx="1">
                  <c:v>нейтральное </c:v>
                </c:pt>
                <c:pt idx="2">
                  <c:v>положительное 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38</c:v>
                </c:pt>
                <c:pt idx="1">
                  <c:v>21</c:v>
                </c:pt>
                <c:pt idx="2">
                  <c:v>8.5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FD-4C3A-9CB0-4677A00B4F6B}"/>
            </c:ext>
          </c:extLst>
        </c:ser>
        <c:dLbls>
          <c:dLblPos val="inBase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48023424"/>
        <c:axId val="48024960"/>
      </c:barChart>
      <c:catAx>
        <c:axId val="480234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 b="1"/>
            </a:pPr>
            <a:endParaRPr lang="ru-RU"/>
          </a:p>
        </c:txPr>
        <c:crossAx val="48024960"/>
        <c:crosses val="autoZero"/>
        <c:auto val="1"/>
        <c:lblAlgn val="ctr"/>
        <c:lblOffset val="100"/>
        <c:noMultiLvlLbl val="0"/>
      </c:catAx>
      <c:valAx>
        <c:axId val="480249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 b="1"/>
            </a:pPr>
            <a:endParaRPr lang="ru-RU"/>
          </a:p>
        </c:txPr>
        <c:crossAx val="480234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autoTitleDeleted val="0"/>
    <c:plotArea>
      <c:layout>
        <c:manualLayout>
          <c:layoutTarget val="inner"/>
          <c:xMode val="edge"/>
          <c:yMode val="edge"/>
          <c:x val="3.3237054447759332E-2"/>
          <c:y val="3.9249326607398251E-2"/>
          <c:w val="0.9478965051978232"/>
          <c:h val="0.7815108077551672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40%</a:t>
                    </a:r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948E-47B8-AED2-57AE92D99914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5%</a:t>
                    </a:r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948E-47B8-AED2-57AE92D99914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4%</a:t>
                    </a:r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948E-47B8-AED2-57AE92D99914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3%</a:t>
                    </a:r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948E-47B8-AED2-57AE92D99914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mtClean="0"/>
                      <a:t>2,5%</a:t>
                    </a:r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948E-47B8-AED2-57AE92D9991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проведение бесед, собраний</c:v>
                </c:pt>
                <c:pt idx="1">
                  <c:v>соблюдение трудовой дисциплины, этики </c:v>
                </c:pt>
                <c:pt idx="2">
                  <c:v>создание благоприятного психологического климата в коллективе </c:v>
                </c:pt>
                <c:pt idx="3">
                  <c:v>устранение причин конфликтов (известных)</c:v>
                </c:pt>
                <c:pt idx="4">
                  <c:v>составление графика работы с учетом психологической совместимости сотрудников</c:v>
                </c:pt>
                <c:pt idx="5">
                  <c:v>планирование совместного досуга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40</c:v>
                </c:pt>
                <c:pt idx="1">
                  <c:v>8.5</c:v>
                </c:pt>
                <c:pt idx="2">
                  <c:v>5</c:v>
                </c:pt>
                <c:pt idx="3">
                  <c:v>4</c:v>
                </c:pt>
                <c:pt idx="4">
                  <c:v>3</c:v>
                </c:pt>
                <c:pt idx="5">
                  <c:v>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D08-48DE-B0A1-316BA9EFE42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проведение бесед, собраний</c:v>
                </c:pt>
                <c:pt idx="1">
                  <c:v>соблюдение трудовой дисциплины, этики </c:v>
                </c:pt>
                <c:pt idx="2">
                  <c:v>создание благоприятного психологического климата в коллективе </c:v>
                </c:pt>
                <c:pt idx="3">
                  <c:v>устранение причин конфликтов (известных)</c:v>
                </c:pt>
                <c:pt idx="4">
                  <c:v>составление графика работы с учетом психологической совместимости сотрудников</c:v>
                </c:pt>
                <c:pt idx="5">
                  <c:v>планирование совместного досуга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1-5D08-48DE-B0A1-316BA9EFE42B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проведение бесед, собраний</c:v>
                </c:pt>
                <c:pt idx="1">
                  <c:v>соблюдение трудовой дисциплины, этики </c:v>
                </c:pt>
                <c:pt idx="2">
                  <c:v>создание благоприятного психологического климата в коллективе </c:v>
                </c:pt>
                <c:pt idx="3">
                  <c:v>устранение причин конфликтов (известных)</c:v>
                </c:pt>
                <c:pt idx="4">
                  <c:v>составление графика работы с учетом психологической совместимости сотрудников</c:v>
                </c:pt>
                <c:pt idx="5">
                  <c:v>планирование совместного досуга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2-5D08-48DE-B0A1-316BA9EFE42B}"/>
            </c:ext>
          </c:extLst>
        </c:ser>
        <c:dLbls>
          <c:dLblPos val="inBase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52473856"/>
        <c:axId val="52475392"/>
      </c:barChart>
      <c:catAx>
        <c:axId val="524738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800" b="1"/>
            </a:pPr>
            <a:endParaRPr lang="ru-RU"/>
          </a:p>
        </c:txPr>
        <c:crossAx val="52475392"/>
        <c:crosses val="autoZero"/>
        <c:auto val="1"/>
        <c:lblAlgn val="ctr"/>
        <c:lblOffset val="100"/>
        <c:noMultiLvlLbl val="0"/>
      </c:catAx>
      <c:valAx>
        <c:axId val="524753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 b="1"/>
            </a:pPr>
            <a:endParaRPr lang="ru-RU"/>
          </a:p>
        </c:txPr>
        <c:crossAx val="52473856"/>
        <c:crosses val="autoZero"/>
        <c:crossBetween val="between"/>
      </c:valAx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autoTitleDeleted val="0"/>
    <c:plotArea>
      <c:layout>
        <c:manualLayout>
          <c:layoutTarget val="inner"/>
          <c:xMode val="edge"/>
          <c:yMode val="edge"/>
          <c:x val="5.2695192337463413E-2"/>
          <c:y val="4.208508341527558E-2"/>
          <c:w val="0.94585915772564444"/>
          <c:h val="0.8528787017031275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2.8912998737844892E-3"/>
                  <c:y val="-0.37015062173854646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 smtClean="0"/>
                      <a:t>75%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8B5D-4836-84DF-8D454B7165E8}"/>
                </c:ext>
              </c:extLst>
            </c:dLbl>
            <c:dLbl>
              <c:idx val="1"/>
              <c:layout>
                <c:manualLayout>
                  <c:x val="0"/>
                  <c:y val="-6.3277173183079155E-2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 smtClean="0"/>
                      <a:t>18%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8B5D-4836-84DF-8D454B7165E8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200" smtClean="0"/>
                      <a:t>4,8%</a:t>
                    </a:r>
                    <a:endParaRPr lang="en-US"/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8B5D-4836-84DF-8D454B7165E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да</c:v>
                </c:pt>
                <c:pt idx="1">
                  <c:v>нет</c:v>
                </c:pt>
                <c:pt idx="2">
                  <c:v>воздержались от ответа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75</c:v>
                </c:pt>
                <c:pt idx="1">
                  <c:v>18</c:v>
                </c:pt>
                <c:pt idx="2">
                  <c:v>4.8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D2-4F81-9736-BB73C902CDE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да</c:v>
                </c:pt>
                <c:pt idx="1">
                  <c:v>нет</c:v>
                </c:pt>
                <c:pt idx="2">
                  <c:v>воздержались от ответа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</c:numCache>
            </c:numRef>
          </c:val>
          <c:extLst>
            <c:ext xmlns:c16="http://schemas.microsoft.com/office/drawing/2014/chart" uri="{C3380CC4-5D6E-409C-BE32-E72D297353CC}">
              <c16:uniqueId val="{00000001-5ED2-4F81-9736-BB73C902CDED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да</c:v>
                </c:pt>
                <c:pt idx="1">
                  <c:v>нет</c:v>
                </c:pt>
                <c:pt idx="2">
                  <c:v>воздержались от ответа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</c:numCache>
            </c:numRef>
          </c:val>
          <c:extLst>
            <c:ext xmlns:c16="http://schemas.microsoft.com/office/drawing/2014/chart" uri="{C3380CC4-5D6E-409C-BE32-E72D297353CC}">
              <c16:uniqueId val="{00000002-5ED2-4F81-9736-BB73C902CDED}"/>
            </c:ext>
          </c:extLst>
        </c:ser>
        <c:dLbls>
          <c:dLblPos val="inBase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52635520"/>
        <c:axId val="52637056"/>
      </c:barChart>
      <c:catAx>
        <c:axId val="526355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52637056"/>
        <c:crosses val="autoZero"/>
        <c:auto val="1"/>
        <c:lblAlgn val="ctr"/>
        <c:lblOffset val="100"/>
        <c:noMultiLvlLbl val="0"/>
      </c:catAx>
      <c:valAx>
        <c:axId val="526370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526355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 b="1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-0.28134167247942587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49%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6B30-41BB-A6AF-A43B430F8C49}"/>
                </c:ext>
              </c:extLst>
            </c:dLbl>
            <c:dLbl>
              <c:idx val="1"/>
              <c:layout>
                <c:manualLayout>
                  <c:x val="4.6296296296296294E-3"/>
                  <c:y val="-0.20147314505222419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36%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6B30-41BB-A6AF-A43B430F8C49}"/>
                </c:ext>
              </c:extLst>
            </c:dLbl>
            <c:dLbl>
              <c:idx val="2"/>
              <c:layout>
                <c:manualLayout>
                  <c:x val="3.0864197530864196E-3"/>
                  <c:y val="-4.700568696650856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9,6%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6B30-41BB-A6AF-A43B430F8C49}"/>
                </c:ext>
              </c:extLst>
            </c:dLbl>
            <c:dLbl>
              <c:idx val="3"/>
              <c:layout>
                <c:manualLayout>
                  <c:x val="1.5432098765432098E-3"/>
                  <c:y val="-3.242823681943489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6,5%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6B30-41BB-A6AF-A43B430F8C49}"/>
                </c:ext>
              </c:extLst>
            </c:dLbl>
            <c:dLbl>
              <c:idx val="4"/>
              <c:layout>
                <c:manualLayout>
                  <c:x val="0"/>
                  <c:y val="-2.147786007088436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6%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6B30-41BB-A6AF-A43B430F8C49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mtClean="0"/>
                      <a:t>2,5%</a:t>
                    </a:r>
                    <a:endParaRPr lang="en-US"/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6B30-41BB-A6AF-A43B430F8C49}"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mtClean="0"/>
                      <a:t>2,5%</a:t>
                    </a:r>
                    <a:endParaRPr lang="en-US"/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6B30-41BB-A6AF-A43B430F8C4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разбираются  участники</c:v>
                </c:pt>
                <c:pt idx="1">
                  <c:v>привлекается руководство</c:v>
                </c:pt>
                <c:pt idx="2">
                  <c:v>проблемы решаются  без огласки</c:v>
                </c:pt>
                <c:pt idx="3">
                  <c:v>предлагаются  компромиссные варианты</c:v>
                </c:pt>
                <c:pt idx="4">
                  <c:v>проведятся беседы</c:v>
                </c:pt>
                <c:pt idx="5">
                  <c:v>привлекаются специалисты в области разрешения конфликтов</c:v>
                </c:pt>
                <c:pt idx="6">
                  <c:v>привлекается работник кадровой службы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49</c:v>
                </c:pt>
                <c:pt idx="1">
                  <c:v>36</c:v>
                </c:pt>
                <c:pt idx="2">
                  <c:v>9.6</c:v>
                </c:pt>
                <c:pt idx="3">
                  <c:v>6.5</c:v>
                </c:pt>
                <c:pt idx="4">
                  <c:v>6</c:v>
                </c:pt>
                <c:pt idx="5">
                  <c:v>2.5</c:v>
                </c:pt>
                <c:pt idx="6">
                  <c:v>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500-4EFA-99D2-878919346F0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разбираются  участники</c:v>
                </c:pt>
                <c:pt idx="1">
                  <c:v>привлекается руководство</c:v>
                </c:pt>
                <c:pt idx="2">
                  <c:v>проблемы решаются  без огласки</c:v>
                </c:pt>
                <c:pt idx="3">
                  <c:v>предлагаются  компромиссные варианты</c:v>
                </c:pt>
                <c:pt idx="4">
                  <c:v>проведятся беседы</c:v>
                </c:pt>
                <c:pt idx="5">
                  <c:v>привлекаются специалисты в области разрешения конфликтов</c:v>
                </c:pt>
                <c:pt idx="6">
                  <c:v>привлекается работник кадровой службы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</c:numCache>
            </c:numRef>
          </c:val>
          <c:extLst>
            <c:ext xmlns:c16="http://schemas.microsoft.com/office/drawing/2014/chart" uri="{C3380CC4-5D6E-409C-BE32-E72D297353CC}">
              <c16:uniqueId val="{00000001-6500-4EFA-99D2-878919346F0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разбираются  участники</c:v>
                </c:pt>
                <c:pt idx="1">
                  <c:v>привлекается руководство</c:v>
                </c:pt>
                <c:pt idx="2">
                  <c:v>проблемы решаются  без огласки</c:v>
                </c:pt>
                <c:pt idx="3">
                  <c:v>предлагаются  компромиссные варианты</c:v>
                </c:pt>
                <c:pt idx="4">
                  <c:v>проведятся беседы</c:v>
                </c:pt>
                <c:pt idx="5">
                  <c:v>привлекаются специалисты в области разрешения конфликтов</c:v>
                </c:pt>
                <c:pt idx="6">
                  <c:v>привлекается работник кадровой службы</c:v>
                </c:pt>
              </c:strCache>
            </c:strRef>
          </c:cat>
          <c:val>
            <c:numRef>
              <c:f>Лист1!$D$2:$D$8</c:f>
              <c:numCache>
                <c:formatCode>General</c:formatCode>
                <c:ptCount val="7"/>
              </c:numCache>
            </c:numRef>
          </c:val>
          <c:extLst>
            <c:ext xmlns:c16="http://schemas.microsoft.com/office/drawing/2014/chart" uri="{C3380CC4-5D6E-409C-BE32-E72D297353CC}">
              <c16:uniqueId val="{00000002-6500-4EFA-99D2-878919346F0A}"/>
            </c:ext>
          </c:extLst>
        </c:ser>
        <c:dLbls>
          <c:dLblPos val="inBase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53215232"/>
        <c:axId val="53216768"/>
      </c:barChart>
      <c:catAx>
        <c:axId val="532152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 b="1"/>
            </a:pPr>
            <a:endParaRPr lang="ru-RU"/>
          </a:p>
        </c:txPr>
        <c:crossAx val="53216768"/>
        <c:crosses val="autoZero"/>
        <c:auto val="1"/>
        <c:lblAlgn val="ctr"/>
        <c:lblOffset val="100"/>
        <c:noMultiLvlLbl val="0"/>
      </c:catAx>
      <c:valAx>
        <c:axId val="532167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532152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-0.3542629491226508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93%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49BE-4AEA-82A1-E5C76AC28A17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2,5%</a:t>
                    </a:r>
                    <a:endParaRPr lang="en-US"/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49BE-4AEA-82A1-E5C76AC28A1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любые конфликты следует решать путем переговоров</c:v>
                </c:pt>
                <c:pt idx="1">
                  <c:v>любые конфликты следует решать с привлечением администрации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93</c:v>
                </c:pt>
                <c:pt idx="1">
                  <c:v>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48E-49F0-8DE2-81AD789DB20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любые конфликты следует решать путем переговоров</c:v>
                </c:pt>
                <c:pt idx="1">
                  <c:v>любые конфликты следует решать с привлечением администрации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1-348E-49F0-8DE2-81AD789DB206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любые конфликты следует решать путем переговоров</c:v>
                </c:pt>
                <c:pt idx="1">
                  <c:v>любые конфликты следует решать с привлечением администрации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2-348E-49F0-8DE2-81AD789DB206}"/>
            </c:ext>
          </c:extLst>
        </c:ser>
        <c:dLbls>
          <c:dLblPos val="inBase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53376896"/>
        <c:axId val="53378432"/>
      </c:barChart>
      <c:catAx>
        <c:axId val="533768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53378432"/>
        <c:crosses val="autoZero"/>
        <c:auto val="1"/>
        <c:lblAlgn val="ctr"/>
        <c:lblOffset val="100"/>
        <c:noMultiLvlLbl val="0"/>
      </c:catAx>
      <c:valAx>
        <c:axId val="533784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533768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-0.33686289525566165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87%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9585-4888-8987-FA03A7A1FADE}"/>
                </c:ext>
              </c:extLst>
            </c:dLbl>
            <c:dLbl>
              <c:idx val="1"/>
              <c:layout>
                <c:manualLayout>
                  <c:x val="4.6296296296296294E-3"/>
                  <c:y val="-0.23466475532389466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62%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9585-4888-8987-FA03A7A1FADE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4,5%</a:t>
                    </a:r>
                    <a:endParaRPr lang="en-US"/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9585-4888-8987-FA03A7A1FADE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1,5%</a:t>
                    </a:r>
                    <a:endParaRPr lang="en-US"/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9585-4888-8987-FA03A7A1FAD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нахождение компромисса</c:v>
                </c:pt>
                <c:pt idx="1">
                  <c:v>нахождение взаимовыгодных вариантов</c:v>
                </c:pt>
                <c:pt idx="2">
                  <c:v>естественное затухание конфликта</c:v>
                </c:pt>
                <c:pt idx="3">
                  <c:v>удовлетворение интересов  другой стороны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87</c:v>
                </c:pt>
                <c:pt idx="1">
                  <c:v>62</c:v>
                </c:pt>
                <c:pt idx="2">
                  <c:v>4.5</c:v>
                </c:pt>
                <c:pt idx="3">
                  <c:v>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EBD-460D-96D6-CA311F93042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нахождение компромисса</c:v>
                </c:pt>
                <c:pt idx="1">
                  <c:v>нахождение взаимовыгодных вариантов</c:v>
                </c:pt>
                <c:pt idx="2">
                  <c:v>естественное затухание конфликта</c:v>
                </c:pt>
                <c:pt idx="3">
                  <c:v>удовлетворение интересов  другой стороны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1-9EBD-460D-96D6-CA311F93042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нахождение компромисса</c:v>
                </c:pt>
                <c:pt idx="1">
                  <c:v>нахождение взаимовыгодных вариантов</c:v>
                </c:pt>
                <c:pt idx="2">
                  <c:v>естественное затухание конфликта</c:v>
                </c:pt>
                <c:pt idx="3">
                  <c:v>удовлетворение интересов  другой стороны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2-9EBD-460D-96D6-CA311F93042E}"/>
            </c:ext>
          </c:extLst>
        </c:ser>
        <c:dLbls>
          <c:dLblPos val="inBase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53424128"/>
        <c:axId val="53425664"/>
      </c:barChart>
      <c:catAx>
        <c:axId val="534241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53425664"/>
        <c:crosses val="autoZero"/>
        <c:auto val="1"/>
        <c:lblAlgn val="ctr"/>
        <c:lblOffset val="100"/>
        <c:noMultiLvlLbl val="0"/>
      </c:catAx>
      <c:valAx>
        <c:axId val="534256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534241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autoTitleDeleted val="1"/>
    <c:plotArea>
      <c:layout>
        <c:manualLayout>
          <c:layoutTarget val="inner"/>
          <c:xMode val="edge"/>
          <c:yMode val="edge"/>
          <c:x val="4.5977447263536503E-2"/>
          <c:y val="0.13381991854551176"/>
          <c:w val="0.93704724409448814"/>
          <c:h val="0.7032430446293971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52%</a:t>
                    </a:r>
                    <a:endParaRPr lang="ru-RU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BFF5-4C57-82CE-2BA70001BE44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40%</a:t>
                    </a:r>
                    <a:endParaRPr lang="ru-RU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BFF5-4C57-82CE-2BA70001BE44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8%</a:t>
                    </a:r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BFF5-4C57-82CE-2BA70001BE4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знаний не всегда хватает для эффективного разрешения конфликтов</c:v>
                </c:pt>
                <c:pt idx="1">
                  <c:v>в достаточной для эффективного разрешения большинства конфликтов</c:v>
                </c:pt>
                <c:pt idx="2">
                  <c:v>в недостаточной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52</c:v>
                </c:pt>
                <c:pt idx="1">
                  <c:v>40</c:v>
                </c:pt>
                <c:pt idx="2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A16-48ED-B002-B23473872B9F}"/>
            </c:ext>
          </c:extLst>
        </c:ser>
        <c:dLbls>
          <c:dLblPos val="inBase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54396800"/>
        <c:axId val="54398336"/>
      </c:barChart>
      <c:catAx>
        <c:axId val="543968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54398336"/>
        <c:crosses val="autoZero"/>
        <c:auto val="1"/>
        <c:lblAlgn val="ctr"/>
        <c:lblOffset val="100"/>
        <c:noMultiLvlLbl val="0"/>
      </c:catAx>
      <c:valAx>
        <c:axId val="543983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543968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2.7515058713283064E-3"/>
          <c:y val="0.28675945185496166"/>
          <c:w val="0.80581785767345115"/>
          <c:h val="0.71904609030166622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explosion val="25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200" b="1" smtClean="0"/>
                      <a:t>92,5%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EE6C-4B13-9920-D181BC13B78D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200" b="1" smtClean="0"/>
                      <a:t>6%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EE6C-4B13-9920-D181BC13B78D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200" b="1" smtClean="0"/>
                      <a:t>1,5%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EE6C-4B13-9920-D181BC13B78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да</c:v>
                </c:pt>
                <c:pt idx="1">
                  <c:v>нет</c:v>
                </c:pt>
                <c:pt idx="2">
                  <c:v>воздержались от ответа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92.5</c:v>
                </c:pt>
                <c:pt idx="1">
                  <c:v>6</c:v>
                </c:pt>
                <c:pt idx="2">
                  <c:v>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D56-4991-972D-C6264F714C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Должность</a:t>
            </a:r>
            <a:endParaRPr lang="ru-RU" dirty="0"/>
          </a:p>
        </c:rich>
      </c:tx>
      <c:layout/>
      <c:overlay val="0"/>
    </c:title>
    <c:autoTitleDeleted val="0"/>
    <c:view3D>
      <c:rotX val="75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Должность</c:v>
                </c:pt>
              </c:strCache>
            </c:strRef>
          </c:tx>
          <c:explosion val="25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Лист1!$A$2:$A$3</c:f>
              <c:strCache>
                <c:ptCount val="2"/>
                <c:pt idx="0">
                  <c:v>Старшие мс, фельдшера, акушерки</c:v>
                </c:pt>
                <c:pt idx="1">
                  <c:v>Зам гл.вр., гл. мс/акушерки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0.93</c:v>
                </c:pt>
                <c:pt idx="1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AB7-46F4-8CF2-8A07B2DB6421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autoTitleDeleted val="1"/>
    <c:plotArea>
      <c:layout>
        <c:manualLayout>
          <c:layoutTarget val="inner"/>
          <c:xMode val="edge"/>
          <c:yMode val="edge"/>
          <c:x val="6.4165211434475247E-2"/>
          <c:y val="5.2843273824275935E-2"/>
          <c:w val="0.90909314234697602"/>
          <c:h val="0.8233273228261035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54%</a:t>
                    </a:r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CD6E-4674-A7D4-881BF3F00F51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44%</a:t>
                    </a:r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CD6E-4674-A7D4-881BF3F00F51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36%</a:t>
                    </a:r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CD6E-4674-A7D4-881BF3F00F51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24%</a:t>
                    </a:r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CD6E-4674-A7D4-881BF3F00F51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21%</a:t>
                    </a:r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CD6E-4674-A7D4-881BF3F00F5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проведение обучающих мероприятий на рабочих местах</c:v>
                </c:pt>
                <c:pt idx="1">
                  <c:v>тренинги</c:v>
                </c:pt>
                <c:pt idx="2">
                  <c:v>обучение по программам повышения квалификации </c:v>
                </c:pt>
                <c:pt idx="3">
                  <c:v>консультация психолога</c:v>
                </c:pt>
                <c:pt idx="4">
                  <c:v>самообразование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54</c:v>
                </c:pt>
                <c:pt idx="1">
                  <c:v>44</c:v>
                </c:pt>
                <c:pt idx="2">
                  <c:v>36</c:v>
                </c:pt>
                <c:pt idx="3">
                  <c:v>24</c:v>
                </c:pt>
                <c:pt idx="4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458-4464-BA01-29F7A57380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4459776"/>
        <c:axId val="54506624"/>
      </c:barChart>
      <c:catAx>
        <c:axId val="544597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800" b="1"/>
            </a:pPr>
            <a:endParaRPr lang="ru-RU"/>
          </a:p>
        </c:txPr>
        <c:crossAx val="54506624"/>
        <c:crosses val="autoZero"/>
        <c:auto val="1"/>
        <c:lblAlgn val="ctr"/>
        <c:lblOffset val="100"/>
        <c:noMultiLvlLbl val="0"/>
      </c:catAx>
      <c:valAx>
        <c:axId val="545066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544597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Возраст</a:t>
            </a:r>
            <a:endParaRPr lang="ru-RU" dirty="0"/>
          </a:p>
        </c:rich>
      </c:tx>
      <c:layout/>
      <c:overlay val="0"/>
    </c:title>
    <c:autoTitleDeleted val="0"/>
    <c:view3D>
      <c:rotX val="75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explosion val="25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40%</a:t>
                    </a:r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A4DD-45F0-B748-1585258BFD88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26%</a:t>
                    </a:r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A4DD-45F0-B748-1585258BFD88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14%</a:t>
                    </a:r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A4DD-45F0-B748-1585258BFD88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14%</a:t>
                    </a:r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A4DD-45F0-B748-1585258BFD88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3%</a:t>
                    </a:r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A4DD-45F0-B748-1585258BFD88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pPr>
                      <a:defRPr sz="900" b="1"/>
                    </a:pPr>
                    <a:r>
                      <a:rPr lang="en-US" sz="900" smtClean="0"/>
                      <a:t>2%</a:t>
                    </a:r>
                    <a:endParaRPr lang="en-US" sz="90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A4DD-45F0-B748-1585258BFD88}"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pPr>
                      <a:defRPr sz="900" b="1"/>
                    </a:pPr>
                    <a:r>
                      <a:rPr lang="en-US" sz="900" smtClean="0"/>
                      <a:t>1%</a:t>
                    </a:r>
                    <a:endParaRPr lang="en-US" sz="90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A4DD-45F0-B748-1585258BFD8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7"/>
                <c:pt idx="0">
                  <c:v>41-50 лет</c:v>
                </c:pt>
                <c:pt idx="1">
                  <c:v>51-60 лет</c:v>
                </c:pt>
                <c:pt idx="2">
                  <c:v>31-40 лет</c:v>
                </c:pt>
                <c:pt idx="3">
                  <c:v>61-70 лет</c:v>
                </c:pt>
                <c:pt idx="4">
                  <c:v>не указали возраст</c:v>
                </c:pt>
                <c:pt idx="5">
                  <c:v>до 30 лет</c:v>
                </c:pt>
                <c:pt idx="6">
                  <c:v>71 и выше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40</c:v>
                </c:pt>
                <c:pt idx="1">
                  <c:v>26</c:v>
                </c:pt>
                <c:pt idx="2">
                  <c:v>14</c:v>
                </c:pt>
                <c:pt idx="3">
                  <c:v>14</c:v>
                </c:pt>
                <c:pt idx="4">
                  <c:v>3</c:v>
                </c:pt>
                <c:pt idx="5">
                  <c:v>2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358-4F2F-8FAA-CBE966426DB1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  <c:txPr>
        <a:bodyPr/>
        <a:lstStyle/>
        <a:p>
          <a:pPr>
            <a:defRPr sz="1100"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Стаж работы</a:t>
            </a:r>
            <a:endParaRPr lang="ru-RU" dirty="0"/>
          </a:p>
        </c:rich>
      </c:tx>
      <c:layout/>
      <c:overlay val="0"/>
    </c:title>
    <c:autoTitleDeleted val="0"/>
    <c:view3D>
      <c:rotX val="75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594060050388876E-2"/>
          <c:y val="0.16096820963145514"/>
          <c:w val="0.59767109025052678"/>
          <c:h val="0.8390317903685448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explosion val="25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33%</a:t>
                    </a:r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10BC-4504-9E4E-526336851E08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27%</a:t>
                    </a:r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10BC-4504-9E4E-526336851E08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20%</a:t>
                    </a:r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10BC-4504-9E4E-526336851E08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6,5%</a:t>
                    </a:r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10BC-4504-9E4E-526336851E08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6%</a:t>
                    </a:r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10BC-4504-9E4E-526336851E08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mtClean="0"/>
                      <a:t>5,5%</a:t>
                    </a:r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10BC-4504-9E4E-526336851E08}"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mtClean="0"/>
                      <a:t>2%</a:t>
                    </a:r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10BC-4504-9E4E-526336851E0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7"/>
                <c:pt idx="0">
                  <c:v>до 5 лет</c:v>
                </c:pt>
                <c:pt idx="1">
                  <c:v>от 11 до 20 лет</c:v>
                </c:pt>
                <c:pt idx="2">
                  <c:v>от 6 до 10 лет</c:v>
                </c:pt>
                <c:pt idx="3">
                  <c:v>от 31 до 40 лет</c:v>
                </c:pt>
                <c:pt idx="4">
                  <c:v>от 21 до 30 лет</c:v>
                </c:pt>
                <c:pt idx="5">
                  <c:v>не указали стаж</c:v>
                </c:pt>
                <c:pt idx="6">
                  <c:v>свыше 41 года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33</c:v>
                </c:pt>
                <c:pt idx="1">
                  <c:v>27</c:v>
                </c:pt>
                <c:pt idx="2">
                  <c:v>20</c:v>
                </c:pt>
                <c:pt idx="3">
                  <c:v>6.5</c:v>
                </c:pt>
                <c:pt idx="4">
                  <c:v>6</c:v>
                </c:pt>
                <c:pt idx="5">
                  <c:v>5.5</c:v>
                </c:pt>
                <c:pt idx="6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64E-4C00-BFF9-96261FBD2A91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  <c:txPr>
        <a:bodyPr/>
        <a:lstStyle/>
        <a:p>
          <a:pPr>
            <a:defRPr sz="1100"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75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Уровень образования</c:v>
                </c:pt>
              </c:strCache>
            </c:strRef>
          </c:tx>
          <c:explosion val="25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92,5%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67A7-40FC-BC1E-CAEFD88C4D99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17%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67A7-40FC-BC1E-CAEFD88C4D99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1,5%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67A7-40FC-BC1E-CAEFD88C4D99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0,5%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67A7-40FC-BC1E-CAEFD88C4D9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среднее специальное </c:v>
                </c:pt>
                <c:pt idx="1">
                  <c:v>высшее</c:v>
                </c:pt>
                <c:pt idx="2">
                  <c:v>неоконченное высшее</c:v>
                </c:pt>
                <c:pt idx="3">
                  <c:v>два высших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92.5</c:v>
                </c:pt>
                <c:pt idx="1">
                  <c:v>17</c:v>
                </c:pt>
                <c:pt idx="2">
                  <c:v>1.5</c:v>
                </c:pt>
                <c:pt idx="3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019-46E7-931B-9F7160E539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53%</a:t>
                    </a:r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6278-48F1-9916-14A99D09D871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44%</a:t>
                    </a:r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6278-48F1-9916-14A99D09D871}"/>
                </c:ext>
              </c:extLst>
            </c:dLbl>
            <c:dLbl>
              <c:idx val="2"/>
              <c:layout>
                <c:manualLayout>
                  <c:x val="0"/>
                  <c:y val="-1.893099877307878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3%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6278-48F1-9916-14A99D09D87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скорее положительный</c:v>
                </c:pt>
                <c:pt idx="1">
                  <c:v>положительный</c:v>
                </c:pt>
                <c:pt idx="2">
                  <c:v>скорее отрицательный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53</c:v>
                </c:pt>
                <c:pt idx="1">
                  <c:v>44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08F-4213-8534-B31154C0446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44865408"/>
        <c:axId val="44866944"/>
      </c:barChart>
      <c:catAx>
        <c:axId val="448654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 b="1"/>
            </a:pPr>
            <a:endParaRPr lang="ru-RU"/>
          </a:p>
        </c:txPr>
        <c:crossAx val="44866944"/>
        <c:crosses val="autoZero"/>
        <c:auto val="1"/>
        <c:lblAlgn val="ctr"/>
        <c:lblOffset val="100"/>
        <c:noMultiLvlLbl val="0"/>
      </c:catAx>
      <c:valAx>
        <c:axId val="448669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 b="1"/>
            </a:pPr>
            <a:endParaRPr lang="ru-RU"/>
          </a:p>
        </c:txPr>
        <c:crossAx val="448654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29,5%</a:t>
                    </a:r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E674-46E3-AEB2-EB82A0C92C9A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28%</a:t>
                    </a:r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E674-46E3-AEB2-EB82A0C92C9A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23%</a:t>
                    </a:r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E674-46E3-AEB2-EB82A0C92C9A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10%</a:t>
                    </a:r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E674-46E3-AEB2-EB82A0C92C9A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7%</a:t>
                    </a:r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E674-46E3-AEB2-EB82A0C92C9A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mtClean="0"/>
                      <a:t>2,5%</a:t>
                    </a:r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E674-46E3-AEB2-EB82A0C92C9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реже, чем раз в полугодие</c:v>
                </c:pt>
                <c:pt idx="1">
                  <c:v>раз/несколько раз в полугодие</c:v>
                </c:pt>
                <c:pt idx="2">
                  <c:v>ежемесячно</c:v>
                </c:pt>
                <c:pt idx="3">
                  <c:v>еженедельно</c:v>
                </c:pt>
                <c:pt idx="4">
                  <c:v>ежедневно</c:v>
                </c:pt>
                <c:pt idx="5">
                  <c:v>никогда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29.5</c:v>
                </c:pt>
                <c:pt idx="1">
                  <c:v>28</c:v>
                </c:pt>
                <c:pt idx="2">
                  <c:v>23</c:v>
                </c:pt>
                <c:pt idx="3">
                  <c:v>10</c:v>
                </c:pt>
                <c:pt idx="4">
                  <c:v>7</c:v>
                </c:pt>
                <c:pt idx="5">
                  <c:v>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17F-476A-8008-AC7A54C7AF4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реже, чем раз в полугодие</c:v>
                </c:pt>
                <c:pt idx="1">
                  <c:v>раз/несколько раз в полугодие</c:v>
                </c:pt>
                <c:pt idx="2">
                  <c:v>ежемесячно</c:v>
                </c:pt>
                <c:pt idx="3">
                  <c:v>еженедельно</c:v>
                </c:pt>
                <c:pt idx="4">
                  <c:v>ежедневно</c:v>
                </c:pt>
                <c:pt idx="5">
                  <c:v>никогда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1-D17F-476A-8008-AC7A54C7AF45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реже, чем раз в полугодие</c:v>
                </c:pt>
                <c:pt idx="1">
                  <c:v>раз/несколько раз в полугодие</c:v>
                </c:pt>
                <c:pt idx="2">
                  <c:v>ежемесячно</c:v>
                </c:pt>
                <c:pt idx="3">
                  <c:v>еженедельно</c:v>
                </c:pt>
                <c:pt idx="4">
                  <c:v>ежедневно</c:v>
                </c:pt>
                <c:pt idx="5">
                  <c:v>никогда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2-D17F-476A-8008-AC7A54C7AF45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47689728"/>
        <c:axId val="47691264"/>
      </c:barChart>
      <c:catAx>
        <c:axId val="476897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 b="1"/>
            </a:pPr>
            <a:endParaRPr lang="ru-RU"/>
          </a:p>
        </c:txPr>
        <c:crossAx val="47691264"/>
        <c:crosses val="autoZero"/>
        <c:auto val="1"/>
        <c:lblAlgn val="ctr"/>
        <c:lblOffset val="100"/>
        <c:noMultiLvlLbl val="0"/>
      </c:catAx>
      <c:valAx>
        <c:axId val="476912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 b="1"/>
            </a:pPr>
            <a:endParaRPr lang="ru-RU"/>
          </a:p>
        </c:txPr>
        <c:crossAx val="476897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-0.3381585311236525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89%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E48A-4BED-A553-B72F068E8BD0}"/>
                </c:ext>
              </c:extLst>
            </c:dLbl>
            <c:dLbl>
              <c:idx val="1"/>
              <c:layout>
                <c:manualLayout>
                  <c:x val="-3.0864197530864196E-3"/>
                  <c:y val="-5.663987973388204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18%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E48A-4BED-A553-B72F068E8BD0}"/>
                </c:ext>
              </c:extLst>
            </c:dLbl>
            <c:dLbl>
              <c:idx val="2"/>
              <c:layout>
                <c:manualLayout>
                  <c:x val="1.5432098765432098E-3"/>
                  <c:y val="-2.192991856097796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6,5%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E48A-4BED-A553-B72F068E8BD0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4,8%</a:t>
                    </a:r>
                    <a:endParaRPr lang="en-US"/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E48A-4BED-A553-B72F068E8BD0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4%</a:t>
                    </a:r>
                    <a:endParaRPr lang="en-US"/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E48A-4BED-A553-B72F068E8BD0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mtClean="0"/>
                      <a:t>2%</a:t>
                    </a:r>
                    <a:endParaRPr lang="en-US"/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E48A-4BED-A553-B72F068E8BD0}"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mtClean="0"/>
                      <a:t>1,5%</a:t>
                    </a:r>
                    <a:endParaRPr lang="en-US"/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E48A-4BED-A553-B72F068E8BD0}"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smtClean="0"/>
                      <a:t>1,5%</a:t>
                    </a:r>
                    <a:endParaRPr lang="en-US"/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E48A-4BED-A553-B72F068E8BD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Лист1!$A$2:$A$9</c:f>
              <c:strCache>
                <c:ptCount val="8"/>
                <c:pt idx="0">
                  <c:v>поиск компромиссного варианта</c:v>
                </c:pt>
                <c:pt idx="1">
                  <c:v>помощь коллег /руководства</c:v>
                </c:pt>
                <c:pt idx="2">
                  <c:v>тактика зависит от ситуации</c:v>
                </c:pt>
                <c:pt idx="3">
                  <c:v>не противоречат оппоненту, но поступают по-своему</c:v>
                </c:pt>
                <c:pt idx="4">
                  <c:v>стараются доказать свою правоту</c:v>
                </c:pt>
                <c:pt idx="5">
                  <c:v>не обращают внимания на конфликт</c:v>
                </c:pt>
                <c:pt idx="6">
                  <c:v>соглашаются с позицией оппонента</c:v>
                </c:pt>
                <c:pt idx="7">
                  <c:v>поиск совместного решения конфликта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89</c:v>
                </c:pt>
                <c:pt idx="1">
                  <c:v>18</c:v>
                </c:pt>
                <c:pt idx="2">
                  <c:v>6.5</c:v>
                </c:pt>
                <c:pt idx="3">
                  <c:v>4.8</c:v>
                </c:pt>
                <c:pt idx="4">
                  <c:v>4</c:v>
                </c:pt>
                <c:pt idx="5">
                  <c:v>2</c:v>
                </c:pt>
                <c:pt idx="6">
                  <c:v>1.5</c:v>
                </c:pt>
                <c:pt idx="7">
                  <c:v>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CE9-4C03-8BCE-2C829B07A48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Лист1!$A$2:$A$9</c:f>
              <c:strCache>
                <c:ptCount val="8"/>
                <c:pt idx="0">
                  <c:v>поиск компромиссного варианта</c:v>
                </c:pt>
                <c:pt idx="1">
                  <c:v>помощь коллег /руководства</c:v>
                </c:pt>
                <c:pt idx="2">
                  <c:v>тактика зависит от ситуации</c:v>
                </c:pt>
                <c:pt idx="3">
                  <c:v>не противоречат оппоненту, но поступают по-своему</c:v>
                </c:pt>
                <c:pt idx="4">
                  <c:v>стараются доказать свою правоту</c:v>
                </c:pt>
                <c:pt idx="5">
                  <c:v>не обращают внимания на конфликт</c:v>
                </c:pt>
                <c:pt idx="6">
                  <c:v>соглашаются с позицией оппонента</c:v>
                </c:pt>
                <c:pt idx="7">
                  <c:v>поиск совместного решения конфликта</c:v>
                </c:pt>
              </c:strCache>
            </c:strRef>
          </c:cat>
          <c:val>
            <c:numRef>
              <c:f>Лист1!$C$2:$C$9</c:f>
              <c:numCache>
                <c:formatCode>General</c:formatCode>
                <c:ptCount val="8"/>
              </c:numCache>
            </c:numRef>
          </c:val>
          <c:extLst>
            <c:ext xmlns:c16="http://schemas.microsoft.com/office/drawing/2014/chart" uri="{C3380CC4-5D6E-409C-BE32-E72D297353CC}">
              <c16:uniqueId val="{00000001-9CE9-4C03-8BCE-2C829B07A48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Лист1!$A$2:$A$9</c:f>
              <c:strCache>
                <c:ptCount val="8"/>
                <c:pt idx="0">
                  <c:v>поиск компромиссного варианта</c:v>
                </c:pt>
                <c:pt idx="1">
                  <c:v>помощь коллег /руководства</c:v>
                </c:pt>
                <c:pt idx="2">
                  <c:v>тактика зависит от ситуации</c:v>
                </c:pt>
                <c:pt idx="3">
                  <c:v>не противоречат оппоненту, но поступают по-своему</c:v>
                </c:pt>
                <c:pt idx="4">
                  <c:v>стараются доказать свою правоту</c:v>
                </c:pt>
                <c:pt idx="5">
                  <c:v>не обращают внимания на конфликт</c:v>
                </c:pt>
                <c:pt idx="6">
                  <c:v>соглашаются с позицией оппонента</c:v>
                </c:pt>
                <c:pt idx="7">
                  <c:v>поиск совместного решения конфликта</c:v>
                </c:pt>
              </c:strCache>
            </c:strRef>
          </c:cat>
          <c:val>
            <c:numRef>
              <c:f>Лист1!$D$2:$D$9</c:f>
              <c:numCache>
                <c:formatCode>General</c:formatCode>
                <c:ptCount val="8"/>
              </c:numCache>
            </c:numRef>
          </c:val>
          <c:extLst>
            <c:ext xmlns:c16="http://schemas.microsoft.com/office/drawing/2014/chart" uri="{C3380CC4-5D6E-409C-BE32-E72D297353CC}">
              <c16:uniqueId val="{00000002-9CE9-4C03-8BCE-2C829B07A487}"/>
            </c:ext>
          </c:extLst>
        </c:ser>
        <c:dLbls>
          <c:dLblPos val="inBase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35292800"/>
        <c:axId val="135303168"/>
      </c:barChart>
      <c:catAx>
        <c:axId val="1352928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900" b="1"/>
            </a:pPr>
            <a:endParaRPr lang="ru-RU"/>
          </a:p>
        </c:txPr>
        <c:crossAx val="135303168"/>
        <c:crosses val="autoZero"/>
        <c:auto val="1"/>
        <c:lblAlgn val="ctr"/>
        <c:lblOffset val="100"/>
        <c:noMultiLvlLbl val="0"/>
      </c:catAx>
      <c:valAx>
        <c:axId val="1353031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 b="1"/>
            </a:pPr>
            <a:endParaRPr lang="ru-RU"/>
          </a:p>
        </c:txPr>
        <c:crossAx val="1352928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54%</a:t>
                    </a:r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B7AA-411A-BC3C-5577B9AC255D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38%</a:t>
                    </a:r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B7AA-411A-BC3C-5577B9AC255D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16%</a:t>
                    </a:r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B7AA-411A-BC3C-5577B9AC255D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8%</a:t>
                    </a:r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B7AA-411A-BC3C-5577B9AC255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средним  и младшим  медицинским персоналом</c:v>
                </c:pt>
                <c:pt idx="1">
                  <c:v>средним медицинским персоналом</c:v>
                </c:pt>
                <c:pt idx="2">
                  <c:v>средним медицинским персоналом и врачами</c:v>
                </c:pt>
                <c:pt idx="3">
                  <c:v> средним медицинским персоналом и администрацией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54</c:v>
                </c:pt>
                <c:pt idx="1">
                  <c:v>38</c:v>
                </c:pt>
                <c:pt idx="2">
                  <c:v>16</c:v>
                </c:pt>
                <c:pt idx="3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709-4941-B6BE-75452F3BCCD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средним  и младшим  медицинским персоналом</c:v>
                </c:pt>
                <c:pt idx="1">
                  <c:v>средним медицинским персоналом</c:v>
                </c:pt>
                <c:pt idx="2">
                  <c:v>средним медицинским персоналом и врачами</c:v>
                </c:pt>
                <c:pt idx="3">
                  <c:v> средним медицинским персоналом и администрацией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1-9709-4941-B6BE-75452F3BCCD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средним  и младшим  медицинским персоналом</c:v>
                </c:pt>
                <c:pt idx="1">
                  <c:v>средним медицинским персоналом</c:v>
                </c:pt>
                <c:pt idx="2">
                  <c:v>средним медицинским персоналом и врачами</c:v>
                </c:pt>
                <c:pt idx="3">
                  <c:v> средним медицинским персоналом и администрацией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2-9709-4941-B6BE-75452F3BCC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7537152"/>
        <c:axId val="47543040"/>
      </c:barChart>
      <c:catAx>
        <c:axId val="475371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 b="1"/>
            </a:pPr>
            <a:endParaRPr lang="ru-RU"/>
          </a:p>
        </c:txPr>
        <c:crossAx val="47543040"/>
        <c:crosses val="autoZero"/>
        <c:auto val="1"/>
        <c:lblAlgn val="ctr"/>
        <c:lblOffset val="100"/>
        <c:noMultiLvlLbl val="0"/>
      </c:catAx>
      <c:valAx>
        <c:axId val="475430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 b="1"/>
            </a:pPr>
            <a:endParaRPr lang="ru-RU"/>
          </a:p>
        </c:txPr>
        <c:crossAx val="475371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39FD3A-69EC-4F8F-953B-A1224E5A9E0A}" type="datetimeFigureOut">
              <a:rPr lang="ru-RU" smtClean="0"/>
              <a:t>06.04.2023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F7E515-BE73-478A-ACAF-8F9E70904D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46336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5458A92-AD8A-4B8A-98B6-7EF1AA06A148}" type="datetimeFigureOut">
              <a:rPr lang="ru-RU" smtClean="0"/>
              <a:pPr>
                <a:defRPr/>
              </a:pPr>
              <a:t>06.04.2023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B3E49-0BE0-44BC-90E7-76174D66F63E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70014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5722E9-EF1A-45D0-9519-B30B8C5210F9}" type="datetimeFigureOut">
              <a:rPr lang="ru-RU" smtClean="0"/>
              <a:pPr>
                <a:defRPr/>
              </a:pPr>
              <a:t>06.04.2023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B5493-AC6C-43D5-9240-8D22BDAC2990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42566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BF72E8-69A7-4E76-BFA1-2056D8D55FE4}" type="datetimeFigureOut">
              <a:rPr lang="ru-RU" smtClean="0"/>
              <a:pPr>
                <a:defRPr/>
              </a:pPr>
              <a:t>06.04.2023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73112-2D0B-460C-B34C-414FBBDE8CB4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12762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57549F-D978-4506-A03E-00BB2E2B9E78}" type="datetimeFigureOut">
              <a:rPr lang="ru-RU" smtClean="0"/>
              <a:pPr>
                <a:defRPr/>
              </a:pPr>
              <a:t>06.04.2023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63D29-5B8A-4541-BD00-6FCC8065FF3A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23654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AA55A9-A096-484A-B178-12F3583045D7}" type="datetimeFigureOut">
              <a:rPr lang="ru-RU" smtClean="0"/>
              <a:pPr>
                <a:defRPr/>
              </a:pPr>
              <a:t>06.04.2023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EF74F-61D2-4C48-8FE3-B51AFF786E74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33505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DF1657-46FB-4C21-B0DE-6ACA9ECF85B4}" type="datetimeFigureOut">
              <a:rPr lang="ru-RU" smtClean="0"/>
              <a:pPr>
                <a:defRPr/>
              </a:pPr>
              <a:t>06.04.2023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53AC5-987D-4F64-A615-81B9F0B00898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04945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4102C7-C051-4408-BD9F-97BE77F20DB3}" type="datetimeFigureOut">
              <a:rPr lang="ru-RU" smtClean="0"/>
              <a:pPr>
                <a:defRPr/>
              </a:pPr>
              <a:t>06.04.2023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1DAE0-D9B7-4562-B608-141E1518C073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38449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CB56BE-4622-489B-B36A-F197A0C4DF82}" type="datetimeFigureOut">
              <a:rPr lang="ru-RU" smtClean="0"/>
              <a:pPr>
                <a:defRPr/>
              </a:pPr>
              <a:t>06.04.2023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83607-D5E3-492B-9A0E-1202EC219F67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7529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1CC95A-B5FB-4CF7-A78A-5FD2BD939975}" type="datetimeFigureOut">
              <a:rPr lang="ru-RU" smtClean="0"/>
              <a:pPr>
                <a:defRPr/>
              </a:pPr>
              <a:t>06.04.2023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EB328-6E68-42DC-931F-2D73B35D4C87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96571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A9457DE-CA0B-4963-9E10-10F1500904FA}" type="datetimeFigureOut">
              <a:rPr lang="ru-RU" smtClean="0"/>
              <a:pPr>
                <a:defRPr/>
              </a:pPr>
              <a:t>06.04.2023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04C9C-D280-4BB8-B4F7-88177438073A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91663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71DB29-CA0C-46DC-A505-3081119F9BBA}" type="datetimeFigureOut">
              <a:rPr lang="ru-RU" smtClean="0"/>
              <a:pPr>
                <a:defRPr/>
              </a:pPr>
              <a:t>06.04.2023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3BEB0-9106-4238-B015-39862FCE802B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36298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A283BF5-7439-4F1F-95A5-304BBFE047D4}" type="datetimeFigureOut">
              <a:rPr lang="ru-RU" smtClean="0"/>
              <a:pPr>
                <a:defRPr/>
              </a:pPr>
              <a:t>06.04.2023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0B94AB-3E1F-4E9B-8D15-79AC19BF6E4B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71258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276" y="0"/>
            <a:ext cx="9180276" cy="687803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-315415"/>
            <a:ext cx="9144000" cy="2232247"/>
          </a:xfrm>
        </p:spPr>
        <p:txBody>
          <a:bodyPr>
            <a:normAutofit fontScale="90000"/>
          </a:bodyPr>
          <a:lstStyle/>
          <a:p>
            <a:r>
              <a:rPr lang="ru-RU" sz="3400" b="1" dirty="0" smtClean="0">
                <a:solidFill>
                  <a:srgbClr val="002060"/>
                </a:solidFill>
              </a:rPr>
              <a:t/>
            </a:r>
            <a:br>
              <a:rPr lang="ru-RU" sz="3400" b="1" dirty="0" smtClean="0">
                <a:solidFill>
                  <a:srgbClr val="002060"/>
                </a:solidFill>
              </a:rPr>
            </a:br>
            <a:r>
              <a:rPr lang="ru-RU" sz="3400" b="1" dirty="0" smtClean="0">
                <a:solidFill>
                  <a:srgbClr val="002060"/>
                </a:solidFill>
              </a:rPr>
              <a:t/>
            </a:r>
            <a:br>
              <a:rPr lang="ru-RU" sz="3400" b="1" dirty="0" smtClean="0">
                <a:solidFill>
                  <a:srgbClr val="002060"/>
                </a:solidFill>
              </a:rPr>
            </a:br>
            <a:r>
              <a:rPr lang="ru-RU" sz="3400" b="1" dirty="0">
                <a:solidFill>
                  <a:srgbClr val="002060"/>
                </a:solidFill>
              </a:rPr>
              <a:t/>
            </a:r>
            <a:br>
              <a:rPr lang="ru-RU" sz="3400" b="1" dirty="0">
                <a:solidFill>
                  <a:srgbClr val="002060"/>
                </a:solidFill>
              </a:rPr>
            </a:br>
            <a:r>
              <a:rPr lang="ru-RU" sz="3400" b="1" dirty="0" smtClean="0">
                <a:solidFill>
                  <a:srgbClr val="002060"/>
                </a:solidFill>
              </a:rPr>
              <a:t/>
            </a:r>
            <a:br>
              <a:rPr lang="ru-RU" sz="3400" b="1" dirty="0" smtClean="0">
                <a:solidFill>
                  <a:srgbClr val="002060"/>
                </a:solidFill>
              </a:rPr>
            </a:br>
            <a:r>
              <a:rPr lang="ru-RU" sz="3400" b="1" dirty="0">
                <a:solidFill>
                  <a:srgbClr val="002060"/>
                </a:solidFill>
              </a:rPr>
              <a:t/>
            </a:r>
            <a:br>
              <a:rPr lang="ru-RU" sz="3400" b="1" dirty="0">
                <a:solidFill>
                  <a:srgbClr val="002060"/>
                </a:solidFill>
              </a:rPr>
            </a:br>
            <a:r>
              <a:rPr lang="ru-RU" sz="3400" b="1" dirty="0" smtClean="0">
                <a:solidFill>
                  <a:srgbClr val="002060"/>
                </a:solidFill>
              </a:rPr>
              <a:t/>
            </a:r>
            <a:br>
              <a:rPr lang="ru-RU" sz="3400" b="1" dirty="0" smtClean="0">
                <a:solidFill>
                  <a:srgbClr val="002060"/>
                </a:solidFill>
              </a:rPr>
            </a:br>
            <a:r>
              <a:rPr lang="ru-RU" sz="3400" b="1" dirty="0">
                <a:solidFill>
                  <a:srgbClr val="002060"/>
                </a:solidFill>
              </a:rPr>
              <a:t/>
            </a:r>
            <a:br>
              <a:rPr lang="ru-RU" sz="3400" b="1" dirty="0">
                <a:solidFill>
                  <a:srgbClr val="002060"/>
                </a:solidFill>
              </a:rPr>
            </a:br>
            <a:r>
              <a:rPr lang="ru-RU" sz="3400" b="1" dirty="0" smtClean="0">
                <a:solidFill>
                  <a:srgbClr val="002060"/>
                </a:solidFill>
              </a:rPr>
              <a:t/>
            </a:r>
            <a:br>
              <a:rPr lang="ru-RU" sz="3400" b="1" dirty="0" smtClean="0">
                <a:solidFill>
                  <a:srgbClr val="002060"/>
                </a:solidFill>
              </a:rPr>
            </a:br>
            <a:r>
              <a:rPr lang="ru-RU" sz="3400" b="1" dirty="0">
                <a:solidFill>
                  <a:srgbClr val="002060"/>
                </a:solidFill>
              </a:rPr>
              <a:t/>
            </a:r>
            <a:br>
              <a:rPr lang="ru-RU" sz="3400" b="1" dirty="0">
                <a:solidFill>
                  <a:srgbClr val="002060"/>
                </a:solidFill>
              </a:rPr>
            </a:br>
            <a:r>
              <a:rPr lang="ru-RU" sz="3400" b="1" dirty="0" smtClean="0">
                <a:solidFill>
                  <a:srgbClr val="002060"/>
                </a:solidFill>
              </a:rPr>
              <a:t/>
            </a:r>
            <a:br>
              <a:rPr lang="ru-RU" sz="3400" b="1" dirty="0" smtClean="0">
                <a:solidFill>
                  <a:srgbClr val="002060"/>
                </a:solidFill>
              </a:rPr>
            </a:br>
            <a:r>
              <a:rPr lang="ru-RU" sz="3400" b="1" dirty="0">
                <a:solidFill>
                  <a:srgbClr val="002060"/>
                </a:solidFill>
              </a:rPr>
              <a:t/>
            </a:r>
            <a:br>
              <a:rPr lang="ru-RU" sz="3400" b="1" dirty="0">
                <a:solidFill>
                  <a:srgbClr val="002060"/>
                </a:solidFill>
              </a:rPr>
            </a:br>
            <a:r>
              <a:rPr lang="ru-RU" sz="3400" b="1" dirty="0" smtClean="0">
                <a:solidFill>
                  <a:srgbClr val="002060"/>
                </a:solidFill>
              </a:rPr>
              <a:t/>
            </a:r>
            <a:br>
              <a:rPr lang="ru-RU" sz="3400" b="1" dirty="0" smtClean="0">
                <a:solidFill>
                  <a:srgbClr val="002060"/>
                </a:solidFill>
              </a:rPr>
            </a:br>
            <a:r>
              <a:rPr lang="ru-RU" sz="3400" b="1" dirty="0" smtClean="0">
                <a:solidFill>
                  <a:srgbClr val="002060"/>
                </a:solidFill>
              </a:rPr>
              <a:t/>
            </a:r>
            <a:br>
              <a:rPr lang="ru-RU" sz="3400" b="1" dirty="0" smtClean="0">
                <a:solidFill>
                  <a:srgbClr val="002060"/>
                </a:solidFill>
              </a:rPr>
            </a:br>
            <a:r>
              <a:rPr lang="ru-RU" sz="3400" b="1" dirty="0" smtClean="0">
                <a:solidFill>
                  <a:srgbClr val="002060"/>
                </a:solidFill>
              </a:rPr>
              <a:t/>
            </a:r>
            <a:br>
              <a:rPr lang="ru-RU" sz="3400" b="1" dirty="0" smtClean="0">
                <a:solidFill>
                  <a:srgbClr val="002060"/>
                </a:solidFill>
              </a:rPr>
            </a:br>
            <a:r>
              <a:rPr lang="ru-RU" sz="3400" b="1" dirty="0" smtClean="0">
                <a:solidFill>
                  <a:srgbClr val="002060"/>
                </a:solidFill>
              </a:rPr>
              <a:t/>
            </a:r>
            <a:br>
              <a:rPr lang="ru-RU" sz="3400" b="1" dirty="0" smtClean="0">
                <a:solidFill>
                  <a:srgbClr val="002060"/>
                </a:solidFill>
              </a:rPr>
            </a:br>
            <a:r>
              <a:rPr lang="ru-RU" sz="3400" b="1" dirty="0" smtClean="0">
                <a:solidFill>
                  <a:srgbClr val="002060"/>
                </a:solidFill>
              </a:rPr>
              <a:t/>
            </a:r>
            <a:br>
              <a:rPr lang="ru-RU" sz="3400" b="1" dirty="0" smtClean="0">
                <a:solidFill>
                  <a:srgbClr val="002060"/>
                </a:solidFill>
              </a:rPr>
            </a:br>
            <a:r>
              <a:rPr lang="ru-RU" sz="3400" b="1" dirty="0" smtClean="0">
                <a:solidFill>
                  <a:srgbClr val="002060"/>
                </a:solidFill>
              </a:rPr>
              <a:t/>
            </a:r>
            <a:br>
              <a:rPr lang="ru-RU" sz="3400" b="1" dirty="0" smtClean="0">
                <a:solidFill>
                  <a:srgbClr val="002060"/>
                </a:solidFill>
              </a:rPr>
            </a:br>
            <a:r>
              <a:rPr lang="ru-RU" sz="3400" b="1" dirty="0" smtClean="0">
                <a:solidFill>
                  <a:srgbClr val="002060"/>
                </a:solidFill>
              </a:rPr>
              <a:t/>
            </a:r>
            <a:br>
              <a:rPr lang="ru-RU" sz="3400" b="1" dirty="0" smtClean="0">
                <a:solidFill>
                  <a:srgbClr val="002060"/>
                </a:solidFill>
              </a:rPr>
            </a:br>
            <a:r>
              <a:rPr lang="ru-RU" sz="3400" b="1" dirty="0" smtClean="0">
                <a:solidFill>
                  <a:srgbClr val="002060"/>
                </a:solidFill>
              </a:rPr>
              <a:t/>
            </a:r>
            <a:br>
              <a:rPr lang="ru-RU" sz="3400" b="1" dirty="0" smtClean="0">
                <a:solidFill>
                  <a:srgbClr val="002060"/>
                </a:solidFill>
              </a:rPr>
            </a:br>
            <a:r>
              <a:rPr lang="ru-RU" sz="3400" b="1" dirty="0" smtClean="0">
                <a:solidFill>
                  <a:srgbClr val="002060"/>
                </a:solidFill>
              </a:rPr>
              <a:t>  </a:t>
            </a:r>
            <a:r>
              <a:rPr lang="ru-RU" sz="4000" b="1" dirty="0" smtClean="0">
                <a:solidFill>
                  <a:srgbClr val="002060"/>
                </a:solidFill>
              </a:rPr>
              <a:t>Результаты </a:t>
            </a:r>
            <a:r>
              <a:rPr lang="ru-RU" sz="4000" b="1" dirty="0">
                <a:solidFill>
                  <a:srgbClr val="002060"/>
                </a:solidFill>
              </a:rPr>
              <a:t>анкетирования  </a:t>
            </a:r>
            <a:r>
              <a:rPr lang="ru-RU" sz="4000" b="1" dirty="0" smtClean="0">
                <a:solidFill>
                  <a:srgbClr val="002060"/>
                </a:solidFill>
              </a:rPr>
              <a:t/>
            </a:r>
            <a:br>
              <a:rPr lang="ru-RU" sz="4000" b="1" dirty="0" smtClean="0">
                <a:solidFill>
                  <a:srgbClr val="002060"/>
                </a:solidFill>
              </a:rPr>
            </a:br>
            <a:r>
              <a:rPr lang="ru-RU" sz="4000" b="1" dirty="0" smtClean="0">
                <a:solidFill>
                  <a:srgbClr val="002060"/>
                </a:solidFill>
              </a:rPr>
              <a:t>по </a:t>
            </a:r>
            <a:r>
              <a:rPr lang="ru-RU" sz="4000" b="1" dirty="0">
                <a:solidFill>
                  <a:srgbClr val="002060"/>
                </a:solidFill>
              </a:rPr>
              <a:t>вопросам профилактики и разрешения конфликтов между медицинскими </a:t>
            </a:r>
            <a:r>
              <a:rPr lang="ru-RU" sz="4000" b="1" dirty="0" smtClean="0">
                <a:solidFill>
                  <a:srgbClr val="002060"/>
                </a:solidFill>
              </a:rPr>
              <a:t>работниками</a:t>
            </a:r>
            <a:br>
              <a:rPr lang="ru-RU" sz="4000" b="1" dirty="0" smtClean="0">
                <a:solidFill>
                  <a:srgbClr val="002060"/>
                </a:solidFill>
              </a:rPr>
            </a:br>
            <a:r>
              <a:rPr lang="ru-RU" sz="4000" b="1" dirty="0">
                <a:solidFill>
                  <a:srgbClr val="002060"/>
                </a:solidFill>
              </a:rPr>
              <a:t/>
            </a:r>
            <a:br>
              <a:rPr lang="ru-RU" sz="4000" b="1" dirty="0">
                <a:solidFill>
                  <a:srgbClr val="002060"/>
                </a:solidFill>
              </a:rPr>
            </a:br>
            <a:r>
              <a:rPr lang="ru-RU" sz="4000" b="1" dirty="0" smtClean="0">
                <a:solidFill>
                  <a:srgbClr val="002060"/>
                </a:solidFill>
              </a:rPr>
              <a:t/>
            </a:r>
            <a:br>
              <a:rPr lang="ru-RU" sz="4000" b="1" dirty="0" smtClean="0">
                <a:solidFill>
                  <a:srgbClr val="002060"/>
                </a:solidFill>
              </a:rPr>
            </a:br>
            <a:r>
              <a:rPr lang="ru-RU" sz="4000" b="1" dirty="0">
                <a:solidFill>
                  <a:srgbClr val="002060"/>
                </a:solidFill>
              </a:rPr>
              <a:t/>
            </a:r>
            <a:br>
              <a:rPr lang="ru-RU" sz="4000" b="1" dirty="0">
                <a:solidFill>
                  <a:srgbClr val="002060"/>
                </a:solidFill>
              </a:rPr>
            </a:br>
            <a:r>
              <a:rPr lang="ru-RU" sz="4000" b="1" dirty="0" smtClean="0">
                <a:solidFill>
                  <a:srgbClr val="002060"/>
                </a:solidFill>
              </a:rPr>
              <a:t/>
            </a:r>
            <a:br>
              <a:rPr lang="ru-RU" sz="4000" b="1" dirty="0" smtClean="0">
                <a:solidFill>
                  <a:srgbClr val="002060"/>
                </a:solidFill>
              </a:rPr>
            </a:br>
            <a:r>
              <a:rPr lang="ru-RU" sz="4000" b="1" dirty="0">
                <a:solidFill>
                  <a:srgbClr val="002060"/>
                </a:solidFill>
              </a:rPr>
              <a:t/>
            </a:r>
            <a:br>
              <a:rPr lang="ru-RU" sz="4000" b="1" dirty="0">
                <a:solidFill>
                  <a:srgbClr val="002060"/>
                </a:solidFill>
              </a:rPr>
            </a:br>
            <a:r>
              <a:rPr lang="ru-RU" sz="4000" b="1" dirty="0" smtClean="0">
                <a:solidFill>
                  <a:srgbClr val="002060"/>
                </a:solidFill>
              </a:rPr>
              <a:t/>
            </a:r>
            <a:br>
              <a:rPr lang="ru-RU" sz="4000" b="1" dirty="0" smtClean="0">
                <a:solidFill>
                  <a:srgbClr val="002060"/>
                </a:solidFill>
              </a:rPr>
            </a:br>
            <a:r>
              <a:rPr lang="ru-RU" sz="4000" b="1" dirty="0" smtClean="0">
                <a:solidFill>
                  <a:srgbClr val="002060"/>
                </a:solidFill>
              </a:rPr>
              <a:t/>
            </a:r>
            <a:br>
              <a:rPr lang="ru-RU" sz="4000" b="1" dirty="0" smtClean="0">
                <a:solidFill>
                  <a:srgbClr val="002060"/>
                </a:solidFill>
              </a:rPr>
            </a:b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36096" y="5445224"/>
            <a:ext cx="3671628" cy="1432810"/>
          </a:xfrm>
        </p:spPr>
        <p:txBody>
          <a:bodyPr>
            <a:normAutofit fontScale="47500" lnSpcReduction="20000"/>
          </a:bodyPr>
          <a:lstStyle/>
          <a:p>
            <a:pPr lvl="0" algn="just">
              <a:buClr>
                <a:schemeClr val="accent3">
                  <a:lumMod val="75000"/>
                </a:schemeClr>
              </a:buClr>
            </a:pPr>
            <a:r>
              <a:rPr lang="ru-RU" altLang="ru-RU" b="1" dirty="0">
                <a:solidFill>
                  <a:srgbClr val="002060"/>
                </a:solidFill>
                <a:cs typeface="Times New Roman" pitchFamily="18" charset="0"/>
              </a:rPr>
              <a:t>Хохлова Г.Н., </a:t>
            </a:r>
            <a:r>
              <a:rPr lang="ru-RU" altLang="ru-RU" dirty="0">
                <a:solidFill>
                  <a:srgbClr val="002060"/>
                </a:solidFill>
                <a:cs typeface="Times New Roman" pitchFamily="18" charset="0"/>
              </a:rPr>
              <a:t>заместитель директора по </a:t>
            </a:r>
          </a:p>
          <a:p>
            <a:pPr lvl="0" algn="just"/>
            <a:r>
              <a:rPr lang="ru-RU" altLang="ru-RU" dirty="0">
                <a:solidFill>
                  <a:srgbClr val="002060"/>
                </a:solidFill>
                <a:cs typeface="Times New Roman" pitchFamily="18" charset="0"/>
              </a:rPr>
              <a:t>учебной работе ГООАУ ДПО «МОЦПК СЗ»</a:t>
            </a:r>
          </a:p>
          <a:p>
            <a:pPr lvl="0" algn="just">
              <a:buClr>
                <a:schemeClr val="accent3">
                  <a:lumMod val="75000"/>
                </a:schemeClr>
              </a:buClr>
            </a:pPr>
            <a:r>
              <a:rPr lang="ru-RU" altLang="ru-RU" b="1" dirty="0" err="1">
                <a:solidFill>
                  <a:srgbClr val="002060"/>
                </a:solidFill>
                <a:cs typeface="Times New Roman" pitchFamily="18" charset="0"/>
              </a:rPr>
              <a:t>Чернюк</a:t>
            </a:r>
            <a:r>
              <a:rPr lang="ru-RU" altLang="ru-RU" b="1" dirty="0">
                <a:solidFill>
                  <a:srgbClr val="002060"/>
                </a:solidFill>
                <a:cs typeface="Times New Roman" pitchFamily="18" charset="0"/>
              </a:rPr>
              <a:t> Н.В., </a:t>
            </a:r>
            <a:r>
              <a:rPr lang="ru-RU" altLang="ru-RU" dirty="0">
                <a:solidFill>
                  <a:srgbClr val="002060"/>
                </a:solidFill>
                <a:cs typeface="Times New Roman" pitchFamily="18" charset="0"/>
              </a:rPr>
              <a:t>заведующий учебной частью </a:t>
            </a:r>
          </a:p>
          <a:p>
            <a:pPr lvl="0" algn="just"/>
            <a:r>
              <a:rPr lang="ru-RU" altLang="ru-RU" dirty="0">
                <a:solidFill>
                  <a:srgbClr val="002060"/>
                </a:solidFill>
                <a:cs typeface="Times New Roman" pitchFamily="18" charset="0"/>
              </a:rPr>
              <a:t>ГООАУ ДПО «МОЦПК СЗ»</a:t>
            </a:r>
          </a:p>
          <a:p>
            <a:pPr lvl="0" algn="just">
              <a:buClr>
                <a:schemeClr val="accent3">
                  <a:lumMod val="75000"/>
                </a:schemeClr>
              </a:buClr>
            </a:pPr>
            <a:r>
              <a:rPr lang="ru-RU" altLang="ru-RU" b="1" dirty="0">
                <a:solidFill>
                  <a:srgbClr val="002060"/>
                </a:solidFill>
                <a:cs typeface="Times New Roman" pitchFamily="18" charset="0"/>
              </a:rPr>
              <a:t>Слипченко Л.А., </a:t>
            </a:r>
            <a:r>
              <a:rPr lang="ru-RU" altLang="ru-RU" dirty="0">
                <a:solidFill>
                  <a:srgbClr val="002060"/>
                </a:solidFill>
                <a:cs typeface="Times New Roman" pitchFamily="18" charset="0"/>
              </a:rPr>
              <a:t>методист ГООАУ ДПО «МОЦПК СЗ»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65198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856984" cy="1143000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Конфликты в организации чаще возникают между:</a:t>
            </a:r>
            <a:endParaRPr lang="ru-RU" sz="28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573051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6264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4624"/>
            <a:ext cx="9001000" cy="1512168"/>
          </a:xfrm>
        </p:spPr>
        <p:txBody>
          <a:bodyPr>
            <a:noAutofit/>
          </a:bodyPr>
          <a:lstStyle/>
          <a:p>
            <a:r>
              <a:rPr lang="ru-RU" sz="2800" b="1" dirty="0"/>
              <a:t>Как Вы считаете, каковы основные причины возникновения конфликтов в сестринских коллективах</a:t>
            </a:r>
            <a:r>
              <a:rPr lang="ru-RU" sz="2800" b="1" dirty="0" smtClean="0"/>
              <a:t>?</a:t>
            </a:r>
            <a:endParaRPr lang="ru-RU" sz="2800" b="1" dirty="0"/>
          </a:p>
        </p:txBody>
      </p:sp>
      <p:graphicFrame>
        <p:nvGraphicFramePr>
          <p:cNvPr id="7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250912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80702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315416"/>
            <a:ext cx="8229600" cy="1733054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Другие причины возникновения конфликтов</a:t>
            </a:r>
            <a:endParaRPr lang="ru-RU" sz="28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1568676"/>
              </p:ext>
            </p:extLst>
          </p:nvPr>
        </p:nvGraphicFramePr>
        <p:xfrm>
          <a:off x="107504" y="1124744"/>
          <a:ext cx="8928992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05493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8928992" cy="1143000"/>
          </a:xfrm>
        </p:spPr>
        <p:txBody>
          <a:bodyPr>
            <a:noAutofit/>
          </a:bodyPr>
          <a:lstStyle/>
          <a:p>
            <a:r>
              <a:rPr lang="ru-RU" sz="2800" b="1" dirty="0"/>
              <a:t>Каково в целом отношение сотрудников в Вашей организации/отделении к конфликтам? </a:t>
            </a:r>
            <a:endParaRPr lang="ru-RU" sz="2800" dirty="0">
              <a:latin typeface="+mn-lt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073171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15147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928992" cy="1228998"/>
          </a:xfrm>
        </p:spPr>
        <p:txBody>
          <a:bodyPr>
            <a:noAutofit/>
          </a:bodyPr>
          <a:lstStyle/>
          <a:p>
            <a:r>
              <a:rPr lang="ru-RU" sz="2800" b="1" dirty="0"/>
              <a:t>Какие меры Вы предпринимаете для профилактики конфликтов в Вашей организации/отделении?</a:t>
            </a:r>
            <a:endParaRPr lang="ru-RU" sz="2800" dirty="0">
              <a:latin typeface="+mn-lt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4353182"/>
              </p:ext>
            </p:extLst>
          </p:nvPr>
        </p:nvGraphicFramePr>
        <p:xfrm>
          <a:off x="251520" y="1628800"/>
          <a:ext cx="8733656" cy="4853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87622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15000"/>
              </a:lnSpc>
            </a:pPr>
            <a:r>
              <a:rPr lang="ru-RU" sz="2800" b="1" dirty="0" smtClean="0">
                <a:latin typeface="+mn-lt"/>
                <a:ea typeface="Calibri"/>
                <a:cs typeface="Times New Roman"/>
              </a:rPr>
              <a:t>Существуют ли эффективные </a:t>
            </a:r>
            <a:r>
              <a:rPr lang="ru-RU" sz="2800" b="1" dirty="0">
                <a:latin typeface="+mn-lt"/>
                <a:ea typeface="Calibri"/>
                <a:cs typeface="Times New Roman"/>
              </a:rPr>
              <a:t>методы</a:t>
            </a:r>
            <a:r>
              <a:rPr lang="ru-RU" sz="2800" dirty="0">
                <a:latin typeface="+mn-lt"/>
                <a:ea typeface="Calibri"/>
                <a:cs typeface="Times New Roman"/>
              </a:rPr>
              <a:t/>
            </a:r>
            <a:br>
              <a:rPr lang="ru-RU" sz="2800" dirty="0">
                <a:latin typeface="+mn-lt"/>
                <a:ea typeface="Calibri"/>
                <a:cs typeface="Times New Roman"/>
              </a:rPr>
            </a:br>
            <a:r>
              <a:rPr lang="ru-RU" sz="2800" b="1" dirty="0">
                <a:latin typeface="+mn-lt"/>
                <a:ea typeface="Calibri"/>
              </a:rPr>
              <a:t>управления </a:t>
            </a:r>
            <a:r>
              <a:rPr lang="ru-RU" sz="2800" b="1" dirty="0" smtClean="0">
                <a:latin typeface="+mn-lt"/>
                <a:ea typeface="Calibri"/>
              </a:rPr>
              <a:t>конфликтами?</a:t>
            </a:r>
            <a:endParaRPr lang="ru-RU" sz="2800" dirty="0">
              <a:latin typeface="+mn-lt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2727901"/>
              </p:ext>
            </p:extLst>
          </p:nvPr>
        </p:nvGraphicFramePr>
        <p:xfrm>
          <a:off x="251520" y="1772816"/>
          <a:ext cx="8784976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19640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/>
              <a:t>Как </a:t>
            </a:r>
            <a:r>
              <a:rPr lang="ru-RU" sz="2800" b="1" dirty="0" smtClean="0"/>
              <a:t>решаются </a:t>
            </a:r>
            <a:r>
              <a:rPr lang="ru-RU" sz="2800" b="1" dirty="0"/>
              <a:t>конфликтные ситуации в Вашей организации/отделении?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193709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45819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856984" cy="1143000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Какие формы регулирования трудовых конфликтов в организации/отделении Вы считаете наиболее приемлемыми?</a:t>
            </a:r>
            <a:endParaRPr lang="ru-RU" sz="28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163978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18716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Какие исходы конфликта представляются наиболее приемлемыми для Вас?</a:t>
            </a:r>
            <a:endParaRPr lang="ru-RU" sz="28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20018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63675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375" y="260648"/>
            <a:ext cx="8928992" cy="1287016"/>
          </a:xfrm>
        </p:spPr>
        <p:txBody>
          <a:bodyPr>
            <a:noAutofit/>
          </a:bodyPr>
          <a:lstStyle/>
          <a:p>
            <a:r>
              <a:rPr lang="ru-RU" sz="2800" b="1" dirty="0"/>
              <a:t>В какой </a:t>
            </a:r>
            <a:r>
              <a:rPr lang="ru-RU" sz="2800" b="1" dirty="0" smtClean="0"/>
              <a:t>степени Вы </a:t>
            </a:r>
            <a:r>
              <a:rPr lang="ru-RU" sz="2800" b="1" dirty="0"/>
              <a:t>обладаете знаниями методик разрешения конфликтов</a:t>
            </a:r>
            <a:r>
              <a:rPr lang="ru-RU" sz="2800" b="1" dirty="0" smtClean="0"/>
              <a:t>?</a:t>
            </a:r>
            <a:endParaRPr lang="ru-RU" sz="28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216352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31991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  <a:t>Цели анкетирования:</a:t>
            </a:r>
            <a:endParaRPr lang="ru-RU" sz="2800" b="1" dirty="0">
              <a:solidFill>
                <a:schemeClr val="tx1"/>
              </a:solidFill>
              <a:effectLst/>
              <a:latin typeface="+mn-lt"/>
              <a:cs typeface="Times New Roman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3" y="1484784"/>
            <a:ext cx="8518839" cy="4525962"/>
          </a:xfrm>
        </p:spPr>
        <p:txBody>
          <a:bodyPr>
            <a:normAutofit/>
          </a:bodyPr>
          <a:lstStyle/>
          <a:p>
            <a:pPr marL="566928" indent="-457200" algn="just" eaLnBrk="1" fontAlgn="auto" hangingPunct="1">
              <a:spcAft>
                <a:spcPts val="0"/>
              </a:spcAft>
              <a:buClr>
                <a:schemeClr val="accent3">
                  <a:lumMod val="75000"/>
                </a:schemeClr>
              </a:buClr>
              <a:buFont typeface="Wingdings" pitchFamily="2" charset="2"/>
              <a:buChar char="Ø"/>
              <a:defRPr/>
            </a:pPr>
            <a:r>
              <a:rPr lang="ru-RU" sz="2800" dirty="0" smtClean="0"/>
              <a:t>Определение уровня владения навыками управления конфликтами у руководителей среднего звена;</a:t>
            </a:r>
          </a:p>
          <a:p>
            <a:pPr marL="566928" indent="-457200" algn="just" eaLnBrk="1" fontAlgn="auto" hangingPunct="1">
              <a:spcAft>
                <a:spcPts val="0"/>
              </a:spcAft>
              <a:buClr>
                <a:schemeClr val="accent3">
                  <a:lumMod val="75000"/>
                </a:schemeClr>
              </a:buClr>
              <a:buFont typeface="Wingdings" pitchFamily="2" charset="2"/>
              <a:buChar char="Ø"/>
              <a:defRPr/>
            </a:pPr>
            <a:r>
              <a:rPr lang="ru-RU" sz="2800" dirty="0" smtClean="0"/>
              <a:t>Выявление потребности в дополнительном  обучении персонала по данному направлению.</a:t>
            </a:r>
          </a:p>
          <a:p>
            <a:pPr marL="365760" indent="-256032" algn="just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dirty="0"/>
          </a:p>
          <a:p>
            <a:pPr marL="365760" indent="-256032" algn="just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/>
              <a:t>Считаете ли Вы необходимым обучение персонала взаимодействию в конфликтных ситуациях, а также специфике  эффективного разрешения  конфликтов</a:t>
            </a:r>
            <a:r>
              <a:rPr lang="ru-RU" sz="2800" b="1" dirty="0" smtClean="0"/>
              <a:t>?</a:t>
            </a:r>
            <a:endParaRPr lang="ru-RU" sz="28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193584251"/>
              </p:ext>
            </p:extLst>
          </p:nvPr>
        </p:nvGraphicFramePr>
        <p:xfrm>
          <a:off x="179512" y="1600201"/>
          <a:ext cx="3312368" cy="3773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648200" y="1844824"/>
            <a:ext cx="4038600" cy="50405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 smtClean="0"/>
              <a:t>Формы обучения</a:t>
            </a:r>
            <a:endParaRPr lang="ru-RU" sz="2400" b="1" dirty="0"/>
          </a:p>
        </p:txBody>
      </p:sp>
      <p:graphicFrame>
        <p:nvGraphicFramePr>
          <p:cNvPr id="6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0524585"/>
              </p:ext>
            </p:extLst>
          </p:nvPr>
        </p:nvGraphicFramePr>
        <p:xfrm>
          <a:off x="2987824" y="1988840"/>
          <a:ext cx="5698976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72752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80728"/>
          </a:xfrm>
        </p:spPr>
        <p:txBody>
          <a:bodyPr/>
          <a:lstStyle/>
          <a:p>
            <a:r>
              <a:rPr lang="ru-RU" sz="2800" b="1" dirty="0" smtClean="0"/>
              <a:t>Выводы</a:t>
            </a:r>
            <a:r>
              <a:rPr lang="ru-RU" sz="2800" dirty="0" smtClean="0"/>
              <a:t>:</a:t>
            </a:r>
            <a:endParaRPr lang="ru-RU" sz="280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0" y="1052736"/>
            <a:ext cx="9036496" cy="5073427"/>
          </a:xfrm>
        </p:spPr>
        <p:txBody>
          <a:bodyPr>
            <a:noAutofit/>
          </a:bodyPr>
          <a:lstStyle/>
          <a:p>
            <a:pPr algn="just">
              <a:buClr>
                <a:schemeClr val="accent3">
                  <a:lumMod val="75000"/>
                </a:schemeClr>
              </a:buClr>
            </a:pPr>
            <a:r>
              <a:rPr lang="ru-RU" sz="2800" dirty="0" smtClean="0"/>
              <a:t>Несмотря на то, что 97% респондентов считают психологический климат в отделениях/организациях положительным/скорее положительным, конфликтные ситуации в коллективе все же возникают.</a:t>
            </a:r>
          </a:p>
          <a:p>
            <a:pPr algn="just">
              <a:buClr>
                <a:schemeClr val="accent3">
                  <a:lumMod val="75000"/>
                </a:schemeClr>
              </a:buClr>
            </a:pPr>
            <a:r>
              <a:rPr lang="ru-RU" sz="2800" dirty="0" smtClean="0"/>
              <a:t>40% руководителей среднего медицинского персонала владеют методиками управления конфликтами, в то время как 60% респондентов отмечают недостаток знаний в области </a:t>
            </a:r>
            <a:r>
              <a:rPr lang="ru-RU" sz="2800" dirty="0" err="1" smtClean="0"/>
              <a:t>конфликтологии</a:t>
            </a:r>
            <a:r>
              <a:rPr lang="ru-RU" sz="2800" dirty="0" smtClean="0"/>
              <a:t>.</a:t>
            </a:r>
          </a:p>
          <a:p>
            <a:pPr algn="just">
              <a:buClr>
                <a:schemeClr val="accent3">
                  <a:lumMod val="75000"/>
                </a:schemeClr>
              </a:buClr>
            </a:pPr>
            <a:r>
              <a:rPr lang="ru-RU" sz="2800" dirty="0" smtClean="0"/>
              <a:t>Большинство респондентов (92,5%) считает необходимым проведение обучения персонала эффективному взаимодействию в конфликтных ситуациях.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141254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368152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Предложения: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pPr algn="just">
              <a:buClr>
                <a:schemeClr val="accent3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sz="2800" dirty="0" smtClean="0"/>
              <a:t>Своевременно и оперативно реагировать </a:t>
            </a:r>
            <a:r>
              <a:rPr lang="ru-RU" sz="2800" dirty="0"/>
              <a:t>на возникновение конфликтных </a:t>
            </a:r>
            <a:r>
              <a:rPr lang="ru-RU" sz="2800" dirty="0" smtClean="0"/>
              <a:t>ситуаций на рабочих местах, принимать эффективные меры по их урегулированию.</a:t>
            </a:r>
          </a:p>
          <a:p>
            <a:pPr algn="just">
              <a:buClr>
                <a:schemeClr val="accent3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sz="2800" dirty="0" smtClean="0"/>
              <a:t>Организовать проведение обучающих мероприятий по вопросам профилактики и разрешения конфликтных ситуаций.</a:t>
            </a:r>
          </a:p>
          <a:p>
            <a:pPr algn="just">
              <a:buClr>
                <a:schemeClr val="accent3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sz="2800" dirty="0" smtClean="0"/>
              <a:t>Способствовать поддержанию благоприятного психологического микроклимата и сплоченности в коллективе.</a:t>
            </a:r>
          </a:p>
          <a:p>
            <a:pPr>
              <a:buFont typeface="Wingdings" pitchFamily="2" charset="2"/>
              <a:buChar char="Ø"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854080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9143999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64904"/>
            <a:ext cx="8229600" cy="2448272"/>
          </a:xfrm>
        </p:spPr>
        <p:txBody>
          <a:bodyPr>
            <a:noAutofit/>
          </a:bodyPr>
          <a:lstStyle/>
          <a:p>
            <a:r>
              <a:rPr lang="ru-RU" sz="5400" b="1" dirty="0"/>
              <a:t/>
            </a:r>
            <a:br>
              <a:rPr lang="ru-RU" sz="5400" b="1" dirty="0"/>
            </a:br>
            <a:r>
              <a:rPr lang="ru-RU" sz="5400" b="1" dirty="0"/>
              <a:t/>
            </a:r>
            <a:br>
              <a:rPr lang="ru-RU" sz="5400" b="1" dirty="0"/>
            </a:br>
            <a:r>
              <a:rPr lang="ru-RU" sz="5400" b="1" dirty="0"/>
              <a:t/>
            </a:r>
            <a:br>
              <a:rPr lang="ru-RU" sz="5400" b="1" dirty="0"/>
            </a:br>
            <a:r>
              <a:rPr lang="ru-RU" sz="5400" b="1" dirty="0"/>
              <a:t/>
            </a:r>
            <a:br>
              <a:rPr lang="ru-RU" sz="5400" b="1" dirty="0"/>
            </a:br>
            <a:r>
              <a:rPr lang="ru-RU" sz="5400" b="1" dirty="0">
                <a:solidFill>
                  <a:srgbClr val="002060"/>
                </a:solidFill>
              </a:rPr>
              <a:t>Благодарю за внимание!</a:t>
            </a:r>
            <a:br>
              <a:rPr lang="ru-RU" sz="5400" b="1" dirty="0">
                <a:solidFill>
                  <a:srgbClr val="002060"/>
                </a:solidFill>
              </a:rPr>
            </a:br>
            <a:r>
              <a:rPr lang="ru-RU" sz="5400" b="1" dirty="0">
                <a:solidFill>
                  <a:srgbClr val="002060"/>
                </a:solidFill>
              </a:rPr>
              <a:t/>
            </a:r>
            <a:br>
              <a:rPr lang="ru-RU" sz="5400" b="1" dirty="0">
                <a:solidFill>
                  <a:srgbClr val="002060"/>
                </a:solidFill>
              </a:rPr>
            </a:br>
            <a:r>
              <a:rPr lang="ru-RU" sz="5400" b="1" dirty="0"/>
              <a:t/>
            </a:r>
            <a:br>
              <a:rPr lang="ru-RU" sz="5400" b="1" dirty="0"/>
            </a:br>
            <a:r>
              <a:rPr lang="ru-RU" sz="5400" b="1" dirty="0"/>
              <a:t/>
            </a:r>
            <a:br>
              <a:rPr lang="ru-RU" sz="5400" b="1" dirty="0"/>
            </a:b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18865087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  <a:t>Задачи </a:t>
            </a:r>
            <a:r>
              <a:rPr lang="ru-RU" sz="2800" b="1" dirty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  <a:t>анкетирования:</a:t>
            </a:r>
            <a:endParaRPr lang="ru-RU" sz="2800" b="1" dirty="0">
              <a:solidFill>
                <a:schemeClr val="tx1"/>
              </a:solidFill>
              <a:effectLst/>
              <a:latin typeface="+mn-lt"/>
              <a:cs typeface="Times New Roman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052736"/>
            <a:ext cx="8784975" cy="5544616"/>
          </a:xfrm>
        </p:spPr>
        <p:txBody>
          <a:bodyPr>
            <a:normAutofit/>
          </a:bodyPr>
          <a:lstStyle/>
          <a:p>
            <a:pPr marL="365760" indent="0" algn="just" eaLnBrk="1" fontAlgn="auto" hangingPunct="1">
              <a:lnSpc>
                <a:spcPct val="115000"/>
              </a:lnSpc>
              <a:spcAft>
                <a:spcPts val="0"/>
              </a:spcAft>
              <a:buNone/>
              <a:defRPr/>
            </a:pPr>
            <a:r>
              <a:rPr lang="ru-RU" sz="2800" dirty="0" smtClean="0">
                <a:ea typeface="Calibri"/>
                <a:cs typeface="Times New Roman"/>
              </a:rPr>
              <a:t>1. Установить  основные причины возникновения конфликтов в коллективе;</a:t>
            </a:r>
          </a:p>
          <a:p>
            <a:pPr marL="365760" indent="0" algn="just" eaLnBrk="1" fontAlgn="auto" hangingPunct="1">
              <a:lnSpc>
                <a:spcPct val="115000"/>
              </a:lnSpc>
              <a:spcAft>
                <a:spcPts val="0"/>
              </a:spcAft>
              <a:buNone/>
              <a:defRPr/>
            </a:pPr>
            <a:r>
              <a:rPr lang="ru-RU" sz="2800" dirty="0" smtClean="0">
                <a:ea typeface="Calibri"/>
                <a:cs typeface="Times New Roman"/>
              </a:rPr>
              <a:t>2. Выявить методы, предпринимаемые для разрешения и профилактики конфликтных ситуаций;</a:t>
            </a:r>
          </a:p>
          <a:p>
            <a:pPr marL="365760" indent="0" algn="just">
              <a:lnSpc>
                <a:spcPct val="115000"/>
              </a:lnSpc>
              <a:buNone/>
              <a:defRPr/>
            </a:pPr>
            <a:r>
              <a:rPr lang="ru-RU" sz="2800" dirty="0" smtClean="0">
                <a:ea typeface="Calibri"/>
                <a:cs typeface="Times New Roman"/>
              </a:rPr>
              <a:t>3. Определить  </a:t>
            </a:r>
            <a:r>
              <a:rPr lang="ru-RU" sz="2800" dirty="0">
                <a:ea typeface="Calibri"/>
                <a:cs typeface="Times New Roman"/>
              </a:rPr>
              <a:t>необходимость </a:t>
            </a:r>
            <a:r>
              <a:rPr lang="ru-RU" sz="2800" dirty="0" smtClean="0">
                <a:ea typeface="Calibri"/>
                <a:cs typeface="Times New Roman"/>
              </a:rPr>
              <a:t>обучения персонала бесконфликтному и эффективному взаимодействию в коллективе.</a:t>
            </a:r>
            <a:endParaRPr lang="ru-RU" sz="2800" dirty="0">
              <a:ea typeface="Calibri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Информация о целевой аудитории</a:t>
            </a:r>
            <a:endParaRPr lang="ru-RU" sz="28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3879725"/>
              </p:ext>
            </p:extLst>
          </p:nvPr>
        </p:nvGraphicFramePr>
        <p:xfrm>
          <a:off x="323528" y="1628800"/>
          <a:ext cx="4392488" cy="4497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4984256"/>
              </p:ext>
            </p:extLst>
          </p:nvPr>
        </p:nvGraphicFramePr>
        <p:xfrm>
          <a:off x="4211960" y="1628800"/>
          <a:ext cx="4824536" cy="46413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4100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prstClr val="black"/>
                </a:solidFill>
              </a:rPr>
              <a:t>Информация о целевой аудитории</a:t>
            </a:r>
            <a:endParaRPr lang="ru-RU" sz="2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7670967"/>
              </p:ext>
            </p:extLst>
          </p:nvPr>
        </p:nvGraphicFramePr>
        <p:xfrm>
          <a:off x="323528" y="1556792"/>
          <a:ext cx="4536504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7964896"/>
              </p:ext>
            </p:extLst>
          </p:nvPr>
        </p:nvGraphicFramePr>
        <p:xfrm>
          <a:off x="4716016" y="1556792"/>
          <a:ext cx="4427984" cy="44539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31299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prstClr val="black"/>
                </a:solidFill>
              </a:rPr>
              <a:t>Информация о целевой аудитории</a:t>
            </a:r>
            <a:endParaRPr lang="ru-RU" sz="2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184903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95264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352928" cy="1368152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Как </a:t>
            </a:r>
            <a:r>
              <a:rPr lang="ru-RU" sz="2800" b="1" dirty="0"/>
              <a:t>Вы считаете, каков в </a:t>
            </a:r>
            <a:r>
              <a:rPr lang="ru-RU" sz="2800" b="1" dirty="0" smtClean="0"/>
              <a:t>целом психологический </a:t>
            </a:r>
            <a:r>
              <a:rPr lang="ru-RU" sz="2800" b="1" dirty="0"/>
              <a:t>климат в Вашей организации/отделении</a:t>
            </a:r>
            <a:r>
              <a:rPr lang="ru-RU" sz="2800" b="1" dirty="0" smtClean="0"/>
              <a:t>? </a:t>
            </a:r>
            <a:endParaRPr lang="ru-RU" sz="28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9101942"/>
              </p:ext>
            </p:extLst>
          </p:nvPr>
        </p:nvGraphicFramePr>
        <p:xfrm>
          <a:off x="467544" y="1556792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94491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143000"/>
          </a:xfrm>
        </p:spPr>
        <p:txBody>
          <a:bodyPr>
            <a:noAutofit/>
          </a:bodyPr>
          <a:lstStyle/>
          <a:p>
            <a:r>
              <a:rPr lang="ru-RU" sz="2800" b="1" dirty="0"/>
              <a:t>Как часто в  своей профессиональной деятельности Вам приходится сталкиваться с конфликтами в организации/отделении</a:t>
            </a:r>
            <a:r>
              <a:rPr lang="ru-RU" sz="2800" b="1" dirty="0" smtClean="0"/>
              <a:t>? </a:t>
            </a:r>
            <a:endParaRPr lang="ru-RU" sz="28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975479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2868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ru-RU" sz="2800" b="1" dirty="0"/>
              <a:t>Какой тактики Вы придерживаетесь в случае возникновения конфликтной ситуации 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на </a:t>
            </a:r>
            <a:r>
              <a:rPr lang="ru-RU" sz="2800" b="1" dirty="0"/>
              <a:t>рабочем месте?</a:t>
            </a:r>
          </a:p>
        </p:txBody>
      </p:sp>
      <p:graphicFrame>
        <p:nvGraphicFramePr>
          <p:cNvPr id="5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447090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92492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1445</TotalTime>
  <Words>633</Words>
  <Application>Microsoft Office PowerPoint</Application>
  <PresentationFormat>Экран (4:3)</PresentationFormat>
  <Paragraphs>144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0" baseType="lpstr">
      <vt:lpstr>Arial</vt:lpstr>
      <vt:lpstr>Calibri</vt:lpstr>
      <vt:lpstr>Lucida Sans Unicode</vt:lpstr>
      <vt:lpstr>Times New Roman</vt:lpstr>
      <vt:lpstr>Wingdings</vt:lpstr>
      <vt:lpstr>Wingdings 3</vt:lpstr>
      <vt:lpstr>Тема Office</vt:lpstr>
      <vt:lpstr>                     Результаты анкетирования   по вопросам профилактики и разрешения конфликтов между медицинскими работниками        </vt:lpstr>
      <vt:lpstr>Цели анкетирования:</vt:lpstr>
      <vt:lpstr>Задачи анкетирования:</vt:lpstr>
      <vt:lpstr>Информация о целевой аудитории</vt:lpstr>
      <vt:lpstr>Информация о целевой аудитории</vt:lpstr>
      <vt:lpstr>Информация о целевой аудитории</vt:lpstr>
      <vt:lpstr>Как Вы считаете, каков в целом психологический климат в Вашей организации/отделении? </vt:lpstr>
      <vt:lpstr>Как часто в  своей профессиональной деятельности Вам приходится сталкиваться с конфликтами в организации/отделении? </vt:lpstr>
      <vt:lpstr>Какой тактики Вы придерживаетесь в случае возникновения конфликтной ситуации  на рабочем месте?</vt:lpstr>
      <vt:lpstr>Конфликты в организации чаще возникают между:</vt:lpstr>
      <vt:lpstr>Как Вы считаете, каковы основные причины возникновения конфликтов в сестринских коллективах?</vt:lpstr>
      <vt:lpstr>Другие причины возникновения конфликтов</vt:lpstr>
      <vt:lpstr>Каково в целом отношение сотрудников в Вашей организации/отделении к конфликтам? </vt:lpstr>
      <vt:lpstr>Какие меры Вы предпринимаете для профилактики конфликтов в Вашей организации/отделении?</vt:lpstr>
      <vt:lpstr>Существуют ли эффективные методы управления конфликтами?</vt:lpstr>
      <vt:lpstr>Как решаются конфликтные ситуации в Вашей организации/отделении?</vt:lpstr>
      <vt:lpstr>Какие формы регулирования трудовых конфликтов в организации/отделении Вы считаете наиболее приемлемыми?</vt:lpstr>
      <vt:lpstr>Какие исходы конфликта представляются наиболее приемлемыми для Вас?</vt:lpstr>
      <vt:lpstr>В какой степени Вы обладаете знаниями методик разрешения конфликтов?</vt:lpstr>
      <vt:lpstr>Считаете ли Вы необходимым обучение персонала взаимодействию в конфликтных ситуациях, а также специфике  эффективного разрешения  конфликтов?</vt:lpstr>
      <vt:lpstr>Выводы:</vt:lpstr>
      <vt:lpstr>Предложения:</vt:lpstr>
      <vt:lpstr>    Благодарю за внимание!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Галина Николаевна Хохлова</cp:lastModifiedBy>
  <cp:revision>161</cp:revision>
  <cp:lastPrinted>2023-04-04T09:32:50Z</cp:lastPrinted>
  <dcterms:created xsi:type="dcterms:W3CDTF">2016-02-08T06:46:41Z</dcterms:created>
  <dcterms:modified xsi:type="dcterms:W3CDTF">2023-04-06T09:36:17Z</dcterms:modified>
</cp:coreProperties>
</file>