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73" r:id="rId5"/>
    <p:sldId id="276" r:id="rId6"/>
    <p:sldId id="277" r:id="rId7"/>
    <p:sldId id="278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807" y="553915"/>
            <a:ext cx="9671539" cy="58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Список литературы по лечению и профилактике бронхиальной астмы, находящейся в фонде библиотеки ГООАУ ДПО « МОЦПК СЗ»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Вебер </a:t>
            </a:r>
            <a:r>
              <a:rPr lang="ru-RU" sz="1600" dirty="0"/>
              <a:t>В. Р. </a:t>
            </a:r>
            <a:r>
              <a:rPr lang="ru-RU" sz="1600" dirty="0" smtClean="0"/>
              <a:t> </a:t>
            </a:r>
            <a:r>
              <a:rPr lang="ru-RU" sz="1600" dirty="0"/>
              <a:t>[и др.]. Пропедевтика внутренних болезней. В 2 ч. Часть 1 : учебник и практикум для </a:t>
            </a:r>
            <a:r>
              <a:rPr lang="ru-RU" sz="1600" dirty="0" smtClean="0"/>
              <a:t>вузов. </a:t>
            </a:r>
            <a:r>
              <a:rPr lang="ru-RU" sz="1600" dirty="0"/>
              <a:t>– М.: Юрайт, </a:t>
            </a:r>
            <a:r>
              <a:rPr lang="ru-RU" sz="1600" dirty="0" smtClean="0"/>
              <a:t>2021. </a:t>
            </a:r>
            <a:r>
              <a:rPr lang="ru-RU" sz="1600" dirty="0"/>
              <a:t>– электронная </a:t>
            </a:r>
            <a:r>
              <a:rPr lang="ru-RU" sz="1600" dirty="0" smtClean="0"/>
              <a:t>версия</a:t>
            </a:r>
          </a:p>
          <a:p>
            <a:pPr algn="just"/>
            <a:r>
              <a:rPr lang="ru-RU" sz="1600" dirty="0"/>
              <a:t> Кончаловский М. П.</a:t>
            </a:r>
            <a:r>
              <a:rPr lang="ru-RU" sz="1600" dirty="0" smtClean="0"/>
              <a:t>[</a:t>
            </a:r>
            <a:r>
              <a:rPr lang="ru-RU" sz="1600" dirty="0"/>
              <a:t>и др.] ; под общей редакцией М. П. Кончаловского. </a:t>
            </a:r>
            <a:r>
              <a:rPr lang="ru-RU" sz="1600" dirty="0" smtClean="0"/>
              <a:t>Внутренние </a:t>
            </a:r>
            <a:r>
              <a:rPr lang="ru-RU" sz="1600" dirty="0"/>
              <a:t>болезни. Избранные </a:t>
            </a:r>
            <a:r>
              <a:rPr lang="ru-RU" sz="1600" dirty="0" smtClean="0"/>
              <a:t>лекции: учебник. </a:t>
            </a:r>
            <a:r>
              <a:rPr lang="ru-RU" sz="1600" dirty="0"/>
              <a:t> — М.: Юрайт, 2021. – электронная версия</a:t>
            </a:r>
          </a:p>
          <a:p>
            <a:pPr algn="just"/>
            <a:r>
              <a:rPr lang="ru-RU" sz="1600" dirty="0"/>
              <a:t>Маколкин В.И., Овчаренко С.И., Семенков Н.Н</a:t>
            </a:r>
            <a:r>
              <a:rPr lang="ru-RU" sz="1600" dirty="0" smtClean="0"/>
              <a:t>. Внутренние </a:t>
            </a:r>
            <a:r>
              <a:rPr lang="ru-RU" sz="1600" dirty="0"/>
              <a:t>болезни. </a:t>
            </a:r>
            <a:r>
              <a:rPr lang="ru-RU" sz="1600" dirty="0" smtClean="0"/>
              <a:t>Учебник. </a:t>
            </a:r>
            <a:r>
              <a:rPr lang="ru-RU" sz="1600" dirty="0"/>
              <a:t>— </a:t>
            </a:r>
            <a:r>
              <a:rPr lang="ru-RU" sz="1600" dirty="0" smtClean="0"/>
              <a:t>М</a:t>
            </a:r>
            <a:r>
              <a:rPr lang="ru-RU" sz="1600" dirty="0"/>
              <a:t>.: </a:t>
            </a:r>
            <a:r>
              <a:rPr lang="ru-RU" sz="1600" dirty="0" smtClean="0"/>
              <a:t>АНМИ, 1997</a:t>
            </a:r>
          </a:p>
          <a:p>
            <a:pPr algn="just"/>
            <a:r>
              <a:rPr lang="ru-RU" sz="1600" dirty="0"/>
              <a:t>Пыцкий В.И. и др</a:t>
            </a:r>
            <a:r>
              <a:rPr lang="ru-RU" sz="1600" dirty="0" smtClean="0"/>
              <a:t>.</a:t>
            </a:r>
            <a:r>
              <a:rPr lang="ru-RU" sz="1600" dirty="0"/>
              <a:t> Аллергические </a:t>
            </a:r>
            <a:r>
              <a:rPr lang="ru-RU" sz="1600" dirty="0" smtClean="0"/>
              <a:t>заболевания. </a:t>
            </a:r>
            <a:r>
              <a:rPr lang="ru-RU" sz="1600" dirty="0"/>
              <a:t>— </a:t>
            </a:r>
            <a:r>
              <a:rPr lang="ru-RU" sz="1600" dirty="0" smtClean="0"/>
              <a:t>М</a:t>
            </a:r>
            <a:r>
              <a:rPr lang="ru-RU" sz="1600" dirty="0"/>
              <a:t>.: </a:t>
            </a:r>
            <a:r>
              <a:rPr lang="ru-RU" sz="1600" dirty="0" smtClean="0"/>
              <a:t>Медицина, 1991 </a:t>
            </a:r>
          </a:p>
          <a:p>
            <a:r>
              <a:rPr lang="ru-RU" sz="1600" smtClean="0"/>
              <a:t>Голиева </a:t>
            </a:r>
            <a:r>
              <a:rPr lang="ru-RU" sz="1600" dirty="0" smtClean="0"/>
              <a:t>Э., Малякин Г</a:t>
            </a:r>
            <a:r>
              <a:rPr lang="ru-RU" sz="1600" dirty="0"/>
              <a:t>., </a:t>
            </a:r>
            <a:r>
              <a:rPr lang="ru-RU" sz="1600" dirty="0" smtClean="0"/>
              <a:t>Скворцов В</a:t>
            </a:r>
            <a:r>
              <a:rPr lang="ru-RU" sz="1600" dirty="0"/>
              <a:t>. и др. Ступенчатая терапия бронхиальной </a:t>
            </a:r>
            <a:r>
              <a:rPr lang="ru-RU" sz="1600" dirty="0" smtClean="0"/>
              <a:t>астмы. </a:t>
            </a:r>
            <a:r>
              <a:rPr lang="ru-RU" sz="1600" dirty="0"/>
              <a:t>// Медицинская сестра. – </a:t>
            </a:r>
            <a:r>
              <a:rPr lang="ru-RU" sz="1600" dirty="0" smtClean="0"/>
              <a:t>2022. </a:t>
            </a:r>
            <a:r>
              <a:rPr lang="ru-RU" sz="1600" dirty="0"/>
              <a:t>- № </a:t>
            </a:r>
            <a:r>
              <a:rPr lang="ru-RU" sz="1600" dirty="0" smtClean="0"/>
              <a:t>2 – </a:t>
            </a:r>
            <a:r>
              <a:rPr lang="ru-RU" sz="1600" dirty="0"/>
              <a:t>электронная версия</a:t>
            </a:r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Всемирный день борьбы с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бронхиальной астмой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Всемирный </a:t>
            </a:r>
            <a:r>
              <a:rPr lang="ru-RU" b="1" dirty="0">
                <a:solidFill>
                  <a:srgbClr val="FF0000"/>
                </a:solidFill>
              </a:rPr>
              <a:t>день борьбы с бронхиальной астмой </a:t>
            </a:r>
            <a:r>
              <a:rPr lang="ru-RU" dirty="0"/>
              <a:t>проводится ежегодно </a:t>
            </a:r>
            <a:r>
              <a:rPr lang="ru-RU" dirty="0" smtClean="0"/>
              <a:t>11 </a:t>
            </a:r>
            <a:r>
              <a:rPr lang="ru-RU" dirty="0"/>
              <a:t>декабря </a:t>
            </a:r>
            <a:r>
              <a:rPr lang="ru-RU" dirty="0" smtClean="0"/>
              <a:t>по решению </a:t>
            </a:r>
            <a:r>
              <a:rPr lang="ru-RU" dirty="0"/>
              <a:t>Всемирной </a:t>
            </a:r>
            <a:r>
              <a:rPr lang="ru-RU" dirty="0" smtClean="0"/>
              <a:t>организации здравоохранения (ВОЗ). </a:t>
            </a:r>
            <a:r>
              <a:rPr lang="ru-RU" dirty="0"/>
              <a:t>Впервые он был проведён в 1998 году </a:t>
            </a:r>
            <a:r>
              <a:rPr lang="ru-RU" dirty="0" smtClean="0"/>
              <a:t>ВОЗ в </a:t>
            </a:r>
            <a:r>
              <a:rPr lang="ru-RU" dirty="0"/>
              <a:t>содружестве с рядом международных организаций, занимающихся исследованиями </a:t>
            </a:r>
            <a:r>
              <a:rPr lang="ru-RU" dirty="0" smtClean="0"/>
              <a:t>данной проблемы.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Цель </a:t>
            </a:r>
            <a:r>
              <a:rPr lang="ru-RU" b="1" dirty="0">
                <a:solidFill>
                  <a:srgbClr val="FF0000"/>
                </a:solidFill>
              </a:rPr>
              <a:t>проведения данного мероприятия</a:t>
            </a:r>
            <a:r>
              <a:rPr lang="ru-RU" dirty="0"/>
              <a:t> - повышение знаний о бронхиальной астме среди населения и пациентов, информирование о профилактике, выявление новых случаев болезни на ранней, скрытой стадии, повышение качества медицинской помощи и осведомленности врачей о последних достижениях науки.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История 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400" dirty="0"/>
              <a:t>Астма в переводе с греческого – «тяжелое дыхание». Автором этого термина считают Гиппократа, а в его трудах в разделе «О внутренних страданиях» встречаются указания, что астма носит спастический характер, причины, вызывающие удушье, – сырость и холод. </a:t>
            </a:r>
            <a:endParaRPr lang="ru-RU" sz="3400" dirty="0" smtClean="0"/>
          </a:p>
          <a:p>
            <a:pPr algn="just"/>
            <a:r>
              <a:rPr lang="ru-RU" sz="3400" dirty="0"/>
              <a:t>Более подробную и точную клиническую картину астмы описал </a:t>
            </a:r>
            <a:r>
              <a:rPr lang="ru-RU" sz="3400" dirty="0" smtClean="0"/>
              <a:t>Артемий Каппадокийский</a:t>
            </a:r>
            <a:r>
              <a:rPr lang="ru-RU" sz="3400" dirty="0"/>
              <a:t> (I век н. э.) в своём сочинении «О причинах и симптомах хронических болезней», посвятив ей отдельную главу. </a:t>
            </a:r>
            <a:r>
              <a:rPr lang="ru-RU" sz="3400" dirty="0" smtClean="0"/>
              <a:t>Он описал </a:t>
            </a:r>
            <a:r>
              <a:rPr lang="ru-RU" sz="3400" dirty="0"/>
              <a:t>две формы болезни, сопровождающейся затруднением дыхания, отметив, что одна из них, характеризующаяся ортопноэ, связана с болезнью сердца; вторая же, провоцируемая холодным влажным воздухом и сопровождающаяся спастическим затруднением дыхания и хрипами, является заболеванием </a:t>
            </a:r>
            <a:r>
              <a:rPr lang="ru-RU" sz="3400" dirty="0" smtClean="0"/>
              <a:t>лёгких</a:t>
            </a:r>
            <a:r>
              <a:rPr lang="ru-RU" sz="3400" dirty="0"/>
              <a:t> — </a:t>
            </a:r>
            <a:r>
              <a:rPr lang="ru-RU" sz="3400" dirty="0" smtClean="0"/>
              <a:t>таким образом, </a:t>
            </a:r>
            <a:r>
              <a:rPr lang="ru-RU" sz="3400" dirty="0"/>
              <a:t>Аретей разделил астму на две формы: сердечную и бронхиальную.</a:t>
            </a:r>
          </a:p>
          <a:p>
            <a:pPr algn="just"/>
            <a:r>
              <a:rPr lang="ru-RU" sz="3400" dirty="0" smtClean="0"/>
              <a:t>В дальнейшем, многие столетия ученые, в том числе Клавдий Гален, Ибн Син, Ван Гельмонт, пытались изучать </a:t>
            </a:r>
            <a:r>
              <a:rPr lang="ru-RU" sz="3400" dirty="0"/>
              <a:t>эту болезнь и её </a:t>
            </a:r>
            <a:r>
              <a:rPr lang="ru-RU" sz="3400" dirty="0" smtClean="0"/>
              <a:t>причины, тем не менее </a:t>
            </a:r>
            <a:r>
              <a:rPr lang="ru-RU" sz="3400" dirty="0"/>
              <a:t>до середины XVIII века </a:t>
            </a:r>
            <a:r>
              <a:rPr lang="ru-RU" sz="3400" dirty="0" smtClean="0"/>
              <a:t>этому заболеванию уделялось </a:t>
            </a:r>
            <a:r>
              <a:rPr lang="ru-RU" sz="3400" dirty="0"/>
              <a:t>довольно мало </a:t>
            </a:r>
            <a:r>
              <a:rPr lang="ru-RU" sz="3400" dirty="0" smtClean="0"/>
              <a:t>внимания. По-видимому</a:t>
            </a:r>
            <a:r>
              <a:rPr lang="ru-RU" sz="3400" dirty="0"/>
              <a:t>, врачи того времени не выделяли приступы удушья у больных в какую-то одну болезнь. </a:t>
            </a:r>
            <a:endParaRPr lang="ru-RU" sz="3400" dirty="0" smtClean="0"/>
          </a:p>
          <a:p>
            <a:pPr algn="just"/>
            <a:r>
              <a:rPr lang="ru-RU" sz="3400" dirty="0" smtClean="0"/>
              <a:t>Большой </a:t>
            </a:r>
            <a:r>
              <a:rPr lang="ru-RU" sz="3400" dirty="0"/>
              <a:t>вклад в новое время в изучение астмы внесли немецкие учёные Куршман и Лейден. Именно они систематизировали и описали клинические проявления астмы, выделив ряд случаев внезапного удушья в отдельную болезнь</a:t>
            </a:r>
            <a:r>
              <a:rPr lang="ru-RU" sz="3400" dirty="0" smtClean="0"/>
              <a:t> </a:t>
            </a:r>
          </a:p>
          <a:p>
            <a:pPr algn="just"/>
            <a:r>
              <a:rPr lang="ru-RU" sz="3400" dirty="0" smtClean="0"/>
              <a:t>В </a:t>
            </a:r>
            <a:r>
              <a:rPr lang="ru-RU" sz="3400" dirty="0"/>
              <a:t>20 веке было установлено, что причиной астмы являются аллергическая реакция, локальное воспаление бронхов в ответ на внешний раздражитель (химический, биологический, физический).</a:t>
            </a:r>
          </a:p>
          <a:p>
            <a:pPr algn="just"/>
            <a:r>
              <a:rPr lang="ru-RU" sz="3400" dirty="0"/>
              <a:t>В начале XX века произошло создание </a:t>
            </a:r>
            <a:r>
              <a:rPr lang="ru-RU" sz="3400" dirty="0" smtClean="0"/>
              <a:t> аллергической теории </a:t>
            </a:r>
            <a:r>
              <a:rPr lang="ru-RU" sz="3400" dirty="0"/>
              <a:t>бронхиальной астмы. Принадлежала она русским учёным </a:t>
            </a:r>
            <a:r>
              <a:rPr lang="ru-RU" sz="3400" dirty="0">
                <a:solidFill>
                  <a:srgbClr val="333333"/>
                </a:solidFill>
              </a:rPr>
              <a:t>А.А. Манойлову и В.В. Голубеву.</a:t>
            </a:r>
            <a:endParaRPr lang="ru-RU" sz="3400" dirty="0" smtClean="0"/>
          </a:p>
          <a:p>
            <a:pPr algn="just"/>
            <a:r>
              <a:rPr lang="ru-RU" sz="3400" dirty="0" smtClean="0"/>
              <a:t>К </a:t>
            </a:r>
            <a:r>
              <a:rPr lang="ru-RU" sz="3400" dirty="0"/>
              <a:t>1905 году относится первое задокументированное использование </a:t>
            </a:r>
            <a:r>
              <a:rPr lang="ru-RU" sz="3400" dirty="0" smtClean="0"/>
              <a:t>адреналина в </a:t>
            </a:r>
            <a:r>
              <a:rPr lang="ru-RU" sz="3400" dirty="0"/>
              <a:t>лечении бронхиальной </a:t>
            </a:r>
            <a:r>
              <a:rPr lang="ru-RU" sz="3400" dirty="0" smtClean="0"/>
              <a:t>астмы.</a:t>
            </a:r>
          </a:p>
          <a:p>
            <a:pPr algn="just"/>
            <a:r>
              <a:rPr lang="ru-RU" sz="3400" dirty="0" smtClean="0"/>
              <a:t> </a:t>
            </a:r>
            <a:r>
              <a:rPr lang="ru-RU" sz="3400" dirty="0"/>
              <a:t>Советские учёные </a:t>
            </a:r>
            <a:r>
              <a:rPr lang="ru-RU" sz="3400" dirty="0" smtClean="0"/>
              <a:t>А.Д.Адо</a:t>
            </a:r>
            <a:r>
              <a:rPr lang="ru-RU" sz="3400" dirty="0"/>
              <a:t> и П. К. Булатов в 1969 году первыми предложили классификацию бронхиальной астмы по причинам её </a:t>
            </a:r>
            <a:r>
              <a:rPr lang="ru-RU" sz="3400" dirty="0" smtClean="0"/>
              <a:t>возникновения.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535" y="0"/>
            <a:ext cx="1886465" cy="1692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Почему проблема борьбы с бронхиальной астмой так актуальна?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dirty="0">
                <a:solidFill>
                  <a:srgbClr val="FF0000"/>
                </a:solidFill>
              </a:rPr>
              <a:t>Бронхиальная астма </a:t>
            </a:r>
            <a:r>
              <a:rPr lang="ru-RU" sz="2600" dirty="0"/>
              <a:t>на сегодняшний день является глобальной </a:t>
            </a:r>
            <a:r>
              <a:rPr lang="ru-RU" sz="2600" dirty="0" smtClean="0"/>
              <a:t>проблемой. </a:t>
            </a:r>
            <a:r>
              <a:rPr lang="ru-RU" sz="2600" dirty="0"/>
              <a:t>По данным Всемирной организации здравоохранения, в мире </a:t>
            </a:r>
            <a:r>
              <a:rPr lang="ru-RU" sz="2600" dirty="0">
                <a:solidFill>
                  <a:srgbClr val="FF0000"/>
                </a:solidFill>
              </a:rPr>
              <a:t>около 5% взрослого населения </a:t>
            </a:r>
            <a:r>
              <a:rPr lang="ru-RU" sz="2600" dirty="0"/>
              <a:t>и</a:t>
            </a:r>
            <a:r>
              <a:rPr lang="ru-RU" sz="2600" dirty="0">
                <a:solidFill>
                  <a:srgbClr val="FF0000"/>
                </a:solidFill>
              </a:rPr>
              <a:t> 10% детей </a:t>
            </a:r>
            <a:r>
              <a:rPr lang="ru-RU" sz="2600" dirty="0"/>
              <a:t>страдают от бронхиальной астмы. Всего насчитывается </a:t>
            </a:r>
            <a:r>
              <a:rPr lang="ru-RU" sz="2600" dirty="0" smtClean="0">
                <a:solidFill>
                  <a:srgbClr val="FF0000"/>
                </a:solidFill>
              </a:rPr>
              <a:t>более 300 </a:t>
            </a:r>
            <a:r>
              <a:rPr lang="ru-RU" sz="2600" dirty="0">
                <a:solidFill>
                  <a:srgbClr val="FF0000"/>
                </a:solidFill>
              </a:rPr>
              <a:t>млн больных астмой</a:t>
            </a:r>
            <a:r>
              <a:rPr lang="ru-RU" sz="2600" dirty="0"/>
              <a:t>, при этом каждое десятилетие их число возрастает в полтора раза. Уже сейчас данное заболевание представляет собой одну из наиболее распространенных болезней.</a:t>
            </a:r>
          </a:p>
          <a:p>
            <a:pPr algn="just"/>
            <a:r>
              <a:rPr lang="ru-RU" sz="2600" dirty="0" smtClean="0"/>
              <a:t>В России за </a:t>
            </a:r>
            <a:r>
              <a:rPr lang="ru-RU" sz="2600" dirty="0"/>
              <a:t>последние десятилетия бронхиальная астма из относительно редкого диагноза превратилась в заболевание, которым только по официальной статистике страдает около одного миллиона </a:t>
            </a:r>
            <a:r>
              <a:rPr lang="ru-RU" sz="2600" dirty="0" smtClean="0"/>
              <a:t>россиян. Очень </a:t>
            </a:r>
            <a:r>
              <a:rPr lang="ru-RU" sz="2600" dirty="0"/>
              <a:t>часто бронхиальной астме подвержены маленькие дети, так как в половине случаев заболевание развивается в 5 - 10 лет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 </a:t>
            </a:r>
            <a:r>
              <a:rPr lang="ru-RU" sz="2600" dirty="0"/>
              <a:t>К сожалению, несмотря на все усилия медицины, государства и мировых сообществ, заболеваемость бронхиальной астмой растет с каждым годом и особенно стремительно у детей. Это может быть связано не только с улучшением диагностики, но и с ухудшением экологической ситуации, ростом численности городского населения, широким использованием пищевых добавок, синтетических материалов, "популярностью" домашних животных и т.д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/>
              <a:t>Несмотря на то, что число госпитализаций и смертельных случаев от бронхиальной астмы снижается, заболевание пагубно влияет на качество жизни </a:t>
            </a:r>
            <a:r>
              <a:rPr lang="ru-RU" sz="2600" dirty="0" smtClean="0"/>
              <a:t>человека, нередко приводит к инвалидности. </a:t>
            </a:r>
            <a:r>
              <a:rPr lang="ru-RU" sz="2600" dirty="0"/>
              <a:t>Чтобы привлечь внимание общественности к проблеме роста заболеваемости бронхиальной астмой и проводится Всемирный день борьбы с астмой.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Причины возникновения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Факторы риска бронхиальной астмы </a:t>
            </a:r>
            <a:r>
              <a:rPr lang="ru-RU" sz="6400" dirty="0"/>
              <a:t>могут быть классифицированы на </a:t>
            </a:r>
            <a:r>
              <a:rPr lang="ru-RU" sz="6400" dirty="0">
                <a:solidFill>
                  <a:srgbClr val="FF0000"/>
                </a:solidFill>
              </a:rPr>
              <a:t>внутренние</a:t>
            </a:r>
            <a:r>
              <a:rPr lang="ru-RU" sz="6400" dirty="0"/>
              <a:t> (обуславливающие предрасположенность конкретного человека к этому заболеванию) и </a:t>
            </a:r>
            <a:r>
              <a:rPr lang="ru-RU" sz="6400" dirty="0">
                <a:solidFill>
                  <a:srgbClr val="FF0000"/>
                </a:solidFill>
              </a:rPr>
              <a:t>внешние</a:t>
            </a:r>
            <a:r>
              <a:rPr lang="ru-RU" sz="6400" dirty="0"/>
              <a:t> (способствующие манифестации заболевания у предрасположенных людей, а также провоцирующие возникновение обострений (астматических приступов</a:t>
            </a:r>
            <a:r>
              <a:rPr lang="ru-RU" sz="6400" dirty="0" smtClean="0"/>
              <a:t>).</a:t>
            </a:r>
            <a:endParaRPr lang="ru-RU" sz="6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Внутренние факторы</a:t>
            </a:r>
            <a:r>
              <a:rPr lang="ru-RU" sz="6400" dirty="0"/>
              <a:t> </a:t>
            </a:r>
            <a:r>
              <a:rPr lang="ru-RU" sz="6400" dirty="0">
                <a:solidFill>
                  <a:srgbClr val="FF0000"/>
                </a:solidFill>
              </a:rPr>
              <a:t>риска развития бронхиальной астмы </a:t>
            </a:r>
            <a:r>
              <a:rPr lang="ru-RU" sz="6400" dirty="0"/>
              <a:t>включают в себя: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наследственность</a:t>
            </a:r>
            <a:r>
              <a:rPr lang="ru-RU" sz="6400" dirty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пол</a:t>
            </a:r>
            <a:r>
              <a:rPr lang="ru-RU" sz="6400" dirty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ожирение</a:t>
            </a:r>
            <a:r>
              <a:rPr lang="ru-RU" sz="64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 smtClean="0"/>
              <a:t>При этом, наличие </a:t>
            </a:r>
            <a:r>
              <a:rPr lang="ru-RU" sz="6400" dirty="0"/>
              <a:t>одного или нескольких этих факторов не означает, что такой человек обязательно заболеет бронхиальной астмой. Но при дополнительном влиянии провоцирующих внешних факторов вероятность заболеть существенно повышается</a:t>
            </a:r>
            <a:r>
              <a:rPr lang="ru-RU" sz="6400" dirty="0" smtClean="0"/>
              <a:t>.</a:t>
            </a:r>
            <a:endParaRPr lang="ru-RU" sz="6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Внешние факторы </a:t>
            </a:r>
            <a:r>
              <a:rPr lang="ru-RU" sz="6400" dirty="0" smtClean="0">
                <a:solidFill>
                  <a:srgbClr val="FF0000"/>
                </a:solidFill>
              </a:rPr>
              <a:t>риска развития </a:t>
            </a:r>
            <a:r>
              <a:rPr lang="ru-RU" sz="6400" dirty="0">
                <a:solidFill>
                  <a:srgbClr val="FF0000"/>
                </a:solidFill>
              </a:rPr>
              <a:t>бронхиальной астмы </a:t>
            </a:r>
            <a:r>
              <a:rPr lang="ru-RU" sz="6400" dirty="0"/>
              <a:t>иначе еще называют «триггеры» (англ. </a:t>
            </a:r>
            <a:r>
              <a:rPr lang="ru-RU" sz="6400" dirty="0" err="1"/>
              <a:t>Trigger</a:t>
            </a:r>
            <a:r>
              <a:rPr lang="ru-RU" sz="6400" dirty="0"/>
              <a:t> – «спусковой крючок»). Влияние триггеров непосредственно запускает патологический процесс, способствуя манифестации заболевания, либо вызывает его обострение</a:t>
            </a:r>
            <a:r>
              <a:rPr lang="ru-RU" sz="64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Наиболее важными причинами астмы являются: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аллергены внутри помещений (домашняя пыль, шерсть и перхоть животных, сухой корм для рыбок, аквариумные растения, пух птиц);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аллергены вне помещений (цветочная пыльца и плесень);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вирусные и бактериальные заболевания дыхательных путей;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табачный дым;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химические раздражающие вещества на рабочих местах;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загрязнение воздуха в жилище и на производстве;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к</a:t>
            </a:r>
            <a:r>
              <a:rPr lang="ru-RU" sz="6400" dirty="0" smtClean="0"/>
              <a:t>урение.</a:t>
            </a:r>
            <a:endParaRPr lang="ru-RU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535" y="0"/>
            <a:ext cx="1886465" cy="186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Причины, способствующие обострению. Симптомы астмы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>
                <a:solidFill>
                  <a:srgbClr val="FF0000"/>
                </a:solidFill>
              </a:rPr>
              <a:t>Пусковыми </a:t>
            </a:r>
            <a:r>
              <a:rPr lang="ru-RU" sz="2900" b="1" dirty="0">
                <a:solidFill>
                  <a:srgbClr val="FF0000"/>
                </a:solidFill>
              </a:rPr>
              <a:t>факторами</a:t>
            </a:r>
            <a:r>
              <a:rPr lang="ru-RU" sz="2900" dirty="0"/>
              <a:t>, способствующими обострению астматических приступов, могут выступать: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физические </a:t>
            </a:r>
            <a:r>
              <a:rPr lang="ru-RU" sz="2900" dirty="0"/>
              <a:t>нагрузки;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эмоциональное </a:t>
            </a:r>
            <a:r>
              <a:rPr lang="ru-RU" sz="2900" dirty="0"/>
              <a:t>перенапряжение;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воздействие </a:t>
            </a:r>
            <a:r>
              <a:rPr lang="ru-RU" sz="2900" dirty="0"/>
              <a:t>холода или перегрев;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острые </a:t>
            </a:r>
            <a:r>
              <a:rPr lang="ru-RU" sz="2900" dirty="0"/>
              <a:t>заболевания дыхательных путей (вирусные или бактериальные);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менструация </a:t>
            </a:r>
            <a:r>
              <a:rPr lang="ru-RU" sz="2900" dirty="0"/>
              <a:t>и беременность;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dirty="0" smtClean="0"/>
              <a:t>некоторые </a:t>
            </a:r>
            <a:r>
              <a:rPr lang="ru-RU" sz="2900" dirty="0"/>
              <a:t>лекарственные препараты и другие причины</a:t>
            </a:r>
            <a:r>
              <a:rPr lang="ru-RU" sz="29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FF0000"/>
                </a:solidFill>
              </a:rPr>
              <a:t>Симптомы астмы: </a:t>
            </a:r>
            <a:endParaRPr lang="ru-RU" sz="2900" dirty="0">
              <a:solidFill>
                <a:srgbClr val="FF0000"/>
              </a:solidFill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приступообразный </a:t>
            </a:r>
            <a:r>
              <a:rPr lang="ru-RU" sz="2900" dirty="0"/>
              <a:t>кашель;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свистящее </a:t>
            </a:r>
            <a:r>
              <a:rPr lang="ru-RU" sz="2900" dirty="0"/>
              <a:t>дыхание; 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одышка</a:t>
            </a:r>
            <a:r>
              <a:rPr lang="ru-RU" sz="2900" dirty="0"/>
              <a:t>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удушье</a:t>
            </a:r>
            <a:r>
              <a:rPr lang="ru-RU" sz="29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Бронхиальная </a:t>
            </a:r>
            <a:r>
              <a:rPr lang="ru-RU" sz="2900" dirty="0"/>
              <a:t>астма часто сочетается с симптомами аллергического ринита (заложенность носа) и конъюнктивита (слезотечение).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Рекомендации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по профилактике обострений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1. </a:t>
            </a:r>
            <a:r>
              <a:rPr lang="ru-RU" sz="6400" dirty="0"/>
              <a:t>Регулярно проветривайте помещение, в котором находитесь.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2. По возможности смените место жительство (если ваш дом находится в экологически неблагоприятном месте).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3. Не заводите животных, рыбок и птиц в доме. Если завели, следите за их гигиеной, тщательно пылесосьте ковры, игрушки, чаще делайте влажную уборку.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4. Не используйте духи, дезодоранты, освежители воздуха, ароматические свечи.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5. Покупайте гипоаллергенные стиральные порошки и дезинфектанты.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6. Закаляйтесь.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7. Вовремя лечите респираторные заболевания.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8. Занимайтесь спортом, ведите здоровый образ жизни.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9. Чаще гуляйте.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10. Летом выезжайте на море.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11. Не курите. Избегайте прокуренных помещений.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12. Старайтесь, чтобы в вашем доме было как можно меньше ковров и мягких игрушек. Мягкие игрушки не забывайте стирать при температуре 60 градусов. Если их стирать нельзя, можно упаковать в полиэтиленовый пакет и поместить в морозильную камеру. Как и белье, периодически выносите на мороз на балкон.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13. Меняйте постельное белье не реже 1 раза в 2 недели.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14. Уменьшите количество комнатных растений.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15. Замените тяжелые плотные шторы легко стирающимися.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16. Уберите все книги в застекленные полки.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163" y="0"/>
            <a:ext cx="212883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Мифы и суждения о бронхиальной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астме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- детское заболевание и ее часто «перерастают».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И правда, и 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Примерно в 90% случаев астма начинается с детского возраста. В период созревания организма она может никак себя не проявлять, но это не означает, что болезнь отступила. В более старшем возрасте астма может снова дать о себе знать при тяжёлой пневмонии, выраженном стрессе, после родов или в период угасания фертильной функции у женщин. Внезапные проявления астмы в 45–50 лет чаще всего означают, что человек был астматиком с детства.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Без </a:t>
            </a:r>
            <a:r>
              <a:rPr lang="ru-RU" sz="6400" b="1" dirty="0"/>
              <a:t>аллергии астмы не бывает.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Такой стереотип возник не случайно: чаще всего астма действительно возникает на фоне аллергии. Однако врачи выделяют пять клинических фенотипов бронхиальной астмы, и только один из них аллергический. Например, астма, которая развивается в зрелом возрасте — это не аллергическая астма.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- последствие частых простуд и недолеченных бронхитов.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И правда, и 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При частых простудах развивается другое заболевание — хроническая обструктивная болезнь лёгких (ХОБЛ). А астма чаще возникает на фоне аллергии, которая переключилась на бронхи.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В редких случаях частые и недолеченные простуды запускают сложный рецепторный механизм, и возникает так называемая астма физического усилия. В этом случае пациент сталкивается с затруднённым дыханием и кашлем при физических нагрузках.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— наследственная болезнь.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Астма наследуется от ближайших родственников — то есть напрямую от родителей, не через поколения. Если родители астматики, то вероятность, что у ребёнка будет такой же диагноз, превышает 90%. Интересно, что эта статистика касается в </a:t>
            </a:r>
            <a:r>
              <a:rPr lang="ru-RU" sz="6000" dirty="0"/>
              <a:t>основном первого ребёнка. У второго и последующих детей астмы может не быть. Однозначного объяснения этому явлению пока нет.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Традиции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Основная </a:t>
            </a:r>
            <a:r>
              <a:rPr lang="ru-RU" sz="1600" dirty="0"/>
              <a:t>идея, преследуемая </a:t>
            </a:r>
            <a:r>
              <a:rPr lang="ru-RU" sz="1600" dirty="0" smtClean="0"/>
              <a:t>организаторами  Всемирного Дня борьбы с бронхиальной астмой - пропаганда </a:t>
            </a:r>
            <a:r>
              <a:rPr lang="ru-RU" sz="1600" dirty="0"/>
              <a:t>ранней диагностики, регулярных обследований. При содействии телевидения и радиостанций организаторы увеличивают охват целевой аудитории, привлекают внимание потенциальных спонсоров, мотивируют работников организаций здравоохранения на оказание медицинской помощи астматикам и распространение информации среди людей, находящихся в группе риска. По традиции каждый год организаторы Дня борьбы с астмой посвящают мероприятие определенной тематике, по мнению GINA, являющейся наиболее актуальной</a:t>
            </a:r>
            <a:r>
              <a:rPr lang="ru-RU" sz="16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Проведение </a:t>
            </a:r>
            <a:r>
              <a:rPr lang="ru-RU" sz="1600" dirty="0"/>
              <a:t>лекций, направленных на освещение проблемы бронхиальной </a:t>
            </a:r>
            <a:r>
              <a:rPr lang="ru-RU" sz="1600" dirty="0" smtClean="0"/>
              <a:t>астмы, </a:t>
            </a:r>
            <a:r>
              <a:rPr lang="ru-RU" sz="1600" dirty="0"/>
              <a:t>донесение информации о симптомах болезни, лечении и профилактике, а также организация трансляций теле- и радиопередач на эту </a:t>
            </a:r>
            <a:r>
              <a:rPr lang="ru-RU" sz="1600" dirty="0" smtClean="0"/>
              <a:t>тему.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Р</a:t>
            </a:r>
            <a:r>
              <a:rPr lang="ru-RU" sz="1600" dirty="0" smtClean="0"/>
              <a:t>аспространение </a:t>
            </a:r>
            <a:r>
              <a:rPr lang="ru-RU" sz="1600" dirty="0"/>
              <a:t>знаний о методах профилактики не только астмы, но и других хронических заболеваний дыхательных </a:t>
            </a:r>
            <a:r>
              <a:rPr lang="ru-RU" sz="1600" dirty="0" smtClean="0"/>
              <a:t>органов.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</a:t>
            </a:r>
            <a:r>
              <a:rPr lang="ru-RU" sz="1600" dirty="0" smtClean="0"/>
              <a:t>роведение </a:t>
            </a:r>
            <a:r>
              <a:rPr lang="ru-RU" sz="1600" dirty="0"/>
              <a:t>конференций и семинаров для обсуждения проблем заболеваний, новых путей их лечения, привлечения новых </a:t>
            </a:r>
            <a:r>
              <a:rPr lang="ru-RU" sz="1600" dirty="0" smtClean="0"/>
              <a:t>волонтеров.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Н</a:t>
            </a:r>
            <a:r>
              <a:rPr lang="ru-RU" sz="1600" dirty="0" smtClean="0"/>
              <a:t>аграждение </a:t>
            </a:r>
            <a:r>
              <a:rPr lang="ru-RU" sz="1600" dirty="0"/>
              <a:t>врачей, внесших наибольший вклад в лечение и профилактику болезни, грамотами, дипломами и т. д</a:t>
            </a:r>
            <a:r>
              <a:rPr lang="ru-RU" sz="1600" dirty="0" smtClean="0"/>
              <a:t>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</a:t>
            </a:r>
            <a:r>
              <a:rPr lang="ru-RU" sz="1600" dirty="0" smtClean="0"/>
              <a:t>роведение </a:t>
            </a:r>
            <a:r>
              <a:rPr lang="ru-RU" sz="1600" dirty="0"/>
              <a:t>благотворительными организациями сбора средств в помощь больным.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Проведение конкурсов на лучшую стенгазету, флешмобов и акций, Дней здоровья.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254" y="86497"/>
            <a:ext cx="1979462" cy="166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Words>1257</Words>
  <Application>Microsoft Office PowerPoint</Application>
  <PresentationFormat>Произвольный</PresentationFormat>
  <Paragraphs>99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бронхиальной астмой </vt:lpstr>
      <vt:lpstr>История     </vt:lpstr>
      <vt:lpstr>Почему проблема борьбы с бронхиальной астмой так актуальна?</vt:lpstr>
      <vt:lpstr>Причины возникновения</vt:lpstr>
      <vt:lpstr>Причины, способствующие обострению. Симптомы астмы</vt:lpstr>
      <vt:lpstr>Рекомендации  по профилактике обострений</vt:lpstr>
      <vt:lpstr>Мифы и суждения о бронхиальной  астме </vt:lpstr>
      <vt:lpstr> Традиции       </vt:lpstr>
      <vt:lpstr>Список литературы по лечению и профилактике бронхиальной астмы,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89</cp:revision>
  <dcterms:created xsi:type="dcterms:W3CDTF">2019-04-11T10:45:24Z</dcterms:created>
  <dcterms:modified xsi:type="dcterms:W3CDTF">2023-12-05T07:04:42Z</dcterms:modified>
</cp:coreProperties>
</file>