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7" r:id="rId2"/>
    <p:sldId id="280" r:id="rId3"/>
    <p:sldId id="266" r:id="rId4"/>
    <p:sldId id="281" r:id="rId5"/>
    <p:sldId id="283" r:id="rId6"/>
    <p:sldId id="284" r:id="rId7"/>
    <p:sldId id="285" r:id="rId8"/>
    <p:sldId id="282" r:id="rId9"/>
    <p:sldId id="277" r:id="rId10"/>
    <p:sldId id="288" r:id="rId11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006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09 сентября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2023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–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Всемирный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день оказания первой помощи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	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324" y="1841157"/>
            <a:ext cx="10058400" cy="4633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Первая помощь за границей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C00000"/>
                </a:solidFill>
              </a:rPr>
              <a:t>По словам экспертов</a:t>
            </a:r>
            <a:r>
              <a:rPr lang="ru-RU" dirty="0"/>
              <a:t>, нехватка людей с навыками оказания первой помощи ощущается во всем мире. В каждом государстве своя система обучения или ее отсутствие.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C00000"/>
                </a:solidFill>
              </a:rPr>
              <a:t>По данными Австралийского Красного Креста</a:t>
            </a:r>
            <a:r>
              <a:rPr lang="ru-RU" dirty="0"/>
              <a:t>, в стране менее 5% людей готовы помочь человеку в чрезвычайной ситуации. Более 30 тыс. австралийцев каждый год страдают от остановки сердца, но выживают из них не более 7% из-за несвоевременной помощи.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C00000"/>
                </a:solidFill>
              </a:rPr>
              <a:t>В Канаде </a:t>
            </a:r>
            <a:r>
              <a:rPr lang="ru-RU" dirty="0"/>
              <a:t>цифры чуть выше. В 2012 году около 40% канадцев признались, что им приходилось оказывать первую помощь. Но только 18% из опрошенных обладали нужными навыками и имели сертификаты.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/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C00000"/>
                </a:solidFill>
              </a:rPr>
              <a:t>В Германии </a:t>
            </a:r>
            <a:r>
              <a:rPr lang="ru-RU" dirty="0"/>
              <a:t>сертификат о прохождении курсов первой помощи — обязательное условие для получения водительских прав. Это требование одинаково для водителей всех видов транспорта: от легкового до грузового.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C00000"/>
                </a:solidFill>
              </a:rPr>
              <a:t>Во Франции </a:t>
            </a:r>
            <a:r>
              <a:rPr lang="ru-RU" dirty="0"/>
              <a:t>курсы оказания первой помощи бесплатны. Но граждане страны не торопятся получить образование в силу нескольких причин: сложность обучения и регулирования, участие большого количества государственных органов, юридическая ответственность при оказании помощи и отсутствие постоянной подготовки.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C00000"/>
                </a:solidFill>
              </a:rPr>
              <a:t>В Великобритании </a:t>
            </a:r>
            <a:r>
              <a:rPr lang="ru-RU" dirty="0"/>
              <a:t>властям удалось выстроить свою систему: в стране есть популярные телепередачи, в которых регулярно рассказывают о важности первой помощи на примерах, есть специалисты, которые проводят презентации в школах по всей Британии. В большинстве городов есть местные общественные центры, которые предлагают обучение. При трудоустройстве в компании, связанном с физическим трудом, все новые сотрудники должны пройти базовый курс по оказанию первой помощи в первый месяц работы.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6533" y="136184"/>
            <a:ext cx="124777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9887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Всемирный день оказания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первой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помощи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ru-RU" sz="2000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sz="1800" b="1" dirty="0">
                <a:solidFill>
                  <a:srgbClr val="C00000"/>
                </a:solidFill>
              </a:rPr>
              <a:t>Всемирный день оказания первой помощи (World First Aid </a:t>
            </a:r>
            <a:r>
              <a:rPr lang="ru-RU" sz="1800" b="1" dirty="0" smtClean="0">
                <a:solidFill>
                  <a:srgbClr val="C00000"/>
                </a:solidFill>
              </a:rPr>
              <a:t>Day) </a:t>
            </a:r>
            <a:r>
              <a:rPr lang="ru-RU" sz="1800" dirty="0" smtClean="0"/>
              <a:t>отмечается ежегодно </a:t>
            </a:r>
            <a:r>
              <a:rPr lang="ru-RU" sz="1800" b="1" dirty="0" smtClean="0">
                <a:solidFill>
                  <a:srgbClr val="C00000"/>
                </a:solidFill>
              </a:rPr>
              <a:t>во вторую субботу сентября</a:t>
            </a:r>
            <a:r>
              <a:rPr lang="ru-RU" sz="1800" b="1" dirty="0">
                <a:solidFill>
                  <a:srgbClr val="C00000"/>
                </a:solidFill>
              </a:rPr>
              <a:t>. </a:t>
            </a:r>
            <a:r>
              <a:rPr lang="ru-RU" sz="1800" dirty="0"/>
              <a:t>В </a:t>
            </a:r>
            <a:r>
              <a:rPr lang="ru-RU" sz="1800" dirty="0" smtClean="0"/>
              <a:t>2023 </a:t>
            </a:r>
            <a:r>
              <a:rPr lang="ru-RU" sz="1800" dirty="0"/>
              <a:t>году он выпадает на </a:t>
            </a:r>
            <a:r>
              <a:rPr lang="ru-RU" sz="1800" dirty="0" smtClean="0"/>
              <a:t> </a:t>
            </a:r>
            <a:r>
              <a:rPr lang="ru-RU" sz="1800" b="1" dirty="0" smtClean="0">
                <a:solidFill>
                  <a:srgbClr val="C00000"/>
                </a:solidFill>
              </a:rPr>
              <a:t>9 сентября</a:t>
            </a:r>
            <a:r>
              <a:rPr lang="ru-RU" sz="1800" dirty="0" smtClean="0"/>
              <a:t>.</a:t>
            </a:r>
          </a:p>
          <a:p>
            <a:pPr marL="0" indent="0" algn="just">
              <a:buNone/>
            </a:pPr>
            <a:r>
              <a:rPr lang="ru-RU" sz="1800" b="1" dirty="0">
                <a:solidFill>
                  <a:srgbClr val="C00000"/>
                </a:solidFill>
              </a:rPr>
              <a:t>Основная цель </a:t>
            </a:r>
            <a:r>
              <a:rPr lang="ru-RU" sz="1800" b="1" dirty="0" smtClean="0">
                <a:solidFill>
                  <a:srgbClr val="C00000"/>
                </a:solidFill>
              </a:rPr>
              <a:t>Всемирного дня: </a:t>
            </a:r>
            <a:r>
              <a:rPr lang="ru-RU" sz="1800" dirty="0" smtClean="0"/>
              <a:t> тематический </a:t>
            </a:r>
            <a:r>
              <a:rPr lang="ru-RU" sz="1800" dirty="0"/>
              <a:t>праздник был учрежден для привлечения внимания людей к вопросу необходимости знать основы оказания первой медицинской помощи и уметь их правильно оказать пострадавшим</a:t>
            </a:r>
            <a:r>
              <a:rPr lang="ru-RU" sz="1800" dirty="0" smtClean="0"/>
              <a:t>.</a:t>
            </a:r>
          </a:p>
          <a:p>
            <a:pPr marL="0" indent="0" algn="just">
              <a:buNone/>
            </a:pPr>
            <a:r>
              <a:rPr lang="ru-RU" sz="1800" b="1" dirty="0">
                <a:solidFill>
                  <a:srgbClr val="C00000"/>
                </a:solidFill>
              </a:rPr>
              <a:t>Цель оказания первой помощи </a:t>
            </a:r>
            <a:r>
              <a:rPr lang="ru-RU" sz="1800" dirty="0"/>
              <a:t>– проведение пострадавшему необходимых простейших медицинских мероприятий для спасения его жизни, уменьшения его страданий и предупреждения развития возможных осложнений. </a:t>
            </a:r>
          </a:p>
          <a:p>
            <a:pPr marL="0" indent="0" algn="just">
              <a:buNone/>
            </a:pPr>
            <a:r>
              <a:rPr lang="ru-RU" sz="1800" b="1" dirty="0">
                <a:solidFill>
                  <a:srgbClr val="C00000"/>
                </a:solidFill>
              </a:rPr>
              <a:t>Международный символ оказания первой помощи </a:t>
            </a:r>
            <a:r>
              <a:rPr lang="ru-RU" sz="1800" dirty="0" smtClean="0"/>
              <a:t>– белый </a:t>
            </a:r>
            <a:r>
              <a:rPr lang="ru-RU" sz="1800" dirty="0"/>
              <a:t>медицинский крест на зеленом фоне.</a:t>
            </a:r>
            <a:endParaRPr lang="ru-RU" sz="18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4684" y="259751"/>
            <a:ext cx="124777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0737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5843" y="365125"/>
            <a:ext cx="10515600" cy="1325563"/>
          </a:xfrm>
        </p:spPr>
        <p:txBody>
          <a:bodyPr/>
          <a:lstStyle/>
          <a:p>
            <a:r>
              <a:rPr lang="ru-RU" sz="4200" b="1" dirty="0" smtClean="0">
                <a:solidFill>
                  <a:srgbClr val="C00000"/>
                </a:solidFill>
                <a:latin typeface="+mn-lt"/>
              </a:rPr>
              <a:t>История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  </a:t>
            </a:r>
            <a:r>
              <a:rPr lang="ru-RU" b="1" dirty="0" smtClean="0">
                <a:solidFill>
                  <a:srgbClr val="C00000"/>
                </a:solidFill>
              </a:rPr>
              <a:t> 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500" b="1" dirty="0" smtClean="0">
                <a:solidFill>
                  <a:srgbClr val="C00000"/>
                </a:solidFill>
              </a:rPr>
              <a:t>Празднование</a:t>
            </a:r>
            <a:r>
              <a:rPr lang="ru-RU" sz="3500" dirty="0" smtClean="0"/>
              <a:t> Всемирного дня </a:t>
            </a:r>
            <a:r>
              <a:rPr lang="ru-RU" sz="3500" dirty="0"/>
              <a:t>оказания первой помощи </a:t>
            </a:r>
            <a:r>
              <a:rPr lang="ru-RU" sz="3500" dirty="0" smtClean="0"/>
              <a:t>берет </a:t>
            </a:r>
            <a:r>
              <a:rPr lang="ru-RU" sz="3500" dirty="0"/>
              <a:t>свое начало от битвы в северной Италии. Молодой Женевский бизнесмен </a:t>
            </a:r>
            <a:r>
              <a:rPr lang="ru-RU" sz="3500" b="1" dirty="0">
                <a:solidFill>
                  <a:srgbClr val="C00000"/>
                </a:solidFill>
              </a:rPr>
              <a:t>Анри Дюнан </a:t>
            </a:r>
            <a:r>
              <a:rPr lang="ru-RU" sz="3500" dirty="0"/>
              <a:t>24 июня 1859 года видел ужасающие страдания и боль после битвы при Сольферино. Он завербовал гражданское </a:t>
            </a:r>
            <a:r>
              <a:rPr lang="ru-RU" sz="3500" dirty="0" smtClean="0"/>
              <a:t>население, </a:t>
            </a:r>
            <a:r>
              <a:rPr lang="ru-RU" sz="3500" dirty="0"/>
              <a:t>в основном женщин, девочек, независимо от их роли в боевых </a:t>
            </a:r>
            <a:r>
              <a:rPr lang="ru-RU" sz="3500" dirty="0" smtClean="0"/>
              <a:t>действиях, </a:t>
            </a:r>
            <a:r>
              <a:rPr lang="ru-RU" sz="3500" dirty="0"/>
              <a:t>и помогал раненым</a:t>
            </a:r>
            <a:r>
              <a:rPr lang="ru-RU" sz="3500" dirty="0" smtClean="0"/>
              <a:t>. </a:t>
            </a:r>
            <a:r>
              <a:rPr lang="ru-RU" sz="3500" dirty="0"/>
              <a:t>Располагая необходимыми материалами, он создавал импровизированные госпитали и обслуживал их.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5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500" b="1" dirty="0" smtClean="0">
                <a:solidFill>
                  <a:srgbClr val="C00000"/>
                </a:solidFill>
              </a:rPr>
              <a:t>«</a:t>
            </a:r>
            <a:r>
              <a:rPr lang="ru-RU" sz="3500" b="1" dirty="0">
                <a:solidFill>
                  <a:srgbClr val="C00000"/>
                </a:solidFill>
              </a:rPr>
              <a:t>Память о Сольферино» </a:t>
            </a:r>
            <a:r>
              <a:rPr lang="ru-RU" sz="3500" dirty="0"/>
              <a:t>— это Книга Генри Дюнана, вдохновившая создание </a:t>
            </a:r>
            <a:r>
              <a:rPr lang="ru-RU" sz="3500" b="1" dirty="0">
                <a:solidFill>
                  <a:srgbClr val="C00000"/>
                </a:solidFill>
              </a:rPr>
              <a:t>Международного Комитета Красного Креста в 1863 году</a:t>
            </a:r>
            <a:r>
              <a:rPr lang="ru-RU" sz="3500" dirty="0"/>
              <a:t>. Комитет расширил международную деятельность Движения Красного Креста за пределы строгой миссии</a:t>
            </a:r>
            <a:r>
              <a:rPr lang="ru-RU" sz="35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500" dirty="0" smtClean="0"/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500" b="1" dirty="0">
                <a:solidFill>
                  <a:srgbClr val="C00000"/>
                </a:solidFill>
              </a:rPr>
              <a:t>В России </a:t>
            </a:r>
            <a:r>
              <a:rPr lang="ru-RU" sz="3500" dirty="0"/>
              <a:t>оказанию первой помощи долгое время не уделялось должного внимания. Огромный вклад в зарождение скорой помощи </a:t>
            </a:r>
            <a:r>
              <a:rPr lang="ru-RU" sz="3500" dirty="0" smtClean="0"/>
              <a:t>и первой помощи в </a:t>
            </a:r>
            <a:r>
              <a:rPr lang="ru-RU" sz="3500" dirty="0"/>
              <a:t>России внес профессор </a:t>
            </a:r>
            <a:r>
              <a:rPr lang="ru-RU" sz="3500" b="1" dirty="0">
                <a:solidFill>
                  <a:srgbClr val="C00000"/>
                </a:solidFill>
              </a:rPr>
              <a:t>К. К Рейнер </a:t>
            </a:r>
            <a:r>
              <a:rPr lang="ru-RU" sz="3500" dirty="0"/>
              <a:t>и его ученики </a:t>
            </a:r>
            <a:r>
              <a:rPr lang="ru-RU" sz="3500" b="1" dirty="0">
                <a:solidFill>
                  <a:srgbClr val="C00000"/>
                </a:solidFill>
              </a:rPr>
              <a:t>Г.И. Турнев</a:t>
            </a:r>
            <a:r>
              <a:rPr lang="ru-RU" sz="3500" dirty="0"/>
              <a:t> и </a:t>
            </a:r>
            <a:r>
              <a:rPr lang="ru-RU" sz="3500" b="1" dirty="0">
                <a:solidFill>
                  <a:srgbClr val="C00000"/>
                </a:solidFill>
              </a:rPr>
              <a:t>Н. А. Вельяминов</a:t>
            </a:r>
            <a:r>
              <a:rPr lang="ru-RU" sz="3500" dirty="0"/>
              <a:t>. </a:t>
            </a:r>
            <a:r>
              <a:rPr lang="ru-RU" sz="3500" dirty="0" smtClean="0"/>
              <a:t>Турнер, </a:t>
            </a:r>
            <a:r>
              <a:rPr lang="ru-RU" sz="3500" dirty="0"/>
              <a:t>в </a:t>
            </a:r>
            <a:r>
              <a:rPr lang="ru-RU" sz="3500" dirty="0" smtClean="0"/>
              <a:t>частности, </a:t>
            </a:r>
            <a:r>
              <a:rPr lang="ru-RU" sz="3500" b="1" dirty="0">
                <a:solidFill>
                  <a:srgbClr val="C00000"/>
                </a:solidFill>
              </a:rPr>
              <a:t>в 1889 году </a:t>
            </a:r>
            <a:r>
              <a:rPr lang="ru-RU" sz="3500" dirty="0"/>
              <a:t>издал </a:t>
            </a:r>
            <a:r>
              <a:rPr lang="ru-RU" sz="3500" b="1" dirty="0">
                <a:solidFill>
                  <a:srgbClr val="C00000"/>
                </a:solidFill>
              </a:rPr>
              <a:t>«Курс лекций о подании первой помощи при внезапных заболеваниях»</a:t>
            </a:r>
            <a:r>
              <a:rPr lang="ru-RU" sz="3500" dirty="0"/>
              <a:t>. Эти лекции, речь в которых шла об оказании первой помощи именно до прибытия квалифицированного врача, Турнер читал для широкой аудитории. А при непосредственном участии Вельяминова в 1899 году в Петербурге были организованы первые 5 станций скорой помощи, которыми, к слову, заведовал Турнер</a:t>
            </a:r>
            <a:r>
              <a:rPr lang="ru-RU" sz="35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35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500" b="1" dirty="0" smtClean="0">
                <a:solidFill>
                  <a:srgbClr val="C00000"/>
                </a:solidFill>
              </a:rPr>
              <a:t>В </a:t>
            </a:r>
            <a:r>
              <a:rPr lang="ru-RU" sz="3500" b="1" dirty="0">
                <a:solidFill>
                  <a:srgbClr val="C00000"/>
                </a:solidFill>
              </a:rPr>
              <a:t>2000 году </a:t>
            </a:r>
            <a:r>
              <a:rPr lang="ru-RU" sz="3500" dirty="0"/>
              <a:t>Международная федерация обществ Красного Креста и Красного Полумесяца объявила Всемирный день оказания первой медицинской помощи</a:t>
            </a:r>
            <a:r>
              <a:rPr lang="ru-RU" sz="3500" dirty="0" smtClean="0"/>
              <a:t>. Он отмечается во вторую субботу сентября.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9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500" b="1" dirty="0">
                <a:solidFill>
                  <a:srgbClr val="C00000"/>
                </a:solidFill>
              </a:rPr>
              <a:t>Одна из резолюций 32-й Международной конференции Красного Креста и </a:t>
            </a:r>
            <a:r>
              <a:rPr lang="ru-RU" sz="3500" b="1" dirty="0" smtClean="0">
                <a:solidFill>
                  <a:srgbClr val="C00000"/>
                </a:solidFill>
              </a:rPr>
              <a:t>Красного Полумесяца </a:t>
            </a:r>
            <a:r>
              <a:rPr lang="ru-RU" sz="3500" b="1" dirty="0">
                <a:solidFill>
                  <a:srgbClr val="C00000"/>
                </a:solidFill>
              </a:rPr>
              <a:t>(2015):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500" i="1" dirty="0" smtClean="0"/>
              <a:t>«Призвать </a:t>
            </a:r>
            <a:r>
              <a:rPr lang="ru-RU" sz="3500" i="1" dirty="0"/>
              <a:t>государства содействовать регулярному обновлению знаний о первой помощи на протяжении всей жизни своих граждан, в частности, в той степени и в том объеме, в каком это позволяет национальная система, путем обязательного обучения школьников и обеспечения равного участия женщин, девочек, мужчин и мальчиков в обучении по оказанию первой </a:t>
            </a:r>
            <a:r>
              <a:rPr lang="ru-RU" sz="3500" i="1" dirty="0" smtClean="0"/>
              <a:t>помощи».</a:t>
            </a:r>
            <a:endParaRPr lang="ru-RU" sz="3500" i="1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 smtClean="0"/>
          </a:p>
          <a:p>
            <a:pPr algn="just" fontAlgn="t"/>
            <a:endParaRPr lang="ru-RU" sz="3600" dirty="0" smtClean="0"/>
          </a:p>
          <a:p>
            <a:pPr algn="just"/>
            <a:endParaRPr lang="ru-RU" sz="3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4684" y="259751"/>
            <a:ext cx="124777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Что такое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первая помощь? При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каких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состояниях оказывается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первая помощь?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Понятие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«первая помощь»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/>
              <a:t>В настоящее время первая помощь определяется как комплекс мероприятий, направленных на поддержание жизни и здоровья, оказываемых до оказания медицинской помощи пострадавшим при несчастных случаях, травмах, отравлениях и других состояниях и заболеваниях, угрожающих их жизни и здоровью, участниками оказания первой помощи. Цель ее состоит в устранении явлений, угрожающих жизни, а также – в предупреждении дальнейших повреждений и возможных осложнений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Нормативно-правовое обеспечение оказания первой помощи в России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 smtClean="0"/>
              <a:t>Это, в первую очередь, статья 31 «</a:t>
            </a:r>
            <a:r>
              <a:rPr lang="ru-RU" sz="5200" dirty="0"/>
              <a:t>Первая помощь» </a:t>
            </a:r>
            <a:r>
              <a:rPr lang="ru-RU" sz="5200" dirty="0" smtClean="0"/>
              <a:t> Федерального Закона от 21.11.2011 г. № </a:t>
            </a:r>
            <a:r>
              <a:rPr lang="ru-RU" sz="5200" dirty="0"/>
              <a:t>323-ФЗ «Об основах охраны здоровья граждан в Российской Федерации», </a:t>
            </a:r>
            <a:r>
              <a:rPr lang="ru-RU" sz="5200" dirty="0" smtClean="0"/>
              <a:t>приказ Министерства </a:t>
            </a:r>
            <a:r>
              <a:rPr lang="ru-RU" sz="5200" dirty="0"/>
              <a:t>здравоохранения и социального развития Российской Федерации от 4 мая 2012 г. № 477н «Об утверждении перечня состояний, при которых оказывается первая помощь и перечня мероприятий по оказанию первой помощи», </a:t>
            </a:r>
            <a:endParaRPr lang="ru-RU" sz="52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chemeClr val="accent6">
                    <a:lumMod val="50000"/>
                  </a:schemeClr>
                </a:solidFill>
              </a:rPr>
              <a:t>В соответствии с приказом Министерства здравоохранения и социального развития </a:t>
            </a: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Российской Федерации </a:t>
            </a:r>
            <a:r>
              <a:rPr lang="ru-RU" sz="5200" b="1" dirty="0">
                <a:solidFill>
                  <a:schemeClr val="accent6">
                    <a:lumMod val="50000"/>
                  </a:schemeClr>
                </a:solidFill>
              </a:rPr>
              <a:t>от 4 мая 2012 г. № 477н</a:t>
            </a:r>
            <a:r>
              <a:rPr lang="ru-RU" sz="5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5200" dirty="0"/>
              <a:t>«</a:t>
            </a:r>
            <a:r>
              <a:rPr lang="ru-RU" sz="5200" dirty="0" smtClean="0"/>
              <a:t>Об утверждении </a:t>
            </a:r>
            <a:r>
              <a:rPr lang="ru-RU" sz="5200" dirty="0"/>
              <a:t>перечня состояний, при которых оказывается первая помощь и перечня мероприятий по оказанию первой помощи», </a:t>
            </a:r>
            <a:endParaRPr lang="ru-RU" sz="52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b="1" u="sng" dirty="0" smtClean="0">
                <a:solidFill>
                  <a:schemeClr val="accent6">
                    <a:lumMod val="50000"/>
                  </a:schemeClr>
                </a:solidFill>
              </a:rPr>
              <a:t>первая </a:t>
            </a:r>
            <a:r>
              <a:rPr lang="ru-RU" sz="5600" b="1" u="sng" dirty="0">
                <a:solidFill>
                  <a:schemeClr val="accent6">
                    <a:lumMod val="50000"/>
                  </a:schemeClr>
                </a:solidFill>
              </a:rPr>
              <a:t>помощь оказывается при следующих состояниях: </a:t>
            </a:r>
            <a:endParaRPr lang="ru-RU" sz="5600" b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ru-RU" sz="52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ru-RU" sz="5200" dirty="0" smtClean="0"/>
              <a:t> Отсутствие </a:t>
            </a:r>
            <a:r>
              <a:rPr lang="ru-RU" sz="5200" dirty="0"/>
              <a:t>сознания. </a:t>
            </a:r>
            <a:endParaRPr lang="ru-RU" sz="52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ru-RU" sz="5200" b="1" dirty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ru-RU" sz="5200" dirty="0"/>
              <a:t>Остановка дыхания и кровообращения. </a:t>
            </a:r>
            <a:endParaRPr lang="ru-RU" sz="52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  <a:r>
              <a:rPr lang="ru-RU" sz="5200" dirty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ru-RU" sz="5200" dirty="0"/>
              <a:t>Наружные кровотечения. </a:t>
            </a:r>
            <a:endParaRPr lang="ru-RU" sz="52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4</a:t>
            </a:r>
            <a:r>
              <a:rPr lang="ru-RU" sz="5200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ru-RU" sz="5200" dirty="0"/>
              <a:t> Инородные тела верхних дыхательных путей. </a:t>
            </a:r>
            <a:endParaRPr lang="ru-RU" sz="52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5</a:t>
            </a:r>
            <a:r>
              <a:rPr lang="ru-RU" sz="5200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ru-RU" sz="5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5200" dirty="0"/>
              <a:t>Травмы различных областей тела. </a:t>
            </a:r>
            <a:endParaRPr lang="ru-RU" sz="52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6</a:t>
            </a:r>
            <a:r>
              <a:rPr lang="ru-RU" sz="5200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ru-RU" sz="5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5200" dirty="0"/>
              <a:t>Ожоги, эффекты воздействия высоких температур, теплового излучения. </a:t>
            </a:r>
            <a:endParaRPr lang="ru-RU" sz="52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7</a:t>
            </a:r>
            <a:r>
              <a:rPr lang="ru-RU" sz="5200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ru-RU" sz="5200" dirty="0"/>
              <a:t> Отморожение и другие эффекты воздействия низких температур. </a:t>
            </a:r>
            <a:endParaRPr lang="ru-RU" sz="52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8.</a:t>
            </a:r>
            <a:r>
              <a:rPr lang="ru-RU" sz="5200" dirty="0" smtClean="0"/>
              <a:t> </a:t>
            </a:r>
            <a:r>
              <a:rPr lang="ru-RU" sz="5200" dirty="0"/>
              <a:t>Отравления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/>
              <a:t> </a:t>
            </a:r>
            <a:endParaRPr lang="ru-RU" sz="29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1077" y="86756"/>
            <a:ext cx="124777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9736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Алгоритм оказания первой помощи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u="sng" dirty="0" smtClean="0">
                <a:solidFill>
                  <a:schemeClr val="accent6">
                    <a:lumMod val="50000"/>
                  </a:schemeClr>
                </a:solidFill>
              </a:rPr>
              <a:t>Универсальный алгоритм оказания  </a:t>
            </a:r>
            <a:r>
              <a:rPr lang="ru-RU" sz="1400" b="1" u="sng" dirty="0">
                <a:solidFill>
                  <a:schemeClr val="accent6">
                    <a:lumMod val="50000"/>
                  </a:schemeClr>
                </a:solidFill>
              </a:rPr>
              <a:t>первой помощи в случае, если человек стал участником или очевидцем </a:t>
            </a:r>
            <a:r>
              <a:rPr lang="ru-RU" sz="1400" b="1" u="sng" dirty="0" smtClean="0">
                <a:solidFill>
                  <a:schemeClr val="accent6">
                    <a:lumMod val="50000"/>
                  </a:schemeClr>
                </a:solidFill>
              </a:rPr>
              <a:t>происшествия:</a:t>
            </a:r>
            <a:endParaRPr lang="ru-RU" sz="1400" b="1" u="sng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i="1" dirty="0">
                <a:solidFill>
                  <a:schemeClr val="accent6">
                    <a:lumMod val="50000"/>
                  </a:schemeClr>
                </a:solidFill>
              </a:rPr>
              <a:t>1. Провести оценку обстановки и обеспечить безопасные условия для оказания первой помощи: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/>
              <a:t>1) определить угрожающие факторы для собственной жизни и здоровья; 2) определить угрожающие факторы для жизни и здоровья пострадавшего; 3) устранить угрожающие факторы для жизни и здоровья; 4) прекратить действие повреждающих факторов на пострадавшего; 5) при необходимости, оценить количество пострадавших; 6) извлечь пострадавшего из транспортного средства или других труднодоступных мест (при необходимости); 7) переместить пострадавшего (при необходимости).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i="1" dirty="0">
                <a:solidFill>
                  <a:schemeClr val="accent6">
                    <a:lumMod val="50000"/>
                  </a:schemeClr>
                </a:solidFill>
              </a:rPr>
              <a:t>2. Определить наличие сознания у пострадавшего.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/>
              <a:t>При наличии сознания перейти к п. 7 Алгоритма; при отсутствии сознания перейти к п. 3 Алгоритма.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i="1" dirty="0">
                <a:solidFill>
                  <a:schemeClr val="accent6">
                    <a:lumMod val="50000"/>
                  </a:schemeClr>
                </a:solidFill>
              </a:rPr>
              <a:t>3. Восстановить проходимость дыхательных путей и определить признаки жизни: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/>
              <a:t>1) запрокинуть голову с подъемом подбородка; 2) выдвинуть нижнюю челюсть (при необходимости); 3) определить наличие нормального дыхания с помощью слуха, зрения и осязания; 4) определить наличие кровообращения путем проверки пульса на магистральных артериях (одновременно с определением дыхания и при наличии соответствующей подготовки). При наличии дыхания перейти к п. 6 Алгоритма; при отсутствии дыхания перейти к п. 4 Алгоритма.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i="1" dirty="0">
                <a:solidFill>
                  <a:schemeClr val="accent6">
                    <a:lumMod val="50000"/>
                  </a:schemeClr>
                </a:solidFill>
              </a:rPr>
              <a:t>4. Вызвать скорую медицинскую помощь, другие специальные службы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/>
              <a:t>Вызвать скорую медицинскую помощь, другие специальные службы, сотрудники которых обязаны оказывать первую помощь в соответствии с федеральным законом или со специальным правилом (по тел. 03, 103 или 112, привлекая помощника или с использованием громкой связи на телефоне).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4684" y="259751"/>
            <a:ext cx="124777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3635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Алгоритм оказания первой помощи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i="1" dirty="0">
                <a:solidFill>
                  <a:schemeClr val="accent6">
                    <a:lumMod val="50000"/>
                  </a:schemeClr>
                </a:solidFill>
              </a:rPr>
              <a:t>5. Начать проведение сердечно-легочной реанимации путем чередования: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/>
              <a:t>1) давления руками на грудину пострадавшего; 2) искусственного дыхания «Рот ко рту», «Рот к носу», с использованием устройств для искусственного дыхания. При появлении признаков жизни перейти к п. 6 Алгоритма.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i="1" dirty="0">
                <a:solidFill>
                  <a:schemeClr val="accent6">
                    <a:lumMod val="50000"/>
                  </a:schemeClr>
                </a:solidFill>
              </a:rPr>
              <a:t>6. При появлении (или наличии) признаков жизни выполнить мероприятия по поддержанию проходимости дыхательных путей одним или несколькими способами: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AutoNum type="arabicParenR"/>
            </a:pPr>
            <a:r>
              <a:rPr lang="ru-RU" sz="1300" dirty="0" smtClean="0"/>
              <a:t>придать </a:t>
            </a:r>
            <a:r>
              <a:rPr lang="ru-RU" sz="1300" dirty="0"/>
              <a:t>устойчивое боковое положение; 2) запрокинуть голову с подъемом подбородка; 3) выдвинуть нижнюю челюсть</a:t>
            </a:r>
            <a:r>
              <a:rPr lang="ru-RU" sz="13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i="1" dirty="0" smtClean="0">
                <a:solidFill>
                  <a:schemeClr val="accent6">
                    <a:lumMod val="50000"/>
                  </a:schemeClr>
                </a:solidFill>
              </a:rPr>
              <a:t>7</a:t>
            </a:r>
            <a:r>
              <a:rPr lang="ru-RU" sz="1300" b="1" i="1" dirty="0">
                <a:solidFill>
                  <a:schemeClr val="accent6">
                    <a:lumMod val="50000"/>
                  </a:schemeClr>
                </a:solidFill>
              </a:rPr>
              <a:t>. Провести обзорный осмотр пострадавшего и осуществить мероприятия по временной остановке наружного кровотечения одним или несколькими способами: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/>
              <a:t>1) наложением давящей повязки; 2) пальцевым прижатием артерии; 3) прямым давлением на рану; 4) максимальным сгибанием конечности в суставе; 5) наложением жгута.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AutoNum type="arabicParenR"/>
            </a:pPr>
            <a:endParaRPr lang="ru-RU" sz="13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i="1" dirty="0">
                <a:solidFill>
                  <a:schemeClr val="accent6">
                    <a:lumMod val="50000"/>
                  </a:schemeClr>
                </a:solidFill>
              </a:rPr>
              <a:t>8. Провести подробный осмотр пострадавшего в целях выявления признаков травм, отравлений и других состояний, угрожающих его жизни и здоровью, осуществить вызов скорой медицинской помощи (если она не была вызвана ранее):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/>
              <a:t>1) провести осмотр головы; 2) провести осмотр шеи; 3) провести осмотр груди; 4) провести осмотр спины; 5) провести осмотр живота и таза; 6) осмотр конечностей; 7) наложить повязки при травмах различных областей тела, в том числе окклюзионную (герметизирующую) при ранении грудной клетки; 8) провести иммобилизацию (с помощью подручных средств, аутоиммобилизацию, с использованием медицинских изделий); 9) зафиксировать шейный отдел позвоночника (вручную, подручными средствами, с использованием медицинских изделий);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4684" y="259751"/>
            <a:ext cx="124777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3995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Алгоритм оказания первой помощи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 smtClean="0"/>
              <a:t>10) прекратить воздействие опасных химических веществ на пострадавшего (промыть желудок путем приема воды и вызывания рвоты, удалить с поврежденной поверхности и промыть поврежденные поверхности проточной водой); 11) провести местное охлаждение при травмах, термических ожогах и иных воздействиях высоких температур или теплового излучения; 12) провести термоизоляцию при отморожениях и других эффектах воздействия низких температур.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i="1" dirty="0" smtClean="0">
                <a:solidFill>
                  <a:schemeClr val="accent6">
                    <a:lumMod val="50000"/>
                  </a:schemeClr>
                </a:solidFill>
              </a:rPr>
              <a:t>9. Придать пострадавшему оптимальное положение тела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 smtClean="0"/>
              <a:t>Для обеспечения ему комфорта и уменьшения степени его страданий.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i="1" dirty="0" smtClean="0">
                <a:solidFill>
                  <a:schemeClr val="accent6">
                    <a:lumMod val="50000"/>
                  </a:schemeClr>
                </a:solidFill>
              </a:rPr>
              <a:t>10. Постоянно контролировать состояние пострадавшего и оказывать психологическую поддержку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 smtClean="0"/>
              <a:t>Наличие сознания, дыхания и кровообращения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3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i="1" dirty="0" smtClean="0">
                <a:solidFill>
                  <a:schemeClr val="accent6">
                    <a:lumMod val="50000"/>
                  </a:schemeClr>
                </a:solidFill>
              </a:rPr>
              <a:t>11. Передать пострадавшего бригаде скорой медицинской помощи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 smtClean="0"/>
              <a:t>Передать пострадавшего бригаде скорой медицинской помощи, другим специальным службам, сотрудники которых обязаны оказывать первую помощь в соответствии с федеральным законом или со специальным правилом при их прибытии и распоряжении о передаче им пострадавшего, сообщив необходимую информацию.</a:t>
            </a:r>
            <a:endParaRPr lang="ru-RU" sz="13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4684" y="259751"/>
            <a:ext cx="124777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6590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Актуальность проведения </a:t>
            </a:r>
            <a:br>
              <a:rPr lang="ru-RU" sz="38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Всемирного дня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оказания первой помощи</a:t>
            </a:r>
            <a:r>
              <a:rPr lang="ru-RU" sz="3800" dirty="0">
                <a:solidFill>
                  <a:srgbClr val="C00000"/>
                </a:solidFill>
                <a:latin typeface="+mn-lt"/>
              </a:rPr>
              <a:t> </a:t>
            </a:r>
            <a:endParaRPr lang="ru-RU" sz="3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C00000"/>
                </a:solidFill>
              </a:rPr>
              <a:t>Актуальность данной темы</a:t>
            </a:r>
            <a:r>
              <a:rPr lang="ru-RU" sz="2000" dirty="0" smtClean="0"/>
              <a:t> на сегодняшний день обусловлена многими факторами, это и рост количества чрезвычайных ситуаций, травм, дорожно-транспортных происшествий, увеличение числа патологий, особенно сердечно-сосудистых заболеваний.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По официальным данным Всемирной Организации здравоохранения</a:t>
            </a:r>
            <a:r>
              <a:rPr lang="ru-RU" sz="2000" dirty="0" smtClean="0"/>
              <a:t>, до 10% всех случаев смерти и до 15% всех случаев инвалидности происходит из-за травм, полученных в результате ДТП, ожогов, падений или утоплений. Травмы и увечья являются основной причиной гибели людей в возрасте от 15 до 45 лет и приводят к десяткам миллионов случаев обращений в больницы за неотложной помощью. По данным Всемирной организации здравоохранения </a:t>
            </a:r>
            <a:r>
              <a:rPr lang="ru-RU" sz="2000" b="1" dirty="0" smtClean="0">
                <a:solidFill>
                  <a:srgbClr val="C00000"/>
                </a:solidFill>
              </a:rPr>
              <a:t>20 из 100 погибших в результате несчастных случаев в мирное время могли быть спасены, если бы помощь им оказали </a:t>
            </a:r>
            <a:r>
              <a:rPr lang="ru-RU" sz="2000" b="1" dirty="0">
                <a:solidFill>
                  <a:srgbClr val="C00000"/>
                </a:solidFill>
              </a:rPr>
              <a:t>своевременно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C00000"/>
                </a:solidFill>
              </a:rPr>
              <a:t>Важно помнить</a:t>
            </a:r>
            <a:r>
              <a:rPr lang="ru-RU" sz="2000" dirty="0"/>
              <a:t>, что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оказание первой помощи пострадавшему особенно эффективно в течение первого так называемого «золотого часа».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dirty="0"/>
              <a:t>Поскольку именно в этот промежуток времени максимальные компенсаторные функции организма человека, получившего внезапные и серьезные повреждения, эффективно поддерживают его стабильное состояние. Вот почему фактор времени имеет большое значение при оказании первой помощи пострадавшему. Считается, что если человек доставлен в больницу в течение первого часа после получения травмы, то это помогает обеспечить ему самый высокий уровень выживаемости и значительное снижение риска развития осложнений после травмы.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Поэтому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так актуально проведение Всемирного дня, основная цель которого -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напомнить людям о необходимости знать основы оказания первой медицинской помощи и уметь их правильно оказать пострадавшим. </a:t>
            </a:r>
            <a:endParaRPr lang="ru-RU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0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C00000"/>
                </a:solidFill>
              </a:rPr>
              <a:t>Термин «золотой час» </a:t>
            </a:r>
            <a:r>
              <a:rPr lang="ru-RU" sz="2000" dirty="0" smtClean="0"/>
              <a:t>появился </a:t>
            </a:r>
            <a:r>
              <a:rPr lang="ru-RU" sz="2000" dirty="0"/>
              <a:t>еще в годы Первой Мировой войны в среде военных хирургов французской армии. </a:t>
            </a:r>
            <a:r>
              <a:rPr lang="ru-RU" sz="2000" b="1" dirty="0">
                <a:solidFill>
                  <a:srgbClr val="C00000"/>
                </a:solidFill>
              </a:rPr>
              <a:t>Травматолог Коули </a:t>
            </a:r>
            <a:r>
              <a:rPr lang="ru-RU" sz="2000" dirty="0"/>
              <a:t>так писал про это время: «Между жизнью и смертью есть золотой час. Если вы тяжело ранены, у вас осталось менее 60 минут, чтобы выжить. Разумеется, вы не обязательно умрете именно через час, это может случиться три дня или две недели спустя — но в вашем теле за этот период уже произойдет нечто непоправимое».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100" dirty="0" smtClean="0"/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100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200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200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200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200" dirty="0" smtClean="0"/>
          </a:p>
          <a:p>
            <a:pPr lvl="0" algn="just"/>
            <a:endParaRPr lang="ru-RU" sz="1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4684" y="259751"/>
            <a:ext cx="124777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883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592" y="365125"/>
            <a:ext cx="10659208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Мероприятия, проводимые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 в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рамках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Всемирного дня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оказания первой помощи 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915" y="1825625"/>
            <a:ext cx="10981593" cy="4351338"/>
          </a:xfrm>
        </p:spPr>
        <p:txBody>
          <a:bodyPr>
            <a:normAutofit fontScale="92500" lnSpcReduction="10000"/>
          </a:bodyPr>
          <a:lstStyle/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C00000"/>
                </a:solidFill>
              </a:rPr>
              <a:t>Активисты </a:t>
            </a:r>
            <a:r>
              <a:rPr lang="ru-RU" sz="1700" b="1" dirty="0">
                <a:solidFill>
                  <a:srgbClr val="C00000"/>
                </a:solidFill>
              </a:rPr>
              <a:t>разных стран </a:t>
            </a:r>
            <a:r>
              <a:rPr lang="ru-RU" sz="1700" dirty="0"/>
              <a:t>в этот день проводят акции, посвященные способам оказания первой помощи пострадавшим, тренинги, семинары. Прохожим раздают памятки и брошюры. Образовательные учреждения проводят открытые уроки, лекции, соревнования, показы демонстрационных фильмов</a:t>
            </a:r>
            <a:r>
              <a:rPr lang="ru-RU" sz="1700" dirty="0" smtClean="0"/>
              <a:t>.</a:t>
            </a: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700" dirty="0" smtClean="0"/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C00000"/>
                </a:solidFill>
              </a:rPr>
              <a:t>В </a:t>
            </a:r>
            <a:r>
              <a:rPr lang="ru-RU" sz="1700" b="1" dirty="0" smtClean="0">
                <a:solidFill>
                  <a:srgbClr val="C00000"/>
                </a:solidFill>
              </a:rPr>
              <a:t>России:</a:t>
            </a: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традиционно проводятся различные образовательные мероприятия: тематические конференции, обучающие семинары, открытые уроки и лекции, соревнования по оказанию первой доврачебной помощи и пр</a:t>
            </a:r>
            <a:r>
              <a:rPr lang="ru-RU" sz="1700" dirty="0" smtClean="0"/>
              <a:t>.</a:t>
            </a: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 smtClean="0"/>
              <a:t>Устраиваются выставки </a:t>
            </a:r>
            <a:r>
              <a:rPr lang="ru-RU" sz="1700" dirty="0"/>
              <a:t>симуляционного оборудования и </a:t>
            </a:r>
            <a:r>
              <a:rPr lang="ru-RU" sz="1700" dirty="0" smtClean="0"/>
              <a:t>манекенов;</a:t>
            </a: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 smtClean="0"/>
              <a:t>выпускаются </a:t>
            </a:r>
            <a:r>
              <a:rPr lang="ru-RU" sz="1700" dirty="0"/>
              <a:t>памятки и небольшие </a:t>
            </a:r>
            <a:r>
              <a:rPr lang="ru-RU" sz="1700" dirty="0" smtClean="0"/>
              <a:t>брошюрки, в газетах и журналах публикуются статьи;</a:t>
            </a: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 smtClean="0"/>
              <a:t>проводятся мастер-классы </a:t>
            </a:r>
            <a:r>
              <a:rPr lang="ru-RU" sz="1700" dirty="0"/>
              <a:t>с наглядной демонстрацией алгоритмов оказания </a:t>
            </a:r>
            <a:r>
              <a:rPr lang="ru-RU" sz="1700" dirty="0" smtClean="0"/>
              <a:t>первой помощи;</a:t>
            </a: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готовятся </a:t>
            </a:r>
            <a:r>
              <a:rPr lang="ru-RU" sz="1700" dirty="0" smtClean="0"/>
              <a:t>и размещаются в интернете информационные материалы об оказании первой помощи -  видео-презентации, подкасты -  при различных травмах и др. 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700" dirty="0" smtClean="0"/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C00000"/>
                </a:solidFill>
              </a:rPr>
              <a:t>Кто </a:t>
            </a:r>
            <a:r>
              <a:rPr lang="ru-RU" sz="1700" b="1" dirty="0" smtClean="0">
                <a:solidFill>
                  <a:srgbClr val="C00000"/>
                </a:solidFill>
              </a:rPr>
              <a:t>празднует: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700" dirty="0" smtClean="0"/>
              <a:t>Всемирный </a:t>
            </a:r>
            <a:r>
              <a:rPr lang="ru-RU" sz="1700" dirty="0"/>
              <a:t>день оказания первой </a:t>
            </a:r>
            <a:r>
              <a:rPr lang="ru-RU" sz="1700" dirty="0" smtClean="0"/>
              <a:t>помощи </a:t>
            </a:r>
            <a:r>
              <a:rPr lang="ru-RU" sz="1700" dirty="0"/>
              <a:t>отмечают медики, спасатели, сотрудники полиции, а также граждане многих стран, </a:t>
            </a:r>
            <a:r>
              <a:rPr lang="ru-RU" sz="1700" dirty="0" smtClean="0"/>
              <a:t>которые способны преодолеть панику и страх и, действуя </a:t>
            </a:r>
            <a:r>
              <a:rPr lang="ru-RU" sz="1700" dirty="0"/>
              <a:t>решительно, </a:t>
            </a:r>
            <a:r>
              <a:rPr lang="ru-RU" sz="1700" dirty="0" smtClean="0"/>
              <a:t>оказывают </a:t>
            </a:r>
            <a:r>
              <a:rPr lang="ru-RU" sz="1700" dirty="0"/>
              <a:t>необходимую помощь </a:t>
            </a:r>
            <a:r>
              <a:rPr lang="ru-RU" sz="1700" dirty="0" smtClean="0"/>
              <a:t>пострадавшим и помогают </a:t>
            </a:r>
            <a:r>
              <a:rPr lang="ru-RU" sz="1700" dirty="0"/>
              <a:t>спасти человеческие жизни.</a:t>
            </a: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800" dirty="0"/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800" dirty="0" smtClean="0"/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800" dirty="0" smtClean="0"/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800" dirty="0" smtClean="0"/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/>
          </a:p>
          <a:p>
            <a:endParaRPr lang="ru-RU" sz="1800" dirty="0"/>
          </a:p>
          <a:p>
            <a:pPr>
              <a:buFont typeface="Wingdings" panose="05000000000000000000" pitchFamily="2" charset="2"/>
              <a:buChar char="Ø"/>
            </a:pPr>
            <a:endParaRPr lang="ru-RU" sz="1800" dirty="0" smtClean="0"/>
          </a:p>
          <a:p>
            <a:pPr>
              <a:buFontTx/>
              <a:buChar char="-"/>
            </a:pPr>
            <a:endParaRPr lang="ru-RU" dirty="0"/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4684" y="259751"/>
            <a:ext cx="124777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32711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1867</TotalTime>
  <Words>2054</Words>
  <Application>Microsoft Office PowerPoint</Application>
  <PresentationFormat>Произвольный</PresentationFormat>
  <Paragraphs>118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09 сентября 2023 –  Всемирный день оказания первой помощи</vt:lpstr>
      <vt:lpstr>Всемирный день оказания  первой помощи</vt:lpstr>
      <vt:lpstr>История     </vt:lpstr>
      <vt:lpstr>Что такое первая помощь? При каких  состояниях оказывается первая помощь?</vt:lpstr>
      <vt:lpstr>Алгоритм оказания первой помощи</vt:lpstr>
      <vt:lpstr>Алгоритм оказания первой помощи</vt:lpstr>
      <vt:lpstr>Алгоритм оказания первой помощи</vt:lpstr>
      <vt:lpstr>Актуальность проведения  Всемирного дня оказания первой помощи </vt:lpstr>
      <vt:lpstr>Мероприятия, проводимые  в рамках Всемирного дня оказания первой помощи </vt:lpstr>
      <vt:lpstr>Первая помощь за границей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163</cp:revision>
  <cp:lastPrinted>2023-06-21T06:55:43Z</cp:lastPrinted>
  <dcterms:created xsi:type="dcterms:W3CDTF">2019-04-11T10:45:24Z</dcterms:created>
  <dcterms:modified xsi:type="dcterms:W3CDTF">2023-06-21T11:00:23Z</dcterms:modified>
</cp:coreProperties>
</file>