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80" r:id="rId2"/>
    <p:sldId id="257" r:id="rId3"/>
    <p:sldId id="266" r:id="rId4"/>
    <p:sldId id="283" r:id="rId5"/>
    <p:sldId id="273" r:id="rId6"/>
    <p:sldId id="276" r:id="rId7"/>
    <p:sldId id="281" r:id="rId8"/>
    <p:sldId id="282" r:id="rId9"/>
    <p:sldId id="270" r:id="rId10"/>
    <p:sldId id="28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3833" y="778476"/>
            <a:ext cx="9270686" cy="540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9954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FF0066"/>
                </a:solidFill>
                <a:latin typeface="+mn-lt"/>
              </a:rPr>
              <a:t>Всемирный день борьбы с </a:t>
            </a:r>
            <a:r>
              <a:rPr lang="ru-RU" b="1" dirty="0" smtClean="0">
                <a:solidFill>
                  <a:srgbClr val="FF0066"/>
                </a:solidFill>
                <a:latin typeface="+mn-lt"/>
              </a:rPr>
              <a:t>раком</a:t>
            </a:r>
            <a:br>
              <a:rPr lang="ru-RU" b="1" dirty="0" smtClean="0">
                <a:solidFill>
                  <a:srgbClr val="FF0066"/>
                </a:solidFill>
                <a:latin typeface="+mn-lt"/>
              </a:rPr>
            </a:br>
            <a:r>
              <a:rPr lang="ru-RU" b="1" dirty="0" smtClean="0">
                <a:solidFill>
                  <a:srgbClr val="FF0066"/>
                </a:solidFill>
                <a:latin typeface="+mn-lt"/>
              </a:rPr>
              <a:t>молочной </a:t>
            </a:r>
            <a:r>
              <a:rPr lang="ru-RU" b="1" dirty="0">
                <a:solidFill>
                  <a:srgbClr val="FF0066"/>
                </a:solidFill>
                <a:latin typeface="+mn-lt"/>
              </a:rPr>
              <a:t>железы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000" b="1" dirty="0" smtClean="0">
                <a:solidFill>
                  <a:srgbClr val="0070C0"/>
                </a:solidFill>
              </a:rPr>
              <a:t>Берегите </a:t>
            </a:r>
            <a:r>
              <a:rPr lang="ru-RU" sz="4000" b="1" dirty="0">
                <a:solidFill>
                  <a:srgbClr val="0070C0"/>
                </a:solidFill>
              </a:rPr>
              <a:t>себя!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000" b="1" dirty="0">
                <a:solidFill>
                  <a:srgbClr val="0070C0"/>
                </a:solidFill>
              </a:rPr>
              <a:t>Своевременно проходите профилактические осмотры и диспансеризацию!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000" b="1" dirty="0">
                <a:solidFill>
                  <a:srgbClr val="0070C0"/>
                </a:solidFill>
              </a:rPr>
              <a:t>Будьте здоровы!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6227" y="189342"/>
            <a:ext cx="22574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9467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66"/>
                </a:solidFill>
                <a:latin typeface="+mn-lt"/>
              </a:rPr>
              <a:t>Всемирный день борьбы с </a:t>
            </a:r>
            <a:r>
              <a:rPr lang="ru-RU" b="1" dirty="0" smtClean="0">
                <a:solidFill>
                  <a:srgbClr val="FF0066"/>
                </a:solidFill>
                <a:latin typeface="+mn-lt"/>
              </a:rPr>
              <a:t>раком молочной железы</a:t>
            </a:r>
            <a:endParaRPr lang="ru-RU" dirty="0">
              <a:solidFill>
                <a:srgbClr val="FF0066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2453054"/>
            <a:ext cx="10928838" cy="3723908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FF0066"/>
                </a:solidFill>
              </a:rPr>
              <a:t>Ежегодно 15 октября</a:t>
            </a:r>
            <a:r>
              <a:rPr lang="ru-RU" sz="5600" b="1" dirty="0" smtClean="0">
                <a:solidFill>
                  <a:srgbClr val="FF0000"/>
                </a:solidFill>
              </a:rPr>
              <a:t> </a:t>
            </a:r>
            <a:r>
              <a:rPr lang="ru-RU" sz="5600" dirty="0" smtClean="0"/>
              <a:t>во всем мире отмечается </a:t>
            </a:r>
            <a:r>
              <a:rPr lang="ru-RU" sz="5600" b="1" dirty="0" smtClean="0">
                <a:solidFill>
                  <a:srgbClr val="FF0066"/>
                </a:solidFill>
              </a:rPr>
              <a:t>Всемирный день борьбы с раком молочной железы.  </a:t>
            </a:r>
            <a:r>
              <a:rPr lang="ru-RU" sz="5600" dirty="0" smtClean="0"/>
              <a:t>Он </a:t>
            </a:r>
            <a:r>
              <a:rPr lang="ru-RU" sz="5600" dirty="0" smtClean="0"/>
              <a:t>был установлен по инициативе  Всемирной </a:t>
            </a:r>
            <a:r>
              <a:rPr lang="ru-RU" sz="5600" dirty="0"/>
              <a:t>организации </a:t>
            </a:r>
            <a:r>
              <a:rPr lang="ru-RU" sz="5600" dirty="0" smtClean="0"/>
              <a:t>здравоохранения в 1993 году. А октябрь был </a:t>
            </a:r>
            <a:r>
              <a:rPr lang="ru-RU" sz="5600" dirty="0"/>
              <a:t>объявлен месяцем борьбы </a:t>
            </a:r>
            <a:r>
              <a:rPr lang="ru-RU" sz="5600" dirty="0" smtClean="0"/>
              <a:t>с этим заболеванием.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FF0066"/>
                </a:solidFill>
              </a:rPr>
              <a:t>Всемирный </a:t>
            </a:r>
            <a:r>
              <a:rPr lang="ru-RU" sz="5600" b="1" dirty="0">
                <a:solidFill>
                  <a:srgbClr val="FF0066"/>
                </a:solidFill>
              </a:rPr>
              <a:t>день борьбы с раком молочной </a:t>
            </a:r>
            <a:r>
              <a:rPr lang="ru-RU" sz="5600" b="1" dirty="0" smtClean="0">
                <a:solidFill>
                  <a:srgbClr val="FF0066"/>
                </a:solidFill>
              </a:rPr>
              <a:t>железы </a:t>
            </a:r>
            <a:r>
              <a:rPr lang="ru-RU" sz="5600" dirty="0" smtClean="0"/>
              <a:t>отмечается в 44 странах мира, в том числе и в России.</a:t>
            </a:r>
            <a:endParaRPr lang="ru-RU" sz="56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FF0066"/>
                </a:solidFill>
              </a:rPr>
              <a:t>Основные цели Всемирного дня: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акцентировать внимание </a:t>
            </a:r>
            <a:r>
              <a:rPr lang="ru-RU" sz="5600" dirty="0"/>
              <a:t>общественности на глобальных проблемах, связанных с онкологическими заболеваниями молочных </a:t>
            </a:r>
            <a:r>
              <a:rPr lang="ru-RU" sz="5600" dirty="0" smtClean="0"/>
              <a:t>желез;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повышать уровень </a:t>
            </a:r>
            <a:r>
              <a:rPr lang="ru-RU" sz="5600" dirty="0"/>
              <a:t>информированности населения </a:t>
            </a:r>
            <a:r>
              <a:rPr lang="ru-RU" sz="5600" dirty="0" smtClean="0"/>
              <a:t>о </a:t>
            </a:r>
            <a:r>
              <a:rPr lang="ru-RU" sz="5600" dirty="0"/>
              <a:t>причинах развития рака молочных желез, его </a:t>
            </a:r>
            <a:r>
              <a:rPr lang="ru-RU" sz="5600" dirty="0" smtClean="0"/>
              <a:t>профилактике, своевременной </a:t>
            </a:r>
            <a:r>
              <a:rPr lang="ru-RU" sz="5600" dirty="0"/>
              <a:t>диагностике и основах </a:t>
            </a:r>
            <a:r>
              <a:rPr lang="ru-RU" sz="5600" dirty="0" smtClean="0"/>
              <a:t>лечения;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призывать женщин во всем мире обратить внимание на свое здоровье и проходить ежегодные обследования.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FF0066"/>
                </a:solidFill>
              </a:rPr>
              <a:t>Символом </a:t>
            </a:r>
            <a:r>
              <a:rPr lang="ru-RU" sz="5600" dirty="0"/>
              <a:t>Всемирного дня </a:t>
            </a:r>
            <a:r>
              <a:rPr lang="ru-RU" sz="5600" dirty="0" smtClean="0"/>
              <a:t>борьбы </a:t>
            </a:r>
            <a:r>
              <a:rPr lang="ru-RU" sz="5600" dirty="0"/>
              <a:t>с раком молочной </a:t>
            </a:r>
            <a:r>
              <a:rPr lang="ru-RU" sz="5600" dirty="0" smtClean="0"/>
              <a:t>железы и самой </a:t>
            </a:r>
            <a:r>
              <a:rPr lang="ru-RU" sz="5600" dirty="0"/>
              <a:t>борьбы с раком молочной </a:t>
            </a:r>
            <a:r>
              <a:rPr lang="ru-RU" sz="5600" dirty="0" smtClean="0"/>
              <a:t>железы является </a:t>
            </a:r>
            <a:r>
              <a:rPr lang="ru-RU" sz="5600" b="1" dirty="0" smtClean="0">
                <a:solidFill>
                  <a:srgbClr val="FF0066"/>
                </a:solidFill>
              </a:rPr>
              <a:t>розовая лента </a:t>
            </a:r>
            <a:r>
              <a:rPr lang="ru-RU" sz="5600" dirty="0" smtClean="0"/>
              <a:t>как символ женственности и красоты.  </a:t>
            </a:r>
            <a:endParaRPr lang="ru-RU" sz="5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 smtClean="0"/>
              <a:t>	</a:t>
            </a:r>
            <a:endParaRPr lang="en-US" sz="5600" dirty="0" smtClean="0"/>
          </a:p>
          <a:p>
            <a:pPr marL="0" indent="0" algn="just">
              <a:buNone/>
            </a:pPr>
            <a:r>
              <a:rPr lang="ru-RU" sz="5600" dirty="0" smtClean="0"/>
              <a:t>             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6227" y="189342"/>
            <a:ext cx="22574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FF0066"/>
                </a:solidFill>
                <a:latin typeface="+mn-lt"/>
              </a:rPr>
              <a:t>История борьбы с раком </a:t>
            </a:r>
            <a:r>
              <a:rPr lang="ru-RU" b="1" dirty="0" smtClean="0">
                <a:solidFill>
                  <a:srgbClr val="FF0066"/>
                </a:solidFill>
                <a:latin typeface="+mn-lt"/>
              </a:rPr>
              <a:t>молочной </a:t>
            </a:r>
            <a:br>
              <a:rPr lang="ru-RU" b="1" dirty="0" smtClean="0">
                <a:solidFill>
                  <a:srgbClr val="FF0066"/>
                </a:solidFill>
                <a:latin typeface="+mn-lt"/>
              </a:rPr>
            </a:br>
            <a:r>
              <a:rPr lang="ru-RU" b="1" dirty="0" smtClean="0">
                <a:solidFill>
                  <a:srgbClr val="FF0066"/>
                </a:solidFill>
                <a:latin typeface="+mn-lt"/>
              </a:rPr>
              <a:t>железы</a:t>
            </a:r>
            <a:endParaRPr lang="ru-RU" b="1" dirty="0">
              <a:solidFill>
                <a:srgbClr val="FF0066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90687"/>
            <a:ext cx="10720754" cy="496508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300" b="1" dirty="0">
                <a:solidFill>
                  <a:srgbClr val="0070C0"/>
                </a:solidFill>
              </a:rPr>
              <a:t>Первое упоминание</a:t>
            </a:r>
            <a:r>
              <a:rPr lang="ru-RU" sz="1300" dirty="0"/>
              <a:t> рака молочной железы встречается в Древнем Египте. В свитке (1600 год до нашей эры) говорят, что лечения от опухолей в груди нет</a:t>
            </a:r>
            <a:r>
              <a:rPr lang="ru-RU" sz="1300" dirty="0" smtClean="0"/>
              <a:t>. </a:t>
            </a:r>
            <a:r>
              <a:rPr lang="ru-RU" sz="1300" b="1" dirty="0" smtClean="0">
                <a:solidFill>
                  <a:srgbClr val="0070C0"/>
                </a:solidFill>
              </a:rPr>
              <a:t>В 460-370 годы </a:t>
            </a:r>
            <a:r>
              <a:rPr lang="ru-RU" sz="1300" dirty="0" smtClean="0"/>
              <a:t>до нашей эры появились рассуждения </a:t>
            </a:r>
            <a:r>
              <a:rPr lang="ru-RU" sz="1300" b="1" dirty="0" smtClean="0">
                <a:solidFill>
                  <a:srgbClr val="0070C0"/>
                </a:solidFill>
              </a:rPr>
              <a:t>Гиппократа</a:t>
            </a:r>
            <a:r>
              <a:rPr lang="ru-RU" sz="1300" dirty="0" smtClean="0"/>
              <a:t>, </a:t>
            </a:r>
            <a:r>
              <a:rPr lang="ru-RU" sz="1300" dirty="0"/>
              <a:t>который описал женщину с кровяными выделениями из сосков и советовал ничего не делать с такими случаями, </a:t>
            </a:r>
            <a:r>
              <a:rPr lang="ru-RU" sz="1300" dirty="0" smtClean="0"/>
              <a:t>так как любое </a:t>
            </a:r>
            <a:r>
              <a:rPr lang="ru-RU" sz="1300" dirty="0"/>
              <a:t>лечение только ускорит смерть пациента. Гиппократу также приписывают создание термина «рак».  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00" b="1" dirty="0">
                <a:solidFill>
                  <a:srgbClr val="0070C0"/>
                </a:solidFill>
              </a:rPr>
              <a:t>В 1-м веке нашей эры греческий врач Леонид</a:t>
            </a:r>
            <a:r>
              <a:rPr lang="ru-RU" sz="1300" dirty="0"/>
              <a:t> провел первую операцию по удалению рака молочной </a:t>
            </a:r>
            <a:r>
              <a:rPr lang="ru-RU" sz="1300" dirty="0" smtClean="0"/>
              <a:t>железы: врач </a:t>
            </a:r>
            <a:r>
              <a:rPr lang="ru-RU" sz="1300" dirty="0"/>
              <a:t>использовал раскаленную кочергу, чтобы выжечь грудь полностью до грудной клетки. Для ухода за образовавшейся раной женщине предлагалось использовать припарки, которые нужно было самостоятельно делать дома. </a:t>
            </a:r>
            <a:r>
              <a:rPr lang="ru-RU" sz="1300" dirty="0" smtClean="0"/>
              <a:t>Большинство </a:t>
            </a:r>
            <a:r>
              <a:rPr lang="ru-RU" sz="1300" dirty="0"/>
              <a:t>пациенток умерли от инфекции после такой </a:t>
            </a:r>
            <a:r>
              <a:rPr lang="ru-RU" sz="1300" dirty="0" smtClean="0"/>
              <a:t>хирургии, </a:t>
            </a:r>
            <a:r>
              <a:rPr lang="ru-RU" sz="1300" dirty="0"/>
              <a:t>и эта методика не получила большого одобрения от других врачей.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00" b="1" dirty="0">
                <a:solidFill>
                  <a:srgbClr val="0070C0"/>
                </a:solidFill>
              </a:rPr>
              <a:t>В эпоху Возрождения </a:t>
            </a:r>
            <a:r>
              <a:rPr lang="ru-RU" sz="1300" dirty="0"/>
              <a:t>врачи искали новые способы лечения рака молочной железы. </a:t>
            </a:r>
            <a:r>
              <a:rPr lang="ru-RU" sz="1300" dirty="0" smtClean="0"/>
              <a:t>Хирурги </a:t>
            </a:r>
            <a:r>
              <a:rPr lang="ru-RU" sz="1300" dirty="0"/>
              <a:t>поставили себе новую цель — удалять грудь быстро и полностью. Их новый способ получил прозвище «метод гильотины» — грудь в прямом смысле отрезали большим острым ножом. </a:t>
            </a:r>
            <a:r>
              <a:rPr lang="ru-RU" sz="1300" dirty="0" smtClean="0"/>
              <a:t>Из-за </a:t>
            </a:r>
            <a:r>
              <a:rPr lang="ru-RU" sz="1300" dirty="0"/>
              <a:t>кровопотери и последующих инфекций послеоперационный период переживали единицы, но практика продолжалась и в 18-м веке. </a:t>
            </a:r>
            <a:r>
              <a:rPr lang="ru-RU" sz="1300" dirty="0" smtClean="0"/>
              <a:t>В </a:t>
            </a:r>
            <a:r>
              <a:rPr lang="ru-RU" sz="1300" dirty="0"/>
              <a:t>то же время </a:t>
            </a:r>
            <a:r>
              <a:rPr lang="ru-RU" sz="1300" b="1" dirty="0">
                <a:solidFill>
                  <a:srgbClr val="0070C0"/>
                </a:solidFill>
              </a:rPr>
              <a:t>хирург Жан-Луи Пети </a:t>
            </a:r>
            <a:r>
              <a:rPr lang="ru-RU" sz="1300" dirty="0"/>
              <a:t>выступал за то, чтобы оставлять сосок и кожу, которая не была связана с опухолью, — в сущности, он описывал метод органосохраняющей операции, который используют в наше время. </a:t>
            </a:r>
            <a:r>
              <a:rPr lang="ru-RU" sz="1300" dirty="0" smtClean="0"/>
              <a:t>Однако, </a:t>
            </a:r>
            <a:r>
              <a:rPr lang="ru-RU" sz="1300" dirty="0"/>
              <a:t>его считали еретиком, поэтому </a:t>
            </a:r>
            <a:r>
              <a:rPr lang="ru-RU" sz="1300" dirty="0"/>
              <a:t>в то время </a:t>
            </a:r>
            <a:r>
              <a:rPr lang="ru-RU" sz="1300" dirty="0" smtClean="0"/>
              <a:t>его </a:t>
            </a:r>
            <a:r>
              <a:rPr lang="ru-RU" sz="1300" dirty="0"/>
              <a:t>взгляды и методы были отвергнуты </a:t>
            </a:r>
            <a:r>
              <a:rPr lang="ru-RU" sz="1300" dirty="0" smtClean="0"/>
              <a:t>коллегами.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00" b="1" dirty="0">
                <a:solidFill>
                  <a:srgbClr val="0070C0"/>
                </a:solidFill>
              </a:rPr>
              <a:t>В конце 19-го века </a:t>
            </a:r>
            <a:r>
              <a:rPr lang="ru-RU" sz="1300" dirty="0"/>
              <a:t>в хирургии рака груди произошла революция. </a:t>
            </a:r>
            <a:r>
              <a:rPr lang="ru-RU" sz="1300" b="1" dirty="0" smtClean="0">
                <a:solidFill>
                  <a:srgbClr val="0070C0"/>
                </a:solidFill>
              </a:rPr>
              <a:t>Американский </a:t>
            </a:r>
            <a:r>
              <a:rPr lang="ru-RU" sz="1300" b="1" dirty="0">
                <a:solidFill>
                  <a:srgbClr val="0070C0"/>
                </a:solidFill>
              </a:rPr>
              <a:t>хирург Уильям Холстед </a:t>
            </a:r>
            <a:r>
              <a:rPr lang="ru-RU" sz="1300" dirty="0"/>
              <a:t>воспользовался появлением анестезии и концепцией асептики (соблюдал стерильность всего в ходе операции, чтобы не занести микроорганизмы в рану пациента), что позволило ему создать и описать метод безопасной радикальной мастэктомии — удаления всей молочной железы при раке груди. </a:t>
            </a:r>
            <a:r>
              <a:rPr lang="ru-RU" sz="1300" dirty="0"/>
              <a:t>Его метод включал в себя удаление груди вместе с кожей, подмышечных лимфоузлов, а также малой и большой грудных мышц. Смертность от хирургии благодаря его подходу резко упала — радикальная мастэктомия оставалась стандартом помощи при раке молочной железы до конца 20-го века. </a:t>
            </a:r>
            <a:endParaRPr lang="ru-RU" sz="13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0070C0"/>
                </a:solidFill>
              </a:rPr>
              <a:t>В настоящее время </a:t>
            </a:r>
            <a:r>
              <a:rPr lang="ru-RU" sz="1300" dirty="0"/>
              <a:t>при хирургическом лечении этого онкологического заболевания выбирают метод щадящей мастэктомии — для каждой женщины объем удаляемой ткани определяется индивидуально. Иногда может потребоваться полное удаление молочной железы, но, как правило, можно оставить часть органа, кожу и сосок. Это позволяет сразу совместить операцию с реконструкцией груди, например установкой импланта. </a:t>
            </a:r>
            <a:endParaRPr lang="ru-RU" sz="13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ru-RU" sz="1300" dirty="0"/>
          </a:p>
          <a:p>
            <a:pPr algn="just">
              <a:buFont typeface="Wingdings" panose="05000000000000000000" pitchFamily="2" charset="2"/>
              <a:buChar char="Ø"/>
            </a:pPr>
            <a:endParaRPr lang="ru-RU" sz="1600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154" y="111211"/>
            <a:ext cx="22574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66"/>
                </a:solidFill>
                <a:latin typeface="+mn-lt"/>
              </a:rPr>
              <a:t>История борьбы с раком молочной </a:t>
            </a:r>
            <a:br>
              <a:rPr lang="ru-RU" b="1" dirty="0">
                <a:solidFill>
                  <a:srgbClr val="FF0066"/>
                </a:solidFill>
                <a:latin typeface="+mn-lt"/>
              </a:rPr>
            </a:br>
            <a:r>
              <a:rPr lang="ru-RU" b="1" dirty="0">
                <a:solidFill>
                  <a:srgbClr val="FF0066"/>
                </a:solidFill>
                <a:latin typeface="+mn-lt"/>
              </a:rPr>
              <a:t>железы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4000" b="1" dirty="0">
                <a:solidFill>
                  <a:srgbClr val="FF0066"/>
                </a:solidFill>
              </a:rPr>
              <a:t>Другие способы лечения рака молочной </a:t>
            </a:r>
            <a:r>
              <a:rPr lang="ru-RU" sz="4000" b="1" dirty="0" smtClean="0">
                <a:solidFill>
                  <a:srgbClr val="FF0066"/>
                </a:solidFill>
              </a:rPr>
              <a:t>железы:</a:t>
            </a:r>
            <a:endParaRPr lang="ru-RU" sz="4000" b="1" dirty="0">
              <a:solidFill>
                <a:srgbClr val="FF0066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4000" b="1" dirty="0" smtClean="0">
                <a:solidFill>
                  <a:srgbClr val="0070C0"/>
                </a:solidFill>
              </a:rPr>
              <a:t>Метод гормональной терапии </a:t>
            </a:r>
            <a:r>
              <a:rPr lang="ru-RU" sz="4000" dirty="0" smtClean="0"/>
              <a:t>– используется в </a:t>
            </a:r>
            <a:r>
              <a:rPr lang="ru-RU" sz="4000" dirty="0"/>
              <a:t>лечении или профилактике некоторых видов рака молочной железы (гормонозависимых опухолей</a:t>
            </a:r>
            <a:r>
              <a:rPr lang="ru-RU" sz="4000" dirty="0" smtClean="0"/>
              <a:t>).  Основоположником данного метода считается Томас Битсон, который  </a:t>
            </a:r>
            <a:r>
              <a:rPr lang="ru-RU" sz="4000" dirty="0"/>
              <a:t>в 1878 году обнаружил, что грудь кроликов перестала давать молоко после того, как он удалил их яичники. Это привело его к мысли, что один орган может контролировать работу другого. Битсон решил удалить яичники у больных раком груди и обнаружил, что это часто приводило к улучшению состояния пациенток.  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4000" b="1" dirty="0" smtClean="0">
                <a:solidFill>
                  <a:srgbClr val="0070C0"/>
                </a:solidFill>
              </a:rPr>
              <a:t>Радиотерапия </a:t>
            </a:r>
            <a:r>
              <a:rPr lang="ru-RU" sz="4000" b="1" dirty="0">
                <a:solidFill>
                  <a:srgbClr val="0070C0"/>
                </a:solidFill>
              </a:rPr>
              <a:t>или </a:t>
            </a:r>
            <a:r>
              <a:rPr lang="ru-RU" sz="4000" b="1" dirty="0" smtClean="0">
                <a:solidFill>
                  <a:srgbClr val="0070C0"/>
                </a:solidFill>
              </a:rPr>
              <a:t>лучевая терапия</a:t>
            </a:r>
            <a:r>
              <a:rPr lang="ru-RU" sz="4000" dirty="0" smtClean="0"/>
              <a:t>.   </a:t>
            </a:r>
            <a:r>
              <a:rPr lang="ru-RU" sz="4000" dirty="0"/>
              <a:t>Радиотерапию используют, чтобы уничтожить раковые клетки. Главные достижения в этой области — точное направление излучения. Это помогает снизить повреждение здоровых тканей организма и доставить высокую дозу прямо к </a:t>
            </a:r>
            <a:r>
              <a:rPr lang="ru-RU" sz="4000" dirty="0" smtClean="0"/>
              <a:t>опухоли. Основоположник этого метода - </a:t>
            </a:r>
            <a:r>
              <a:rPr lang="ru-RU" sz="4000" dirty="0"/>
              <a:t>немецкий профессор физики Вильгельм </a:t>
            </a:r>
            <a:r>
              <a:rPr lang="ru-RU" sz="4000" dirty="0" smtClean="0"/>
              <a:t>Рентген: в 1895 году он </a:t>
            </a:r>
            <a:r>
              <a:rPr lang="ru-RU" sz="4000" dirty="0"/>
              <a:t>представил лекцию под названием «О новом виде луча», который </a:t>
            </a:r>
            <a:r>
              <a:rPr lang="ru-RU" sz="4000" dirty="0" smtClean="0"/>
              <a:t>он </a:t>
            </a:r>
            <a:r>
              <a:rPr lang="ru-RU" sz="4000" dirty="0"/>
              <a:t>назвал рентгеновскими лучами. </a:t>
            </a:r>
            <a:endParaRPr lang="ru-RU" sz="4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4000" b="1" dirty="0" smtClean="0">
                <a:solidFill>
                  <a:srgbClr val="0070C0"/>
                </a:solidFill>
              </a:rPr>
              <a:t>Химиотерапия</a:t>
            </a:r>
            <a:r>
              <a:rPr lang="ru-RU" sz="4000" dirty="0" smtClean="0"/>
              <a:t> </a:t>
            </a:r>
            <a:r>
              <a:rPr lang="ru-RU" sz="4000" dirty="0"/>
              <a:t>началась с того, что ученые заметили странные свойства некоторых веществ — они могли блокировать рост и деление клеток. Впоследствии их стали использовать для борьбы с раковыми опухолями и для контроля тех, которые не поддаются лечению. Кроме этого, с помощью химиотерапии можно уничтожить оставшиеся после операции раковые клетки. Этот метод называется «адъювантная терапия», и впервые его испытали и признали эффективным при раке молочной железы.   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4000" b="1" dirty="0">
                <a:solidFill>
                  <a:srgbClr val="0070C0"/>
                </a:solidFill>
              </a:rPr>
              <a:t>Иммунотерапия</a:t>
            </a:r>
            <a:r>
              <a:rPr lang="ru-RU" sz="4000" dirty="0"/>
              <a:t> позволяет использовать лекарства для стимулирования собственной иммунной системы человека. Это помогает организму самостоятельно более эффективно распознавать и уничтожать раковые клетки. Есть несколько видов иммунотерапии, но наиболее интересный с точки зрения истории борьбы с раком молочной железы — моноклональные антитела. Это белки (люди научились производить их в лабораториях), которые «помечают» раковые клетки в организме, чтобы иммунная система быстрее их нашла. Первые терапевтические моноклональные антитела, ритуксимаб (ритуксан) и трастузумаб (герцептин), были одобрены в конце 1990-х годов для лечения лимфомы и рака молочной железы.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4000" b="1" dirty="0" smtClean="0">
                <a:solidFill>
                  <a:srgbClr val="FF0066"/>
                </a:solidFill>
              </a:rPr>
              <a:t>История борьбы с раком молочной железы продолжается.</a:t>
            </a:r>
            <a:r>
              <a:rPr lang="ru-RU" sz="4000" dirty="0" smtClean="0"/>
              <a:t> </a:t>
            </a:r>
            <a:r>
              <a:rPr lang="ru-RU" sz="4000" dirty="0"/>
              <a:t>Настоящее время открывает </a:t>
            </a:r>
            <a:r>
              <a:rPr lang="ru-RU" sz="4000" dirty="0" smtClean="0"/>
              <a:t>возможность </a:t>
            </a:r>
            <a:r>
              <a:rPr lang="ru-RU" sz="4000" dirty="0"/>
              <a:t>изучить раковые клетки изнутри и использовать персонифицированную медицину при лечении онкологических заболеваний. </a:t>
            </a: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6227" y="189342"/>
            <a:ext cx="22574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4112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66"/>
                </a:solidFill>
                <a:latin typeface="+mn-lt"/>
              </a:rPr>
              <a:t>Актуальность проведения Всемирного </a:t>
            </a:r>
            <a:br>
              <a:rPr lang="ru-RU" sz="4000" b="1" dirty="0" smtClean="0">
                <a:solidFill>
                  <a:srgbClr val="FF0066"/>
                </a:solidFill>
                <a:latin typeface="+mn-lt"/>
              </a:rPr>
            </a:br>
            <a:r>
              <a:rPr lang="ru-RU" sz="4000" b="1" dirty="0" smtClean="0">
                <a:solidFill>
                  <a:srgbClr val="FF0066"/>
                </a:solidFill>
                <a:latin typeface="+mn-lt"/>
              </a:rPr>
              <a:t>дня борьбы раком молочной железы</a:t>
            </a:r>
            <a:endParaRPr lang="ru-RU" sz="4000" dirty="0">
              <a:solidFill>
                <a:srgbClr val="FF0066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955" y="2092569"/>
            <a:ext cx="11122268" cy="4084394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0070C0"/>
                </a:solidFill>
              </a:rPr>
              <a:t>Рак молочной железы </a:t>
            </a:r>
            <a:r>
              <a:rPr lang="ru-RU" sz="1700" dirty="0"/>
              <a:t>является одним из наиболее распространённых онкологических заболеваний среди женской половины человечества</a:t>
            </a:r>
            <a:r>
              <a:rPr lang="ru-RU" sz="1700" dirty="0" smtClean="0"/>
              <a:t>.</a:t>
            </a:r>
            <a:r>
              <a:rPr lang="ru-RU" sz="1700" dirty="0"/>
              <a:t> 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0070C0"/>
                </a:solidFill>
              </a:rPr>
              <a:t>По </a:t>
            </a:r>
            <a:r>
              <a:rPr lang="ru-RU" sz="1700" b="1" dirty="0">
                <a:solidFill>
                  <a:srgbClr val="0070C0"/>
                </a:solidFill>
              </a:rPr>
              <a:t>данным </a:t>
            </a:r>
            <a:r>
              <a:rPr lang="ru-RU" sz="1700" b="1" dirty="0" smtClean="0">
                <a:solidFill>
                  <a:srgbClr val="0070C0"/>
                </a:solidFill>
              </a:rPr>
              <a:t>Всемирной Организации Здравоохранения</a:t>
            </a:r>
            <a:r>
              <a:rPr lang="ru-RU" sz="1700" dirty="0" smtClean="0"/>
              <a:t> ежегодно </a:t>
            </a:r>
            <a:r>
              <a:rPr lang="ru-RU" sz="1700" dirty="0"/>
              <a:t>выявляются  около 1,38 миллиона новых случаев заболевания и 458 000 случаев смерти от рака молочной железы. </a:t>
            </a:r>
            <a:r>
              <a:rPr lang="ru-RU" sz="1700" dirty="0" smtClean="0"/>
              <a:t>При </a:t>
            </a:r>
            <a:r>
              <a:rPr lang="ru-RU" sz="1700" dirty="0"/>
              <a:t>раннем выявлении рака молочной железы и при наличии надлежащей диагностики и надлежащего лечения, рак молочной железы можно вылечить с высокой степенью вероятности.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0070C0"/>
                </a:solidFill>
              </a:rPr>
              <a:t>Ежедневно</a:t>
            </a:r>
            <a:r>
              <a:rPr lang="ru-RU" sz="1700" dirty="0" smtClean="0"/>
              <a:t> </a:t>
            </a:r>
            <a:r>
              <a:rPr lang="ru-RU" sz="1700" dirty="0"/>
              <a:t>от этой болезни умирает около 112 женщин (1 пациентка каждые 15 минут).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17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0070C0"/>
                </a:solidFill>
              </a:rPr>
              <a:t>В России: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700" dirty="0"/>
              <a:t>Р</a:t>
            </a:r>
            <a:r>
              <a:rPr lang="ru-RU" sz="1700" dirty="0" smtClean="0"/>
              <a:t>ак </a:t>
            </a:r>
            <a:r>
              <a:rPr lang="ru-RU" sz="1700" dirty="0"/>
              <a:t>молочной железы среди злокачественных опухолей занимает 1-е место, причем заболеваемость постоянно растет. По статистическим данным заболеваемость населения России злокачественными новообразованиями молочной железы за последние 15 лет увеличилась более, чем в 2 раза. </a:t>
            </a:r>
            <a:endParaRPr lang="ru-RU" sz="17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700" dirty="0" smtClean="0"/>
              <a:t>По </a:t>
            </a:r>
            <a:r>
              <a:rPr lang="ru-RU" sz="1700" dirty="0"/>
              <a:t>данным Российского онкологического научного центра им. Н. Н. Блохина, ежегодно в России выявляется около 50 тысяч случаев рака груди, что составляет примерно пятую часть от всех опухолей у женщин. </a:t>
            </a:r>
            <a:endParaRPr lang="ru-RU" sz="17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700" dirty="0" smtClean="0"/>
              <a:t>Каждый </a:t>
            </a:r>
            <a:r>
              <a:rPr lang="ru-RU" sz="1700" dirty="0"/>
              <a:t>год от этого заболевания умирают более 20 тысяч женщин. </a:t>
            </a:r>
            <a:endParaRPr lang="ru-RU" sz="17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700" dirty="0" smtClean="0"/>
              <a:t>Более </a:t>
            </a:r>
            <a:r>
              <a:rPr lang="ru-RU" sz="1700" dirty="0"/>
              <a:t>12% женщин в течение жизни рискуют заболеть </a:t>
            </a:r>
            <a:r>
              <a:rPr lang="ru-RU" sz="1700" dirty="0" smtClean="0"/>
              <a:t>раком молочной железы.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700" dirty="0"/>
              <a:t>Стоит отметить омоложение рака: есть случаи, когда его диагностируют у женщин моложе 40 лет. </a:t>
            </a:r>
            <a:r>
              <a:rPr lang="ru-RU" sz="1700" dirty="0" smtClean="0"/>
              <a:t>Если </a:t>
            </a:r>
            <a:r>
              <a:rPr lang="ru-RU" sz="1700" dirty="0"/>
              <a:t>говорить о максимальной заболеваемости, то она отмечена в интервале 45-60 лет, когда проходят гормональные изменения, чреватые снижением защитных возможностей и устойчивости гормональной системы.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700" dirty="0" smtClean="0"/>
              <a:t>Более </a:t>
            </a:r>
            <a:r>
              <a:rPr lang="ru-RU" sz="1700" dirty="0"/>
              <a:t>40% случаев рака груди диагностируется на поздних стадиях. Эффективность же излечения зависит от стадии: 1-я дает шансы на выздоровление почти в 96% случаев, 2-я – 80-90%, 3-я – 60-80%. </a:t>
            </a:r>
            <a:endParaRPr lang="ru-RU" sz="17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algn="just"/>
            <a:endParaRPr lang="ru-RU" dirty="0" smtClean="0"/>
          </a:p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6227" y="189342"/>
            <a:ext cx="22574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66"/>
                </a:solidFill>
                <a:latin typeface="+mn-lt"/>
              </a:rPr>
              <a:t>Факторы </a:t>
            </a:r>
            <a:r>
              <a:rPr lang="ru-RU" b="1" dirty="0">
                <a:solidFill>
                  <a:srgbClr val="FF0066"/>
                </a:solidFill>
                <a:latin typeface="+mn-lt"/>
              </a:rPr>
              <a:t>риска развития рака </a:t>
            </a:r>
            <a:r>
              <a:rPr lang="ru-RU" b="1" dirty="0" smtClean="0">
                <a:solidFill>
                  <a:srgbClr val="FF0066"/>
                </a:solidFill>
                <a:latin typeface="+mn-lt"/>
              </a:rPr>
              <a:t/>
            </a:r>
            <a:br>
              <a:rPr lang="ru-RU" b="1" dirty="0" smtClean="0">
                <a:solidFill>
                  <a:srgbClr val="FF0066"/>
                </a:solidFill>
                <a:latin typeface="+mn-lt"/>
              </a:rPr>
            </a:br>
            <a:r>
              <a:rPr lang="ru-RU" b="1" dirty="0" smtClean="0">
                <a:solidFill>
                  <a:srgbClr val="FF0066"/>
                </a:solidFill>
                <a:latin typeface="+mn-lt"/>
              </a:rPr>
              <a:t>молочной </a:t>
            </a:r>
            <a:r>
              <a:rPr lang="ru-RU" b="1" dirty="0">
                <a:solidFill>
                  <a:srgbClr val="FF0066"/>
                </a:solidFill>
                <a:latin typeface="+mn-lt"/>
              </a:rPr>
              <a:t>железы</a:t>
            </a:r>
            <a:endParaRPr lang="ru-RU" b="1" dirty="0">
              <a:solidFill>
                <a:srgbClr val="FF0066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690688"/>
            <a:ext cx="11271739" cy="4486275"/>
          </a:xfrm>
        </p:spPr>
        <p:txBody>
          <a:bodyPr>
            <a:normAutofit fontScale="25000" lnSpcReduction="20000"/>
          </a:bodyPr>
          <a:lstStyle/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Основные </a:t>
            </a:r>
            <a:r>
              <a:rPr lang="ru-RU" sz="5200" b="1" dirty="0">
                <a:solidFill>
                  <a:srgbClr val="0070C0"/>
                </a:solidFill>
              </a:rPr>
              <a:t>факторы риска развития рака молочной железы делятся на неизменяемые </a:t>
            </a:r>
            <a:r>
              <a:rPr lang="ru-RU" sz="5200" b="1" dirty="0" smtClean="0">
                <a:solidFill>
                  <a:srgbClr val="0070C0"/>
                </a:solidFill>
              </a:rPr>
              <a:t>и изменяемые. 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К неизменяемым </a:t>
            </a:r>
            <a:r>
              <a:rPr lang="ru-RU" sz="5200" b="1" dirty="0">
                <a:solidFill>
                  <a:srgbClr val="0070C0"/>
                </a:solidFill>
              </a:rPr>
              <a:t>(не </a:t>
            </a:r>
            <a:r>
              <a:rPr lang="ru-RU" sz="5200" b="1" dirty="0" smtClean="0">
                <a:solidFill>
                  <a:srgbClr val="0070C0"/>
                </a:solidFill>
              </a:rPr>
              <a:t>модифицируемым)</a:t>
            </a:r>
            <a:r>
              <a:rPr lang="ru-RU" sz="5200" b="1" dirty="0">
                <a:solidFill>
                  <a:srgbClr val="0070C0"/>
                </a:solidFill>
              </a:rPr>
              <a:t> факторам риска развития рака молочной железы относят</a:t>
            </a:r>
            <a:r>
              <a:rPr lang="ru-RU" sz="5200" dirty="0" smtClean="0"/>
              <a:t>:</a:t>
            </a:r>
            <a:endParaRPr lang="ru-RU" sz="5200" dirty="0"/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Возраст</a:t>
            </a:r>
            <a:r>
              <a:rPr lang="ru-RU" sz="5200" dirty="0"/>
              <a:t>: чем женщина старше, тем больше вероятность заболевания. Резкое увеличение заболеваемости отмечается после 40 лет, достигая максимума к 65 годам, но рак молочной железы, </a:t>
            </a:r>
            <a:r>
              <a:rPr lang="ru-RU" sz="5200" dirty="0" smtClean="0"/>
              <a:t>развившийся </a:t>
            </a:r>
            <a:r>
              <a:rPr lang="ru-RU" sz="5200" dirty="0"/>
              <a:t>в более молодом возрасте, более агрессивен!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Пол: 99% случаев рака молочной железы диагностируется у женщин.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Семейный анамнез заболевания: при наличии заболевания у матери, родных сестёр, риск возникновения рака возрастает.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Поздние первые </a:t>
            </a:r>
            <a:r>
              <a:rPr lang="ru-RU" sz="5200" dirty="0"/>
              <a:t>роды (женщины, у которых первый ребенок родился после 30 лет</a:t>
            </a:r>
            <a:r>
              <a:rPr lang="ru-RU" sz="5200" dirty="0" smtClean="0"/>
              <a:t>).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Позднее </a:t>
            </a:r>
            <a:r>
              <a:rPr lang="ru-RU" sz="5200" dirty="0"/>
              <a:t>наступление климакса: после 55 лет.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5200" dirty="0" smtClean="0"/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К </a:t>
            </a:r>
            <a:r>
              <a:rPr lang="ru-RU" sz="5200" b="1" dirty="0">
                <a:solidFill>
                  <a:srgbClr val="0070C0"/>
                </a:solidFill>
              </a:rPr>
              <a:t>изменяемым </a:t>
            </a:r>
            <a:r>
              <a:rPr lang="ru-RU" sz="5200" b="1" dirty="0" smtClean="0">
                <a:solidFill>
                  <a:srgbClr val="0070C0"/>
                </a:solidFill>
              </a:rPr>
              <a:t>(модифицируемым) факторам </a:t>
            </a:r>
            <a:r>
              <a:rPr lang="ru-RU" sz="5200" b="1" dirty="0">
                <a:solidFill>
                  <a:srgbClr val="0070C0"/>
                </a:solidFill>
              </a:rPr>
              <a:t>риска развития рака молочной железы относят: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Воздействие </a:t>
            </a:r>
            <a:r>
              <a:rPr lang="ru-RU" sz="5200" dirty="0"/>
              <a:t>радиации, при этом следует помнить, что доза, которую женщина получает во время профилактических осмотров в рентгеновском кабинете, считается </a:t>
            </a:r>
            <a:r>
              <a:rPr lang="ru-RU" sz="5200" dirty="0" smtClean="0"/>
              <a:t>безопасной.</a:t>
            </a:r>
            <a:endParaRPr lang="ru-RU" sz="5200" dirty="0"/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Избыточная масса тела и ожирение </a:t>
            </a:r>
            <a:r>
              <a:rPr lang="ru-RU" sz="5200" dirty="0" smtClean="0"/>
              <a:t>.Употребление алкоголя.</a:t>
            </a:r>
            <a:endParaRPr lang="ru-RU" sz="5200" dirty="0"/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УФО-облучение, включая длительное пребывание на </a:t>
            </a:r>
            <a:r>
              <a:rPr lang="ru-RU" sz="5200" dirty="0" smtClean="0"/>
              <a:t>солнце.</a:t>
            </a:r>
            <a:endParaRPr lang="ru-RU" sz="5200" dirty="0"/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Курение. Прямая связь между курением и пассивным вдыханием табачного дыма, и развитием рака молочной железы доказана</a:t>
            </a:r>
            <a:r>
              <a:rPr lang="ru-RU" sz="5200" dirty="0" smtClean="0"/>
              <a:t>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Работа </a:t>
            </a:r>
            <a:r>
              <a:rPr lang="ru-RU" sz="5200" dirty="0"/>
              <a:t>в ночное время. Результаты нескольких исследований показывают, что женщины, которые работают в ночное время, например, фабричные рабочие, врачи, </a:t>
            </a:r>
            <a:r>
              <a:rPr lang="ru-RU" sz="5200" dirty="0" smtClean="0"/>
              <a:t>полицейские</a:t>
            </a:r>
            <a:r>
              <a:rPr lang="ru-RU" sz="5200" dirty="0"/>
              <a:t>, имеют более высокий риск рака молочной железы по сравнению с женщинами, которые работают </a:t>
            </a:r>
            <a:r>
              <a:rPr lang="ru-RU" sz="5200" dirty="0" smtClean="0"/>
              <a:t>днем.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Воздействие канцерогенов. 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Бесконтрольный </a:t>
            </a:r>
            <a:r>
              <a:rPr lang="ru-RU" sz="5200" dirty="0"/>
              <a:t>прием гормоносодержащих препаратов может привести к нежелательным последствиям. Следует строго соблюдать назначения врача, не заниматься </a:t>
            </a:r>
            <a:r>
              <a:rPr lang="ru-RU" sz="5200" dirty="0" smtClean="0"/>
              <a:t>самолечением.</a:t>
            </a:r>
            <a:endParaRPr lang="ru-RU" sz="5200" dirty="0" smtClean="0"/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5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6227" y="189342"/>
            <a:ext cx="22574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66"/>
                </a:solidFill>
                <a:latin typeface="+mn-lt"/>
              </a:rPr>
              <a:t>Меры, способствующие снижению </a:t>
            </a:r>
            <a:r>
              <a:rPr lang="ru-RU" sz="4000" b="1" dirty="0" smtClean="0">
                <a:solidFill>
                  <a:srgbClr val="FF0066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FF0066"/>
                </a:solidFill>
                <a:latin typeface="+mn-lt"/>
              </a:rPr>
            </a:br>
            <a:r>
              <a:rPr lang="ru-RU" sz="4000" b="1" dirty="0" smtClean="0">
                <a:solidFill>
                  <a:srgbClr val="FF0066"/>
                </a:solidFill>
                <a:latin typeface="+mn-lt"/>
              </a:rPr>
              <a:t>риска развития </a:t>
            </a:r>
            <a:r>
              <a:rPr lang="ru-RU" sz="4000" b="1" dirty="0">
                <a:solidFill>
                  <a:srgbClr val="FF0066"/>
                </a:solidFill>
                <a:latin typeface="+mn-lt"/>
              </a:rPr>
              <a:t>рака молочной железы</a:t>
            </a:r>
            <a:endParaRPr lang="ru-RU" sz="4000" dirty="0">
              <a:solidFill>
                <a:srgbClr val="FF0066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Меры, способствующие </a:t>
            </a:r>
            <a:r>
              <a:rPr lang="ru-RU" b="1" dirty="0" smtClean="0">
                <a:solidFill>
                  <a:srgbClr val="0070C0"/>
                </a:solidFill>
              </a:rPr>
              <a:t>минимизации риска развития рака </a:t>
            </a:r>
            <a:r>
              <a:rPr lang="ru-RU" b="1" dirty="0">
                <a:solidFill>
                  <a:srgbClr val="0070C0"/>
                </a:solidFill>
              </a:rPr>
              <a:t>молочной </a:t>
            </a:r>
            <a:r>
              <a:rPr lang="ru-RU" b="1" dirty="0" smtClean="0">
                <a:solidFill>
                  <a:srgbClr val="0070C0"/>
                </a:solidFill>
              </a:rPr>
              <a:t>железы:</a:t>
            </a:r>
            <a:endParaRPr lang="ru-RU" b="1" dirty="0">
              <a:solidFill>
                <a:srgbClr val="0070C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Грудное </a:t>
            </a:r>
            <a:r>
              <a:rPr lang="ru-RU" dirty="0"/>
              <a:t>вскармливание. Доказано положительное влияние грудного вскармливания на организм женщины. </a:t>
            </a:r>
            <a:r>
              <a:rPr lang="ru-RU" dirty="0" smtClean="0"/>
              <a:t>При отсутствии объективных </a:t>
            </a:r>
            <a:r>
              <a:rPr lang="ru-RU" dirty="0"/>
              <a:t>причин </a:t>
            </a:r>
            <a:r>
              <a:rPr lang="ru-RU" dirty="0" smtClean="0"/>
              <a:t>необходимо сохранять </a:t>
            </a:r>
            <a:r>
              <a:rPr lang="ru-RU" dirty="0"/>
              <a:t>грудное вскармливание как можно дольше.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Правильное </a:t>
            </a:r>
            <a:r>
              <a:rPr lang="ru-RU" dirty="0"/>
              <a:t>сбалансированное питание. </a:t>
            </a:r>
            <a:r>
              <a:rPr lang="ru-RU" dirty="0" smtClean="0"/>
              <a:t>Так как пищевые </a:t>
            </a:r>
            <a:r>
              <a:rPr lang="ru-RU" dirty="0"/>
              <a:t>привычки формируются с детства, </a:t>
            </a:r>
            <a:r>
              <a:rPr lang="ru-RU" dirty="0" smtClean="0"/>
              <a:t>нужно приучать </a:t>
            </a:r>
            <a:r>
              <a:rPr lang="ru-RU" dirty="0"/>
              <a:t>своих детей питаться правильно.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Физическая </a:t>
            </a:r>
            <a:r>
              <a:rPr lang="ru-RU" dirty="0"/>
              <a:t>активность, помогающая поддерживать организм в хорошей физической форме. </a:t>
            </a:r>
            <a:r>
              <a:rPr lang="ru-RU" dirty="0" smtClean="0"/>
              <a:t>Ежедневная </a:t>
            </a:r>
            <a:r>
              <a:rPr lang="ru-RU" dirty="0"/>
              <a:t>умеренная физическая нагрузка в течение 30-60 минут поможет сохранить грудь здоровой.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Отказ </a:t>
            </a:r>
            <a:r>
              <a:rPr lang="ru-RU" dirty="0"/>
              <a:t>от курения и чрезмерного употребления алкоголя.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Исключение </a:t>
            </a:r>
            <a:r>
              <a:rPr lang="ru-RU" dirty="0"/>
              <a:t>воздействия прямых солнечных лучей</a:t>
            </a:r>
            <a:r>
              <a:rPr lang="ru-RU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Регулярное </a:t>
            </a:r>
            <a:r>
              <a:rPr lang="ru-RU" dirty="0"/>
              <a:t>профилактическое обследование. Женщинам старше 40 лет необходимо один раз в 2 года проводить маммографию, после 50 – каждый год; при раке груди у родственниц – каждый год с 35 лет. С 20-40 лет – ежегодное УЗИ молочных желез.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dirty="0" smtClean="0"/>
              <a:t>Систематическое </a:t>
            </a:r>
            <a:r>
              <a:rPr lang="ru-RU" dirty="0"/>
              <a:t>самообследование груди.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dirty="0" smtClean="0"/>
              <a:t>Обращение </a:t>
            </a:r>
            <a:r>
              <a:rPr lang="ru-RU" dirty="0"/>
              <a:t>к врачу при появлении первых изменений в молочной железе.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Контроль веса, сахарного диабета и других эндокринных заболеваний</a:t>
            </a:r>
            <a:endParaRPr lang="ru-RU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Прием оральных контрацептивов </a:t>
            </a:r>
            <a:r>
              <a:rPr lang="ru-RU" dirty="0"/>
              <a:t>только после консультации врача и обследования.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dirty="0"/>
          </a:p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6227" y="189342"/>
            <a:ext cx="22574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6141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66"/>
                </a:solidFill>
                <a:latin typeface="+mn-lt"/>
              </a:rPr>
              <a:t>ЧТО должно насторожить?</a:t>
            </a:r>
            <a:r>
              <a:rPr lang="ru-RU" dirty="0">
                <a:solidFill>
                  <a:srgbClr val="FF0066"/>
                </a:solidFill>
                <a:latin typeface="+mn-lt"/>
              </a:rPr>
              <a:t/>
            </a:r>
            <a:br>
              <a:rPr lang="ru-RU" dirty="0">
                <a:solidFill>
                  <a:srgbClr val="FF0066"/>
                </a:solidFill>
                <a:latin typeface="+mn-lt"/>
              </a:rPr>
            </a:br>
            <a:endParaRPr lang="ru-RU" dirty="0">
              <a:solidFill>
                <a:srgbClr val="FF0066"/>
              </a:solidFill>
              <a:latin typeface="+mn-lt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6227" y="189342"/>
            <a:ext cx="22574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70C0"/>
                </a:solidFill>
              </a:rPr>
              <a:t>Современным женщинам </a:t>
            </a:r>
            <a:r>
              <a:rPr lang="ru-RU" sz="5600" dirty="0" smtClean="0"/>
              <a:t>необходимо тщательно заботиться о здоровье своей груди, поскольку, по статистике, каждая третья женщина сталкивается с заболеваниями молочной железы. 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70C0"/>
                </a:solidFill>
              </a:rPr>
              <a:t>Что </a:t>
            </a:r>
            <a:r>
              <a:rPr lang="ru-RU" sz="5600" b="1" dirty="0">
                <a:solidFill>
                  <a:srgbClr val="0070C0"/>
                </a:solidFill>
              </a:rPr>
              <a:t>должно насторожить</a:t>
            </a:r>
            <a:r>
              <a:rPr lang="ru-RU" sz="5600" b="1" dirty="0" smtClean="0">
                <a:solidFill>
                  <a:srgbClr val="0070C0"/>
                </a:solidFill>
              </a:rPr>
              <a:t>?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болезненности при прощупывании;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 </a:t>
            </a:r>
            <a:r>
              <a:rPr lang="ru-RU" sz="5600" dirty="0"/>
              <a:t>втяжение соска, выделения из него;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изменения цвета соска или ареолы;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изменения кожи груди;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прощупываемое уплотнение в груди;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тянущие боли;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воспаленность подмышечных лимфоузлов;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видимые изменения в очертаниях груди;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отечность;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травмы груди.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70C0"/>
                </a:solidFill>
              </a:rPr>
              <a:t>ВАЖНО: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600" dirty="0" smtClean="0"/>
              <a:t>При </a:t>
            </a:r>
            <a:r>
              <a:rPr lang="ru-RU" sz="5600" dirty="0"/>
              <a:t>появлении данных симптомов необходимо сразу обратиться к гинекологу или маммологу, который проведет анализы для выявления заболевания.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600" dirty="0" smtClean="0"/>
              <a:t>Самостоятельно </a:t>
            </a:r>
            <a:r>
              <a:rPr lang="ru-RU" sz="5600" dirty="0"/>
              <a:t>оценивать, насколько безобидны изменения в молочной железе, опасно для жизни. Даже незначительные изменения могут привести к развитию необратимых процессов.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2181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5"/>
            <a:ext cx="10515600" cy="1098588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>
                <a:solidFill>
                  <a:srgbClr val="FF0066"/>
                </a:solidFill>
                <a:latin typeface="+mn-lt"/>
              </a:rPr>
              <a:t>Традиции</a:t>
            </a:r>
            <a:r>
              <a:rPr lang="ru-RU" b="1" dirty="0" smtClean="0">
                <a:solidFill>
                  <a:srgbClr val="FF0000"/>
                </a:solidFill>
                <a:latin typeface="+mn-lt"/>
              </a:rPr>
              <a:t>  </a:t>
            </a:r>
            <a:r>
              <a:rPr lang="ru-RU" b="1" dirty="0" smtClean="0">
                <a:solidFill>
                  <a:srgbClr val="FF0000"/>
                </a:solidFill>
              </a:rPr>
              <a:t>  </a:t>
            </a:r>
            <a:r>
              <a:rPr lang="ru-RU" b="1" dirty="0" smtClean="0"/>
              <a:t>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123" y="1907930"/>
            <a:ext cx="11157439" cy="472146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70C0"/>
                </a:solidFill>
              </a:rPr>
              <a:t>Символом </a:t>
            </a:r>
            <a:r>
              <a:rPr lang="ru-RU" sz="1400" b="1" dirty="0">
                <a:solidFill>
                  <a:srgbClr val="0070C0"/>
                </a:solidFill>
              </a:rPr>
              <a:t>праздника </a:t>
            </a:r>
            <a:r>
              <a:rPr lang="ru-RU" sz="1400" dirty="0"/>
              <a:t>считается розовая лента как символ женственности и красоты. Ее придумала американка Эвелин Лаудер, а впервые такие ленточки раздали в 1991 году участникам «пробега исцеления» в Нью-Йорке. Оттуда и пошла традиция в этот день в разных странах подсвечивать розовым цветом здания и улицы: например, Тауэр в Лондоне, Тверскую улицу в Москве, оперный театр в Сиднее, телебашню в Токио.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0070C0"/>
                </a:solidFill>
              </a:rPr>
              <a:t>В рамках Всемирного дня борьбы с раком молочной железы </a:t>
            </a:r>
            <a:r>
              <a:rPr lang="ru-RU" sz="1400" dirty="0"/>
              <a:t>ежегодно 15 октября во многих странах проходят пробеги здоровья, спортивные и культурные </a:t>
            </a:r>
            <a:r>
              <a:rPr lang="ru-RU" sz="1400" dirty="0" smtClean="0"/>
              <a:t>мероприятия.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70C0"/>
                </a:solidFill>
              </a:rPr>
              <a:t>В России в </a:t>
            </a:r>
            <a:r>
              <a:rPr lang="ru-RU" sz="1400" b="1" dirty="0">
                <a:solidFill>
                  <a:srgbClr val="0070C0"/>
                </a:solidFill>
              </a:rPr>
              <a:t>этот </a:t>
            </a:r>
            <a:r>
              <a:rPr lang="ru-RU" sz="1400" b="1" dirty="0" smtClean="0">
                <a:solidFill>
                  <a:srgbClr val="0070C0"/>
                </a:solidFill>
              </a:rPr>
              <a:t>день: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 smtClean="0"/>
              <a:t> При </a:t>
            </a:r>
            <a:r>
              <a:rPr lang="ru-RU" sz="1400" dirty="0"/>
              <a:t>поддержке Министерства здравоохранения Российской Федерации традиционно проходят мероприятия и акции, в </a:t>
            </a:r>
            <a:r>
              <a:rPr lang="ru-RU" sz="1400" dirty="0" smtClean="0"/>
              <a:t>том числе в онлайн </a:t>
            </a:r>
            <a:r>
              <a:rPr lang="ru-RU" sz="1400" dirty="0"/>
              <a:t>и оффлайн </a:t>
            </a:r>
            <a:r>
              <a:rPr lang="ru-RU" sz="1400" dirty="0" smtClean="0"/>
              <a:t>форматах, направленные </a:t>
            </a:r>
            <a:r>
              <a:rPr lang="ru-RU" sz="1400" dirty="0"/>
              <a:t>на повышение осведомленности в отношении рака молочной </a:t>
            </a:r>
            <a:r>
              <a:rPr lang="ru-RU" sz="1400" dirty="0" smtClean="0"/>
              <a:t>железы, </a:t>
            </a:r>
            <a:r>
              <a:rPr lang="ru-RU" sz="1400" dirty="0"/>
              <a:t>с целью привлечения внимания населения к проблеме, акцентирования внимания на важности ранней диагностики данного заболевания.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Ежегодно администрацией медицинских учреждений разрабатывается план проведения мероприятий, посвященных всемирной дате. Проводятся встречи, семинары, научные конференции, освещая проблемы и новые открытия в области лечения и профилактики заболевания</a:t>
            </a:r>
            <a:r>
              <a:rPr lang="ru-RU" sz="14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Традиционно в этот день женщины могут пройти бесплатную диагностику молочных желез. Медицинские организации распространяют информационные материалы о симптоматике и профилактике этого </a:t>
            </a:r>
            <a:r>
              <a:rPr lang="ru-RU" sz="1400" dirty="0" smtClean="0"/>
              <a:t>заболевания.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400" dirty="0"/>
          </a:p>
          <a:p>
            <a:pPr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400" b="1" i="1" dirty="0">
              <a:solidFill>
                <a:srgbClr val="FF0066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6227" y="189342"/>
            <a:ext cx="22574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1690</TotalTime>
  <Words>1117</Words>
  <Application>Microsoft Office PowerPoint</Application>
  <PresentationFormat>Произвольный</PresentationFormat>
  <Paragraphs>101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Всемирный день борьбы с раком молочной железы</vt:lpstr>
      <vt:lpstr>История борьбы с раком молочной  железы</vt:lpstr>
      <vt:lpstr>История борьбы с раком молочной  железы</vt:lpstr>
      <vt:lpstr>Актуальность проведения Всемирного  дня борьбы раком молочной железы</vt:lpstr>
      <vt:lpstr>Факторы риска развития рака  молочной железы</vt:lpstr>
      <vt:lpstr>Меры, способствующие снижению  риска развития рака молочной железы</vt:lpstr>
      <vt:lpstr>ЧТО должно насторожить? </vt:lpstr>
      <vt:lpstr> Традиции       </vt:lpstr>
      <vt:lpstr>Всемирный день борьбы с раком молочной железы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141</cp:revision>
  <dcterms:created xsi:type="dcterms:W3CDTF">2019-04-11T10:45:24Z</dcterms:created>
  <dcterms:modified xsi:type="dcterms:W3CDTF">2023-10-10T11:37:42Z</dcterms:modified>
</cp:coreProperties>
</file>