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74" r:id="rId2"/>
    <p:sldId id="257" r:id="rId3"/>
    <p:sldId id="266" r:id="rId4"/>
    <p:sldId id="278" r:id="rId5"/>
    <p:sldId id="276" r:id="rId6"/>
    <p:sldId id="270" r:id="rId7"/>
    <p:sldId id="27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181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8 НОЯБРЯ МЕЖДУНАРОДНЫЙ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ДЕНЬ РАДИОЛОГИИ  (ДЕНЬ РЕНТГЕНОЛОГА)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973" y="1744864"/>
            <a:ext cx="10639167" cy="5113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8 </a:t>
            </a:r>
            <a:r>
              <a:rPr lang="ru-RU" sz="4800" b="1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ноября –Международный День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радиологии (День рентгенолога)</a:t>
            </a:r>
            <a:endParaRPr lang="ru-RU" sz="48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8 ноября </a:t>
            </a:r>
            <a:r>
              <a:rPr lang="ru-RU" sz="5600" dirty="0" smtClean="0"/>
              <a:t>отмечается два праздника - </a:t>
            </a:r>
            <a:r>
              <a:rPr lang="ru-RU" sz="5600" b="1" dirty="0" smtClean="0">
                <a:solidFill>
                  <a:srgbClr val="7030A0"/>
                </a:solidFill>
              </a:rPr>
              <a:t>Международный День радиологии </a:t>
            </a:r>
            <a:r>
              <a:rPr lang="en-US" sz="5600" b="1" dirty="0">
                <a:solidFill>
                  <a:srgbClr val="7030A0"/>
                </a:solidFill>
              </a:rPr>
              <a:t>(International Day of Radiology</a:t>
            </a:r>
            <a:r>
              <a:rPr lang="en-US" sz="5600" dirty="0"/>
              <a:t>) </a:t>
            </a:r>
            <a:r>
              <a:rPr lang="ru-RU" sz="5600" dirty="0" smtClean="0"/>
              <a:t>и</a:t>
            </a:r>
            <a:r>
              <a:rPr lang="ru-RU" sz="5600" b="1" dirty="0" smtClean="0">
                <a:solidFill>
                  <a:srgbClr val="7030A0"/>
                </a:solidFill>
              </a:rPr>
              <a:t> День рентгенолога. </a:t>
            </a:r>
            <a:r>
              <a:rPr lang="ru-RU" sz="5600" dirty="0" smtClean="0"/>
              <a:t>Они тесно связаны между </a:t>
            </a:r>
            <a:r>
              <a:rPr lang="ru-RU" sz="5600" dirty="0" smtClean="0"/>
              <a:t>собой. Официального </a:t>
            </a:r>
            <a:r>
              <a:rPr lang="ru-RU" sz="5600" dirty="0" smtClean="0"/>
              <a:t>статуса </a:t>
            </a:r>
            <a:r>
              <a:rPr lang="ru-RU" sz="5600" dirty="0" smtClean="0"/>
              <a:t>не имеют.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Calibri"/>
              </a:rPr>
              <a:t>Впервые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 </a:t>
            </a:r>
            <a:r>
              <a:rPr lang="ru-RU" sz="5600" b="1" dirty="0">
                <a:solidFill>
                  <a:srgbClr val="7030A0"/>
                </a:solidFill>
                <a:ea typeface="Calibri"/>
              </a:rPr>
              <a:t>Международный день радиологии,  </a:t>
            </a:r>
            <a:r>
              <a:rPr lang="ru-RU" sz="5600" dirty="0">
                <a:ea typeface="Calibri"/>
              </a:rPr>
              <a:t>учреждённый по совместной инициативе Радиологического Общества Северной Америки (RSNA), Американского колледжа радиологии (ACR) и Европейского общества радиологии (ЕSR), был отмечен </a:t>
            </a:r>
            <a:r>
              <a:rPr lang="ru-RU" sz="5600" b="1" dirty="0">
                <a:solidFill>
                  <a:srgbClr val="7030A0"/>
                </a:solidFill>
                <a:ea typeface="Calibri"/>
              </a:rPr>
              <a:t>8 ноября 2012 года.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В этот же день по традиции отмечается и профессиональный праздник врача-рентгенолога.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Дата </a:t>
            </a:r>
            <a:r>
              <a:rPr lang="ru-RU" sz="5600" b="1" dirty="0">
                <a:solidFill>
                  <a:srgbClr val="7030A0"/>
                </a:solidFill>
              </a:rPr>
              <a:t>для праздника </a:t>
            </a:r>
            <a:r>
              <a:rPr lang="ru-RU" sz="5600" dirty="0"/>
              <a:t>выбрана неслучайно. В этот день </a:t>
            </a:r>
            <a:r>
              <a:rPr lang="ru-RU" sz="5600" b="1" dirty="0">
                <a:solidFill>
                  <a:srgbClr val="7030A0"/>
                </a:solidFill>
              </a:rPr>
              <a:t>в 1895 году </a:t>
            </a:r>
            <a:r>
              <a:rPr lang="ru-RU" sz="5600" dirty="0"/>
              <a:t>немецкий физик </a:t>
            </a:r>
            <a:r>
              <a:rPr lang="ru-RU" sz="5600" b="1" dirty="0">
                <a:solidFill>
                  <a:srgbClr val="7030A0"/>
                </a:solidFill>
              </a:rPr>
              <a:t>Вильгельм Конрад Рентген </a:t>
            </a:r>
            <a:r>
              <a:rPr lang="ru-RU" sz="5600" dirty="0"/>
              <a:t>открыл рентгеновское излучение, тем самым положив начало новой медицинской дисциплине - радиологии.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Calibri"/>
              </a:rPr>
              <a:t>Празднование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Международного дня радиологии пришло на смену 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Европейскому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дня радиологии, предложенному в 2011. Первое и единственное празднование Европейского дня радиологии прошло 10 февраля 2011 и было приурочено к годовщине смерти Рентгена. </a:t>
            </a:r>
            <a:endParaRPr lang="ru-RU" sz="5600" dirty="0">
              <a:solidFill>
                <a:srgbClr val="000000"/>
              </a:solidFill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Цель </a:t>
            </a:r>
            <a:r>
              <a:rPr lang="ru-RU" sz="5600" b="1" dirty="0">
                <a:solidFill>
                  <a:srgbClr val="7030A0"/>
                </a:solidFill>
              </a:rPr>
              <a:t>Международного дня </a:t>
            </a:r>
            <a:r>
              <a:rPr lang="ru-RU" sz="5600" b="1" dirty="0" smtClean="0">
                <a:solidFill>
                  <a:srgbClr val="7030A0"/>
                </a:solidFill>
              </a:rPr>
              <a:t>радиологии // Дня рентгенолога: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Привлечение </a:t>
            </a:r>
            <a:r>
              <a:rPr lang="ru-RU" sz="5600" dirty="0"/>
              <a:t>внимание общественности к данному разделу медицины и тем преимуществам, которые она дает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Популяризация </a:t>
            </a:r>
            <a:r>
              <a:rPr lang="ru-RU" sz="5600" dirty="0"/>
              <a:t>достижений и новых технологий в области радиологии.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Подчеркнуть </a:t>
            </a:r>
            <a:r>
              <a:rPr lang="ru-RU" sz="5600" dirty="0"/>
              <a:t>значение работы </a:t>
            </a:r>
            <a:r>
              <a:rPr lang="ru-RU" sz="5600" dirty="0" smtClean="0"/>
              <a:t>рентгенолога, </a:t>
            </a:r>
            <a:r>
              <a:rPr lang="ru-RU" sz="5600" dirty="0"/>
              <a:t>повысить ее престижность, выразить дань уважения всем, кто связан с этой </a:t>
            </a:r>
            <a:r>
              <a:rPr lang="ru-RU" sz="5600" dirty="0" smtClean="0"/>
              <a:t>профессией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r>
              <a:rPr lang="ru-RU" sz="4800" b="1" dirty="0" smtClean="0">
                <a:latin typeface="+mn-lt"/>
              </a:rPr>
              <a:t>  </a:t>
            </a:r>
            <a:r>
              <a:rPr lang="ru-RU" b="1" dirty="0" smtClean="0"/>
              <a:t>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</a:rPr>
              <a:t>Радиология </a:t>
            </a:r>
            <a:r>
              <a:rPr lang="ru-RU" sz="5200" b="1" dirty="0">
                <a:solidFill>
                  <a:srgbClr val="7030A0"/>
                </a:solidFill>
                <a:ea typeface="Calibri"/>
              </a:rPr>
              <a:t>(от лат. radius «луч» + λόγος - «учение, наука»)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 - раздел медицины, изучающий применение лучевых методов для диагностики (радиодиагностика) и лечения (радиотерапия) различных заболеваний, а также заболевания и патологические состояния, возникающие при воздействии ионизирующих излучений на организм человека</a:t>
            </a:r>
            <a:r>
              <a:rPr lang="ru-RU" sz="52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</a:rPr>
              <a:t>8 </a:t>
            </a:r>
            <a:r>
              <a:rPr lang="ru-RU" sz="5200" b="1" dirty="0">
                <a:solidFill>
                  <a:srgbClr val="7030A0"/>
                </a:solidFill>
                <a:ea typeface="Calibri"/>
              </a:rPr>
              <a:t>ноября 1895 Вильгельм Конрад Рентген </a:t>
            </a:r>
            <a:r>
              <a:rPr lang="ru-RU" sz="5200" dirty="0">
                <a:ea typeface="Calibri"/>
              </a:rPr>
              <a:t>впервые открыл </a:t>
            </a:r>
            <a:r>
              <a:rPr lang="ru-RU" sz="5200" b="1" dirty="0">
                <a:solidFill>
                  <a:srgbClr val="7030A0"/>
                </a:solidFill>
                <a:ea typeface="Calibri"/>
              </a:rPr>
              <a:t>Х-лучи</a:t>
            </a:r>
            <a:r>
              <a:rPr lang="ru-RU" sz="5200" dirty="0">
                <a:ea typeface="Calibri"/>
              </a:rPr>
              <a:t>, которые в его честь назвали </a:t>
            </a:r>
            <a:r>
              <a:rPr lang="ru-RU" sz="5200" b="1" dirty="0">
                <a:solidFill>
                  <a:srgbClr val="7030A0"/>
                </a:solidFill>
                <a:ea typeface="Calibri"/>
              </a:rPr>
              <a:t>рентгеновскими. </a:t>
            </a:r>
            <a:r>
              <a:rPr lang="ru-RU" sz="5200" dirty="0">
                <a:ea typeface="Calibri"/>
              </a:rPr>
              <a:t>Именно эту дату можно считать днем официального возникновения радиологии, как науки, а Рентгена - первым ученым-радиологом</a:t>
            </a:r>
            <a:r>
              <a:rPr lang="ru-RU" sz="5200" dirty="0" smtClean="0">
                <a:ea typeface="Calibri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  <a:ea typeface="Calibri"/>
              </a:rPr>
              <a:t>Х-лучи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были </a:t>
            </a:r>
            <a:r>
              <a:rPr lang="ru-RU" sz="5200" dirty="0" smtClean="0">
                <a:solidFill>
                  <a:srgbClr val="000000"/>
                </a:solidFill>
                <a:ea typeface="Calibri"/>
              </a:rPr>
              <a:t>выявлены Рентгеном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случайным образом, когда вечером профессор проводил </a:t>
            </a:r>
            <a:r>
              <a:rPr lang="ru-RU" sz="5200" dirty="0" smtClean="0">
                <a:solidFill>
                  <a:srgbClr val="000000"/>
                </a:solidFill>
                <a:ea typeface="Calibri"/>
              </a:rPr>
              <a:t>эксперименты в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лаборатории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университета с вакуумными трубками, в которых генерировалась электронная эмиссия. Он заметил, что находившийся в комнате экран начал светиться, даже если между ним и трубкой находились несколько слоев картона. Рентген исследовал это явление и назвал его "X-лучи" (позднее названными рентгеновскими лучами). Эти лучи позволяли проходить через многие материалы, включая человеческое тело, и создавать изображения внутренних структур</a:t>
            </a:r>
            <a:r>
              <a:rPr lang="ru-RU" sz="52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  <a:ea typeface="Calibri"/>
              </a:rPr>
              <a:t>Широкую известность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 Рентгену принес снимок, выполненный с применением Х-лучей (рентгенограмма). На ней была изображена кисть жены ученого, вместе с украшениями. Именно благодаря этому снимку стало понятно, что кости отображаются на рентгенограммах максимально четко, ведь костная ткань является плотной и задерживает Х-лучи. В отличие от мягких тканей, которые выглядят как нечеткие затмения, так как плохо задерживают эти лучи.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</a:rPr>
              <a:t>Первоначально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Рентген использовал свои открытия для создания изображений неизвестных структур. Эти эксперименты привлекли внимание медицинской общественности. Первое медицинское применение рентгеновских лучей было сфокусировано на диагностике переломов и посторонних объектов внутри пациентов.</a:t>
            </a:r>
            <a:endParaRPr lang="ru-RU" sz="5200" dirty="0" smtClean="0">
              <a:solidFill>
                <a:srgbClr val="000000"/>
              </a:solidFill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4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400" dirty="0" smtClean="0">
              <a:solidFill>
                <a:srgbClr val="000000"/>
              </a:solidFill>
              <a:ea typeface="Calibri"/>
            </a:endParaRP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+mn-lt"/>
              </a:rPr>
              <a:t>История</a:t>
            </a:r>
            <a:endParaRPr lang="ru-RU" sz="4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7030A0"/>
                </a:solidFill>
                <a:ea typeface="Calibri"/>
              </a:rPr>
              <a:t>Всего через год после открытия </a:t>
            </a:r>
            <a:r>
              <a:rPr lang="ru-RU" sz="1300" dirty="0">
                <a:solidFill>
                  <a:srgbClr val="000000"/>
                </a:solidFill>
                <a:ea typeface="Calibri"/>
              </a:rPr>
              <a:t>появился </a:t>
            </a:r>
            <a:r>
              <a:rPr lang="ru-RU" sz="1300" b="1" dirty="0">
                <a:solidFill>
                  <a:srgbClr val="7030A0"/>
                </a:solidFill>
                <a:ea typeface="Calibri"/>
              </a:rPr>
              <a:t>первый рентгеновский аппарат</a:t>
            </a:r>
            <a:r>
              <a:rPr lang="ru-RU" sz="1300" dirty="0">
                <a:solidFill>
                  <a:srgbClr val="000000"/>
                </a:solidFill>
                <a:ea typeface="Calibri"/>
              </a:rPr>
              <a:t>, началось производство рентгеночувствительной плёнки, а далее начали открываться рентгенологические кабинеты и клиники. </a:t>
            </a:r>
            <a:endParaRPr lang="ru-RU" sz="1300" dirty="0" smtClean="0">
              <a:solidFill>
                <a:srgbClr val="000000"/>
              </a:solidFill>
              <a:ea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7030A0"/>
                </a:solidFill>
                <a:ea typeface="Calibri"/>
              </a:rPr>
              <a:t>В </a:t>
            </a:r>
            <a:r>
              <a:rPr lang="ru-RU" sz="1300" b="1" dirty="0">
                <a:solidFill>
                  <a:srgbClr val="7030A0"/>
                </a:solidFill>
                <a:ea typeface="Calibri"/>
              </a:rPr>
              <a:t>1901 году</a:t>
            </a:r>
            <a:r>
              <a:rPr lang="ru-RU" sz="1300" dirty="0">
                <a:solidFill>
                  <a:srgbClr val="000000"/>
                </a:solidFill>
                <a:ea typeface="Calibri"/>
              </a:rPr>
              <a:t> Вильгельму Конраду Рентгену была присуждена </a:t>
            </a:r>
            <a:r>
              <a:rPr lang="ru-RU" sz="1300" b="1" dirty="0">
                <a:solidFill>
                  <a:srgbClr val="7030A0"/>
                </a:solidFill>
                <a:ea typeface="Calibri"/>
              </a:rPr>
              <a:t>первая Нобелевская премия в области физики</a:t>
            </a:r>
            <a:r>
              <a:rPr lang="ru-RU" sz="1300" dirty="0">
                <a:solidFill>
                  <a:srgbClr val="000000"/>
                </a:solidFill>
                <a:ea typeface="Calibri"/>
              </a:rPr>
              <a:t>. Однако он был настолько занят экспериментами, что отсутствовал на церемонии награждения и получил премию по почте. В дальнейшем все средства он передал Германскому правительству, обратившемуся за помощью к населению страны в годы Первой мировой </a:t>
            </a:r>
            <a:r>
              <a:rPr lang="ru-RU" sz="1300" dirty="0" smtClean="0">
                <a:solidFill>
                  <a:srgbClr val="000000"/>
                </a:solidFill>
                <a:ea typeface="Calibri"/>
              </a:rPr>
              <a:t>войны.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7030A0"/>
                </a:solidFill>
              </a:rPr>
              <a:t>      </a:t>
            </a:r>
            <a:r>
              <a:rPr lang="ru-RU" sz="1400" b="1" dirty="0" smtClean="0">
                <a:solidFill>
                  <a:srgbClr val="7030A0"/>
                </a:solidFill>
              </a:rPr>
              <a:t>Из </a:t>
            </a:r>
            <a:r>
              <a:rPr lang="ru-RU" sz="1400" b="1" dirty="0" smtClean="0">
                <a:solidFill>
                  <a:srgbClr val="7030A0"/>
                </a:solidFill>
              </a:rPr>
              <a:t>истории радиологии в России</a:t>
            </a:r>
            <a:r>
              <a:rPr lang="ru-RU" sz="1400" b="1" dirty="0" smtClean="0">
                <a:solidFill>
                  <a:srgbClr val="7030A0"/>
                </a:solidFill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rgbClr val="7030A0"/>
                </a:solidFill>
              </a:rPr>
              <a:t>В первых рядах физиков и врачей</a:t>
            </a:r>
            <a:r>
              <a:rPr lang="ru-RU" sz="1300" dirty="0"/>
              <a:t>, применивших рентгеновское излучение и лучи радия для диагностики и лечения болезней, были русские ученые. Они встретили открытие Рентгена с энтузиазмом. Уже 6 января 1896 г. в Риге и 12 января в Петербургском университете были сделаны первые снимки кисти. 16 января Н.Г. Егоров произвел аналогичный снимок в Медико-хирургической академии, а П.Н. Лебедев — на кафедре физики Московского университета. Одновременно </a:t>
            </a:r>
            <a:r>
              <a:rPr lang="ru-RU" sz="1300" b="1" dirty="0">
                <a:solidFill>
                  <a:srgbClr val="7030A0"/>
                </a:solidFill>
              </a:rPr>
              <a:t>А.С. Попов </a:t>
            </a:r>
            <a:r>
              <a:rPr lang="ru-RU" sz="1300" dirty="0"/>
              <a:t>— изобретатель радио — </a:t>
            </a:r>
            <a:r>
              <a:rPr lang="ru-RU" sz="1300" dirty="0" smtClean="0"/>
              <a:t>сконструировал в 1896 году первую </a:t>
            </a:r>
            <a:r>
              <a:rPr lang="ru-RU" sz="1300" dirty="0"/>
              <a:t>в России рентгеновскую установку и выполнил исследование раненного дробью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 smtClean="0">
                <a:solidFill>
                  <a:srgbClr val="7030A0"/>
                </a:solidFill>
              </a:rPr>
              <a:t>В </a:t>
            </a:r>
            <a:r>
              <a:rPr lang="ru-RU" sz="1300" b="1" dirty="0">
                <a:solidFill>
                  <a:srgbClr val="7030A0"/>
                </a:solidFill>
              </a:rPr>
              <a:t>феврале 1896 г</a:t>
            </a:r>
            <a:r>
              <a:rPr lang="ru-RU" sz="1300" dirty="0"/>
              <a:t>. начались систематические рентге­нологические исследования больных в Медико-хирургической академии в Петербурге, а несколько позднее — на медицинском факультете Москов­ского университета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 smtClean="0">
                <a:solidFill>
                  <a:srgbClr val="7030A0"/>
                </a:solidFill>
              </a:rPr>
              <a:t>Первый </a:t>
            </a:r>
            <a:r>
              <a:rPr lang="ru-RU" sz="1300" b="1" dirty="0" smtClean="0">
                <a:solidFill>
                  <a:srgbClr val="7030A0"/>
                </a:solidFill>
              </a:rPr>
              <a:t>рентгенкабинет </a:t>
            </a:r>
            <a:r>
              <a:rPr lang="ru-RU" sz="1300" dirty="0" smtClean="0"/>
              <a:t>в России был открыт в 1919 году в МНИОИ имени П.А. Герцена, который в то время назывался Московским институтом опухолей имени Морозовых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 smtClean="0">
                <a:solidFill>
                  <a:srgbClr val="7030A0"/>
                </a:solidFill>
              </a:rPr>
              <a:t>В </a:t>
            </a:r>
            <a:r>
              <a:rPr lang="ru-RU" sz="1300" b="1" dirty="0" smtClean="0">
                <a:solidFill>
                  <a:srgbClr val="7030A0"/>
                </a:solidFill>
              </a:rPr>
              <a:t>1939 году </a:t>
            </a:r>
            <a:r>
              <a:rPr lang="ru-RU" sz="1300" dirty="0" smtClean="0"/>
              <a:t>был установлен первый в СССР </a:t>
            </a:r>
            <a:r>
              <a:rPr lang="ru-RU" sz="1300" b="1" dirty="0" smtClean="0">
                <a:solidFill>
                  <a:srgbClr val="7030A0"/>
                </a:solidFill>
              </a:rPr>
              <a:t>телерадиевый аппарат </a:t>
            </a:r>
            <a:r>
              <a:rPr lang="ru-RU" sz="1300" dirty="0" smtClean="0"/>
              <a:t>с источником в 4 г радия, а затем прошли испытания первых отечественных аппаратов типа «Агат», «Рокус», «Микротрон</a:t>
            </a:r>
            <a:r>
              <a:rPr lang="ru-RU" sz="1300" dirty="0" smtClean="0"/>
              <a:t>».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 smtClean="0">
                <a:solidFill>
                  <a:srgbClr val="7030A0"/>
                </a:solidFill>
              </a:rPr>
              <a:t>Первый </a:t>
            </a:r>
            <a:r>
              <a:rPr lang="ru-RU" sz="1300" b="1" dirty="0" smtClean="0">
                <a:solidFill>
                  <a:srgbClr val="7030A0"/>
                </a:solidFill>
              </a:rPr>
              <a:t>медицинский протонный ускоритель </a:t>
            </a:r>
            <a:r>
              <a:rPr lang="ru-RU" sz="1300" dirty="0" smtClean="0"/>
              <a:t>отечественного производства установили в Обнинске </a:t>
            </a:r>
            <a:r>
              <a:rPr lang="ru-RU" sz="1300" b="1" dirty="0" smtClean="0">
                <a:solidFill>
                  <a:srgbClr val="7030A0"/>
                </a:solidFill>
              </a:rPr>
              <a:t>в</a:t>
            </a:r>
            <a:r>
              <a:rPr lang="ru-RU" sz="1300" dirty="0" smtClean="0"/>
              <a:t> </a:t>
            </a:r>
            <a:r>
              <a:rPr lang="ru-RU" sz="1300" b="1" dirty="0" smtClean="0">
                <a:solidFill>
                  <a:srgbClr val="7030A0"/>
                </a:solidFill>
              </a:rPr>
              <a:t>2014 году</a:t>
            </a:r>
            <a:r>
              <a:rPr lang="ru-RU" sz="1300" dirty="0" smtClean="0"/>
              <a:t>, и в настоящее время он стал  международной школой применения протонной терапии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/>
            <a:endParaRPr lang="ru-RU" sz="13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870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праздника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Сегодня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все </a:t>
            </a: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мероприятия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, связанные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с 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Международным Днем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радиологии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и Днем рентгенолога, направлены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на привлечение внимания людей к этой области. </a:t>
            </a:r>
            <a:r>
              <a:rPr lang="ru-RU" sz="5600" dirty="0">
                <a:ea typeface="Times New Roman"/>
                <a:cs typeface="Times New Roman"/>
              </a:rPr>
              <a:t>Обычно этот день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насыщен тематическими мероприятиями, лекциями, выставками, социальными кампаниями, где у каждого человека появляется возможность узнать историю, значимость и нововведения данной отрасли. </a:t>
            </a: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К этому празднику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приурочены научные конференции и семинары, на которых можно узнать о результатах современных исследований, достижениях и новейших технологиях в этой области.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День рентгенолога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во многих регионах проводятся дни открытых дверей в радиологических отделениях, где посетители могут увидеть, как работают рентгенологи и как проходят процедуры диагностики. </a:t>
            </a: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Европейским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обществом ежегодно издается бесплатная книга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, в которой врачи приводят описание различных заболеваний и медицинской визуализации,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что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позволяет вовремя диагностировать болезнь и провести лечение, а в дальнейшем – наблюдать за пациентом. </a:t>
            </a: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В торжествах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по случаю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Международного Дня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радиологии и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Дня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рентгенолога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принимают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участие все, кто имеет отношение к данному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направлению.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В их числе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– врачи, рентген-лаборанты, ученые-радиологи,  производители оборудования,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вспомогательный персонал. Праздник отмечается преподавателями, студентами, выпускниками профильных учебных заведений. </a:t>
            </a: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Интересные факты                                    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Первоначально</a:t>
            </a:r>
            <a:r>
              <a:rPr lang="ru-RU" sz="1400" dirty="0"/>
              <a:t>, </a:t>
            </a:r>
            <a:r>
              <a:rPr lang="ru-RU" sz="1400" b="1" dirty="0">
                <a:solidFill>
                  <a:srgbClr val="7030A0"/>
                </a:solidFill>
              </a:rPr>
              <a:t>когда радий</a:t>
            </a:r>
            <a:r>
              <a:rPr lang="ru-RU" sz="1400" dirty="0"/>
              <a:t> только открыли, его использовали </a:t>
            </a:r>
            <a:r>
              <a:rPr lang="ru-RU" sz="1400" b="1" dirty="0">
                <a:solidFill>
                  <a:srgbClr val="7030A0"/>
                </a:solidFill>
              </a:rPr>
              <a:t>для изготовления </a:t>
            </a:r>
            <a:r>
              <a:rPr lang="ru-RU" sz="1400" b="1" dirty="0" smtClean="0">
                <a:solidFill>
                  <a:srgbClr val="7030A0"/>
                </a:solidFill>
              </a:rPr>
              <a:t>напитков</a:t>
            </a:r>
            <a:r>
              <a:rPr lang="ru-RU" sz="1400" dirty="0" smtClean="0"/>
              <a:t>. После </a:t>
            </a:r>
            <a:r>
              <a:rPr lang="ru-RU" sz="1400" dirty="0"/>
              <a:t>того, как были выявлены его опасные свойства, такие напитки изготавливать прекратили</a:t>
            </a:r>
            <a:r>
              <a:rPr lang="ru-RU" sz="1400" dirty="0" smtClean="0"/>
              <a:t>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начале ХХ века </a:t>
            </a:r>
            <a:r>
              <a:rPr lang="ru-RU" sz="1400" dirty="0" smtClean="0"/>
              <a:t>рентгеновские аппараты использовали в американских обувных магазинах </a:t>
            </a:r>
            <a:r>
              <a:rPr lang="ru-RU" sz="1400" b="1" dirty="0" smtClean="0">
                <a:solidFill>
                  <a:srgbClr val="7030A0"/>
                </a:solidFill>
              </a:rPr>
              <a:t>для подгонки обуви</a:t>
            </a:r>
            <a:r>
              <a:rPr lang="ru-RU" sz="1400" dirty="0" smtClean="0"/>
              <a:t>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Рентгеновское излучение </a:t>
            </a:r>
            <a:r>
              <a:rPr lang="ru-RU" sz="1400" dirty="0" smtClean="0"/>
              <a:t>помогает искусствоведам увидеть слои, находящиеся под основным изображением. Также это позволило исследовать египетские мумии.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Сотрудники </a:t>
            </a:r>
            <a:r>
              <a:rPr lang="ru-RU" sz="1400" b="1" dirty="0">
                <a:solidFill>
                  <a:srgbClr val="7030A0"/>
                </a:solidFill>
              </a:rPr>
              <a:t>угольных электростанций </a:t>
            </a:r>
            <a:r>
              <a:rPr lang="ru-RU" sz="1400" dirty="0"/>
              <a:t>получают больше радиации, чем сотрудники атомных</a:t>
            </a:r>
            <a:r>
              <a:rPr lang="ru-RU" sz="1400" dirty="0" smtClean="0"/>
              <a:t>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Банан</a:t>
            </a:r>
            <a:r>
              <a:rPr lang="ru-RU" sz="1400" dirty="0" smtClean="0"/>
              <a:t> </a:t>
            </a:r>
            <a:r>
              <a:rPr lang="ru-RU" sz="1400" dirty="0"/>
              <a:t>является самым радиоактивным фруктом, однако для человека это не страшно</a:t>
            </a:r>
            <a:r>
              <a:rPr lang="ru-RU" sz="1400" dirty="0" smtClean="0"/>
              <a:t>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>
                <a:solidFill>
                  <a:srgbClr val="7030A0"/>
                </a:solidFill>
              </a:rPr>
              <a:t>настоящее время </a:t>
            </a:r>
            <a:r>
              <a:rPr lang="ru-RU" sz="1400" dirty="0"/>
              <a:t>еще </a:t>
            </a:r>
            <a:r>
              <a:rPr lang="ru-RU" sz="1400" b="1" dirty="0">
                <a:solidFill>
                  <a:srgbClr val="7030A0"/>
                </a:solidFill>
              </a:rPr>
              <a:t>не изобрели защитную одежду</a:t>
            </a:r>
            <a:r>
              <a:rPr lang="ru-RU" sz="1400" dirty="0"/>
              <a:t>, которая бы полностью защищала от радиации</a:t>
            </a:r>
            <a:r>
              <a:rPr lang="ru-RU" sz="1400" dirty="0" smtClean="0"/>
              <a:t>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Молнии</a:t>
            </a:r>
            <a:r>
              <a:rPr lang="ru-RU" sz="1400" dirty="0" smtClean="0"/>
              <a:t> – источник рентгеновского излучения, которое </a:t>
            </a:r>
            <a:r>
              <a:rPr lang="ru-RU" sz="1400" b="1" dirty="0" smtClean="0">
                <a:solidFill>
                  <a:srgbClr val="7030A0"/>
                </a:solidFill>
              </a:rPr>
              <a:t>в два раза превышае</a:t>
            </a:r>
            <a:r>
              <a:rPr lang="ru-RU" sz="1400" dirty="0" smtClean="0"/>
              <a:t>т силу излучения при рентгене грудной клетки.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 smtClean="0">
                <a:solidFill>
                  <a:srgbClr val="7030A0"/>
                </a:solidFill>
              </a:rPr>
              <a:t>среднем </a:t>
            </a:r>
            <a:r>
              <a:rPr lang="ru-RU" sz="1400" dirty="0" smtClean="0"/>
              <a:t>в России человек делает </a:t>
            </a:r>
            <a:r>
              <a:rPr lang="ru-RU" sz="1400" b="1" dirty="0" smtClean="0">
                <a:solidFill>
                  <a:srgbClr val="7030A0"/>
                </a:solidFill>
              </a:rPr>
              <a:t>один рентгеновский снимок </a:t>
            </a:r>
            <a:r>
              <a:rPr lang="ru-RU" sz="1400" dirty="0" smtClean="0"/>
              <a:t>легких </a:t>
            </a:r>
            <a:r>
              <a:rPr lang="ru-RU" sz="1400" b="1" dirty="0" smtClean="0">
                <a:solidFill>
                  <a:srgbClr val="7030A0"/>
                </a:solidFill>
              </a:rPr>
              <a:t>раз в два года </a:t>
            </a:r>
            <a:r>
              <a:rPr lang="ru-RU" sz="1400" dirty="0" smtClean="0"/>
              <a:t>– для выявления или предупреждения туберкулеза</a:t>
            </a:r>
            <a:r>
              <a:rPr lang="ru-RU" sz="1400" dirty="0" smtClean="0"/>
              <a:t>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Современные </a:t>
            </a:r>
            <a:r>
              <a:rPr lang="ru-RU" sz="1400" b="1" dirty="0" smtClean="0">
                <a:solidFill>
                  <a:srgbClr val="7030A0"/>
                </a:solidFill>
              </a:rPr>
              <a:t>рентгеновские аппараты </a:t>
            </a:r>
            <a:r>
              <a:rPr lang="ru-RU" sz="1400" dirty="0" smtClean="0"/>
              <a:t>создают дозу облучения, сопоставимую с той, что мы можем получить в быту, например, летая на самолетах</a:t>
            </a:r>
            <a:r>
              <a:rPr lang="ru-RU" sz="1400" dirty="0" smtClean="0"/>
              <a:t>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При </a:t>
            </a:r>
            <a:r>
              <a:rPr lang="ru-RU" sz="1400" b="1" dirty="0" smtClean="0">
                <a:solidFill>
                  <a:srgbClr val="7030A0"/>
                </a:solidFill>
              </a:rPr>
              <a:t>флюорографии </a:t>
            </a:r>
            <a:r>
              <a:rPr lang="ru-RU" sz="1400" dirty="0" smtClean="0"/>
              <a:t>человек получает </a:t>
            </a:r>
            <a:r>
              <a:rPr lang="ru-RU" sz="1400" b="1" dirty="0" smtClean="0">
                <a:solidFill>
                  <a:srgbClr val="7030A0"/>
                </a:solidFill>
              </a:rPr>
              <a:t>дозу радиации в 0,1 мЗв (милизиверт).</a:t>
            </a:r>
            <a:r>
              <a:rPr lang="ru-RU" sz="1400" dirty="0" smtClean="0"/>
              <a:t> Это микроскопическая доза</a:t>
            </a:r>
            <a:r>
              <a:rPr lang="ru-RU" sz="1400" dirty="0" smtClean="0"/>
              <a:t>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>
                <a:solidFill>
                  <a:srgbClr val="7030A0"/>
                </a:solidFill>
              </a:rPr>
              <a:t>СССР</a:t>
            </a:r>
            <a:r>
              <a:rPr lang="ru-RU" sz="1400" dirty="0"/>
              <a:t> </a:t>
            </a:r>
            <a:r>
              <a:rPr lang="ru-RU" sz="1400" b="1" dirty="0">
                <a:solidFill>
                  <a:srgbClr val="7030A0"/>
                </a:solidFill>
              </a:rPr>
              <a:t>для изготовления кустарных пластинок</a:t>
            </a:r>
            <a:r>
              <a:rPr lang="ru-RU" sz="1400" dirty="0"/>
              <a:t>, на которые записывалась нелегальная музыка, широко использовали </a:t>
            </a:r>
            <a:r>
              <a:rPr lang="ru-RU" sz="1400" b="1" dirty="0">
                <a:solidFill>
                  <a:srgbClr val="7030A0"/>
                </a:solidFill>
              </a:rPr>
              <a:t>старые рентгеновские снимки</a:t>
            </a:r>
            <a:r>
              <a:rPr lang="ru-RU" sz="1400" dirty="0"/>
              <a:t>. Их называли «пластинки на костях» или «пластинки на рёбрах</a:t>
            </a:r>
            <a:r>
              <a:rPr lang="ru-RU" sz="1400" dirty="0" smtClean="0"/>
              <a:t>».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Некоторые бытовые вещи </a:t>
            </a:r>
            <a:r>
              <a:rPr lang="ru-RU" sz="1400" dirty="0" smtClean="0"/>
              <a:t>являются источником слабого рентгеновского излучения, например, </a:t>
            </a:r>
            <a:r>
              <a:rPr lang="ru-RU" sz="1400" b="1" dirty="0" smtClean="0">
                <a:solidFill>
                  <a:srgbClr val="7030A0"/>
                </a:solidFill>
              </a:rPr>
              <a:t>скотч</a:t>
            </a:r>
            <a:r>
              <a:rPr lang="ru-RU" sz="1400" dirty="0" smtClean="0"/>
              <a:t>. При разматывании ленты  в ней деформируются микрокристаллы, вызывая триболюминесценцию.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5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/>
            <a:endParaRPr lang="ru-RU" sz="1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rgbClr val="C00000"/>
                </a:solidFill>
                <a:latin typeface="+mn-lt"/>
              </a:rPr>
              <a:t>Список литературы по медицинской радиологии и рентгенологии, находящейся в фонде библиотеки ГООАУ ДПО « МОЦПК СЗ»</a:t>
            </a:r>
            <a:endParaRPr lang="ru-RU" sz="3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5741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 smtClean="0">
              <a:latin typeface="Times New Roman"/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latin typeface="Times New Roman"/>
                <a:ea typeface="Calibri"/>
              </a:rPr>
              <a:t>Приходько </a:t>
            </a:r>
            <a:r>
              <a:rPr lang="ru-RU" sz="5600" dirty="0">
                <a:latin typeface="Times New Roman"/>
                <a:ea typeface="Calibri"/>
              </a:rPr>
              <a:t>А.Г. </a:t>
            </a:r>
            <a:r>
              <a:rPr lang="ru-RU" sz="5600" dirty="0" smtClean="0">
                <a:latin typeface="Times New Roman"/>
                <a:ea typeface="Calibri"/>
              </a:rPr>
              <a:t> Лучевая  </a:t>
            </a:r>
            <a:r>
              <a:rPr lang="ru-RU" sz="5600" dirty="0">
                <a:latin typeface="Times New Roman"/>
                <a:ea typeface="Calibri"/>
              </a:rPr>
              <a:t>диагностика в кардиологии и пульмонологии. Лучевая терапия. Лекции для студентов</a:t>
            </a:r>
            <a:r>
              <a:rPr lang="ru-RU" sz="5600" dirty="0" smtClean="0">
                <a:latin typeface="Times New Roman"/>
                <a:ea typeface="Calibri"/>
              </a:rPr>
              <a:t>. </a:t>
            </a:r>
            <a:r>
              <a:rPr lang="ru-RU" sz="5600" dirty="0"/>
              <a:t>— Ростов н/Д.: </a:t>
            </a:r>
            <a:r>
              <a:rPr lang="ru-RU" sz="5600" dirty="0" smtClean="0"/>
              <a:t>Феникс, 2008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>
                <a:latin typeface="Times New Roman"/>
                <a:ea typeface="Calibri"/>
              </a:rPr>
              <a:t>Приходько А.Г.</a:t>
            </a:r>
            <a:r>
              <a:rPr lang="ru-RU" sz="5600" dirty="0" smtClean="0">
                <a:ea typeface="Calibri"/>
              </a:rPr>
              <a:t> </a:t>
            </a:r>
            <a:r>
              <a:rPr lang="ru-RU" sz="5600" dirty="0">
                <a:ea typeface="Calibri"/>
              </a:rPr>
              <a:t>Методы лучевой диагностики: лучевая диагностика в эндокринологии и </a:t>
            </a:r>
            <a:r>
              <a:rPr lang="ru-RU" sz="5600" dirty="0" smtClean="0">
                <a:ea typeface="Calibri"/>
              </a:rPr>
              <a:t>онкологии. </a:t>
            </a:r>
            <a:r>
              <a:rPr lang="ru-RU" sz="5600" dirty="0" smtClean="0"/>
              <a:t>Лекции </a:t>
            </a:r>
            <a:r>
              <a:rPr lang="ru-RU" sz="5600" dirty="0"/>
              <a:t>для студентов. — Ростов н/Д.: Феникс, </a:t>
            </a:r>
            <a:r>
              <a:rPr lang="ru-RU" sz="5600" dirty="0" smtClean="0"/>
              <a:t>2008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Яковец В.В. Руководство для </a:t>
            </a:r>
            <a:r>
              <a:rPr lang="ru-RU" sz="5600" dirty="0" smtClean="0"/>
              <a:t>рентгенлаборантов</a:t>
            </a:r>
            <a:r>
              <a:rPr lang="ru-RU" sz="5600" dirty="0"/>
              <a:t>. — </a:t>
            </a:r>
            <a:r>
              <a:rPr lang="ru-RU" sz="5600" dirty="0" smtClean="0"/>
              <a:t>СПб</a:t>
            </a:r>
            <a:r>
              <a:rPr lang="ru-RU" sz="5600" dirty="0"/>
              <a:t>.: </a:t>
            </a:r>
            <a:r>
              <a:rPr lang="ru-RU" sz="5600" dirty="0" smtClean="0"/>
              <a:t>Гиппократ, 1993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Комаров Ф.И. и др. Комплексная лучевая диагностика заболеваний брюшной полости и забрюшного пространства. Атлас</a:t>
            </a:r>
            <a:r>
              <a:rPr lang="ru-RU" sz="5600" dirty="0" smtClean="0"/>
              <a:t>. </a:t>
            </a:r>
            <a:r>
              <a:rPr lang="ru-RU" sz="5600" dirty="0"/>
              <a:t>— М.: </a:t>
            </a:r>
            <a:r>
              <a:rPr lang="ru-RU" sz="5600" dirty="0" smtClean="0"/>
              <a:t>Медицина, 1993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под ред. Баклановой В.Ф., Филиппкиной М.А. Рентгенодиагностика в педиатрии: Руководство для врачей. </a:t>
            </a:r>
            <a:r>
              <a:rPr lang="ru-RU" sz="5600" dirty="0" smtClean="0"/>
              <a:t> </a:t>
            </a:r>
            <a:r>
              <a:rPr lang="ru-RU" sz="5600" dirty="0" err="1"/>
              <a:t>В</a:t>
            </a:r>
            <a:r>
              <a:rPr lang="ru-RU" sz="5600" dirty="0"/>
              <a:t> 2 томах. Т. I </a:t>
            </a:r>
            <a:r>
              <a:rPr lang="ru-RU" sz="5600" dirty="0" smtClean="0"/>
              <a:t>— М</a:t>
            </a:r>
            <a:r>
              <a:rPr lang="ru-RU" sz="5600" dirty="0"/>
              <a:t>.: </a:t>
            </a:r>
            <a:r>
              <a:rPr lang="ru-RU" sz="5600" dirty="0" smtClean="0"/>
              <a:t>Медицина, 1988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под ред. Баклановой В.Ф., Филиппкиной М.А. Рентгенодиагностика в педиатрии: Руководство для врачей. </a:t>
            </a:r>
            <a:r>
              <a:rPr lang="ru-RU" sz="5600" dirty="0" smtClean="0"/>
              <a:t> </a:t>
            </a:r>
            <a:r>
              <a:rPr lang="ru-RU" sz="5600" dirty="0" err="1"/>
              <a:t>В</a:t>
            </a:r>
            <a:r>
              <a:rPr lang="ru-RU" sz="5600" dirty="0"/>
              <a:t> 2 томах. </a:t>
            </a:r>
            <a:r>
              <a:rPr lang="ru-RU" sz="5600" dirty="0" smtClean="0"/>
              <a:t>Т</a:t>
            </a:r>
            <a:r>
              <a:rPr lang="ru-RU" sz="5600" dirty="0"/>
              <a:t>. </a:t>
            </a:r>
            <a:r>
              <a:rPr lang="en-US" sz="5600" dirty="0" smtClean="0"/>
              <a:t>II</a:t>
            </a:r>
            <a:r>
              <a:rPr lang="ru-RU" sz="5600" dirty="0"/>
              <a:t>— М.: Медицина, 1988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Рогова </a:t>
            </a:r>
            <a:r>
              <a:rPr lang="ru-RU" sz="5600" dirty="0"/>
              <a:t>Г. Три главных вопроса от родителей о рентгене, КТ, МРТ и ответы педиатра // Медицинское обслуживание и организация питания в </a:t>
            </a:r>
            <a:r>
              <a:rPr lang="ru-RU" sz="5600" dirty="0" smtClean="0"/>
              <a:t>ДОУ – 2022 - № 11 </a:t>
            </a:r>
            <a:r>
              <a:rPr lang="ru-RU" sz="5600" dirty="0"/>
              <a:t>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2760</TotalTime>
  <Words>1412</Words>
  <Application>Microsoft Office PowerPoint</Application>
  <PresentationFormat>Произвольный</PresentationFormat>
  <Paragraphs>86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       8 НОЯБРЯ МЕЖДУНАРОДНЫЙ ДЕНЬ РАДИОЛОГИИ  (ДЕНЬ РЕНТГЕНОЛОГА)</vt:lpstr>
      <vt:lpstr> 8 ноября –Международный День радиологии (День рентгенолога)</vt:lpstr>
      <vt:lpstr>История                                        </vt:lpstr>
      <vt:lpstr>История</vt:lpstr>
      <vt:lpstr>Традиции праздника</vt:lpstr>
      <vt:lpstr>       Интересные факты                                    </vt:lpstr>
      <vt:lpstr>Список литературы по медицинской радиологии и рентгенологии,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206</cp:revision>
  <dcterms:created xsi:type="dcterms:W3CDTF">2019-04-11T10:45:24Z</dcterms:created>
  <dcterms:modified xsi:type="dcterms:W3CDTF">2023-11-07T08:11:43Z</dcterms:modified>
</cp:coreProperties>
</file>