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7" r:id="rId2"/>
    <p:sldId id="266" r:id="rId3"/>
    <p:sldId id="280" r:id="rId4"/>
    <p:sldId id="273" r:id="rId5"/>
    <p:sldId id="276" r:id="rId6"/>
    <p:sldId id="277" r:id="rId7"/>
    <p:sldId id="281" r:id="rId8"/>
    <p:sldId id="278" r:id="rId9"/>
    <p:sldId id="279" r:id="rId10"/>
    <p:sldId id="270" r:id="rId11"/>
    <p:sldId id="272" r:id="rId12"/>
    <p:sldId id="282" r:id="rId13"/>
    <p:sldId id="283" r:id="rId14"/>
    <p:sldId id="284" r:id="rId15"/>
    <p:sldId id="285" r:id="rId16"/>
    <p:sldId id="28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ocpk_lib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ОБЗОР АКТУАЛЬНЫХ МАТЕРИАЛОВ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ПЕРИОДИЧЕСКИХ ИЗДАНИЙ 2021 Г.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1816443"/>
            <a:ext cx="10928838" cy="4360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/>
              <a:t>На 2021 год ГООАУ ДПО «МОЦПК СЗ» была оформлена годовая подписка на электронные издания -  электронные версии семи периодических изданий:</a:t>
            </a:r>
          </a:p>
          <a:p>
            <a:r>
              <a:rPr lang="ru-RU" sz="1600" b="1" dirty="0" smtClean="0"/>
              <a:t>Главная медицинская сестра;</a:t>
            </a:r>
          </a:p>
          <a:p>
            <a:r>
              <a:rPr lang="ru-RU" sz="1600" b="1" dirty="0" smtClean="0"/>
              <a:t>Медицинское обслуживание и организация питания в ДОУ;</a:t>
            </a:r>
          </a:p>
          <a:p>
            <a:r>
              <a:rPr lang="ru-RU" sz="1600" b="1" dirty="0" smtClean="0"/>
              <a:t>Медицинская сестра;</a:t>
            </a:r>
          </a:p>
          <a:p>
            <a:r>
              <a:rPr lang="ru-RU" sz="1600" b="1" dirty="0" smtClean="0"/>
              <a:t>Сестринское дело;</a:t>
            </a:r>
          </a:p>
          <a:p>
            <a:r>
              <a:rPr lang="ru-RU" sz="1600" b="1" dirty="0" smtClean="0"/>
              <a:t>Педиатрия;</a:t>
            </a:r>
          </a:p>
          <a:p>
            <a:r>
              <a:rPr lang="ru-RU" sz="1600" b="1" dirty="0" smtClean="0"/>
              <a:t>В помощь практикующей медицинской сестре;</a:t>
            </a:r>
          </a:p>
          <a:p>
            <a:r>
              <a:rPr lang="ru-RU" sz="1600" b="1" dirty="0" smtClean="0"/>
              <a:t>Управление качеством в здравоохранении.</a:t>
            </a:r>
          </a:p>
          <a:p>
            <a:pPr marL="0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50" y="4782065"/>
            <a:ext cx="1237066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В помощь практикующей медицинской сестр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88" y="4812957"/>
            <a:ext cx="1121736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Журнал &amp;quot;Медицинская сестра&amp;quot; - содержание выпуска Т.23 № 8 за 2021 год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182" y="4775886"/>
            <a:ext cx="1174245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Сестринское дело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065" y="4775886"/>
            <a:ext cx="1297460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091" y="4652317"/>
            <a:ext cx="1383957" cy="186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70" y="4720280"/>
            <a:ext cx="1346903" cy="18658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Актуальные статьи из журнала «Сестринское дело»    за 2021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/>
              <a:t>ОБМЕН ОПЫТОМ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Черная Т., Пятикоп В. </a:t>
            </a:r>
            <a:r>
              <a:rPr lang="ru-RU" sz="1400" b="1" dirty="0"/>
              <a:t>Лекарственная безопасность в отделениях СОКОД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Сестринское дело в эндоскопии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УПРАВЛЕНЧЕСКИЕ </a:t>
            </a:r>
            <a:r>
              <a:rPr lang="ru-RU" sz="1400" b="1" dirty="0"/>
              <a:t>РЕШЕНИЯ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Калинина И. </a:t>
            </a:r>
            <a:r>
              <a:rPr lang="ru-RU" sz="1400" b="1" dirty="0"/>
              <a:t>Принципы командной работы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Филлипова А., Ким </a:t>
            </a:r>
            <a:r>
              <a:rPr lang="ru-RU" sz="1400" dirty="0" smtClean="0"/>
              <a:t>Н., </a:t>
            </a:r>
            <a:r>
              <a:rPr lang="ru-RU" sz="1400" dirty="0"/>
              <a:t>Хайнуева Г.  </a:t>
            </a:r>
            <a:r>
              <a:rPr lang="ru-RU" sz="1400" b="1" dirty="0"/>
              <a:t>Изменение компетенций старшей медицинской сестры в XXI веке - </a:t>
            </a:r>
            <a:r>
              <a:rPr lang="ru-RU" sz="1400" b="1" dirty="0">
                <a:solidFill>
                  <a:srgbClr val="FF0000"/>
                </a:solidFill>
              </a:rPr>
              <a:t>№ 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ПРОФЕССИОНАЛЬНАЯ </a:t>
            </a:r>
            <a:r>
              <a:rPr lang="ru-RU" sz="1400" b="1" dirty="0"/>
              <a:t>ПОДГОТОВКА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Международный саммит медсестер: образование – </a:t>
            </a:r>
            <a:r>
              <a:rPr lang="ru-RU" sz="1400" b="1" dirty="0" smtClean="0"/>
              <a:t>путь </a:t>
            </a:r>
            <a:r>
              <a:rPr lang="ru-RU" sz="1400" b="1" dirty="0"/>
              <a:t>к </a:t>
            </a:r>
            <a:r>
              <a:rPr lang="ru-RU" sz="1400" b="1" dirty="0" smtClean="0"/>
              <a:t>успеху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СЕСТРИНСКОЕ </a:t>
            </a:r>
            <a:r>
              <a:rPr lang="ru-RU" sz="1400" b="1" dirty="0"/>
              <a:t>ДЕЛО В ГЕРИАТРИИ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Аверин А. </a:t>
            </a:r>
            <a:r>
              <a:rPr lang="ru-RU" sz="1400" b="1" dirty="0" smtClean="0"/>
              <a:t>Сестринский </a:t>
            </a:r>
            <a:r>
              <a:rPr lang="ru-RU" sz="1400" b="1" dirty="0"/>
              <a:t>уход за пожилыми больными: современный </a:t>
            </a:r>
            <a:r>
              <a:rPr lang="ru-RU" sz="1400" b="1" dirty="0" smtClean="0"/>
              <a:t>подход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Сестринское дел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1200" y="142446"/>
            <a:ext cx="1320800" cy="180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Сестринское дел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524" y="-1"/>
            <a:ext cx="144299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FF0000"/>
                </a:solidFill>
              </a:rPr>
              <a:t>«Управление качеством  в здравоохранении»    </a:t>
            </a:r>
            <a:r>
              <a:rPr lang="ru-RU" sz="4000" b="1" dirty="0">
                <a:solidFill>
                  <a:srgbClr val="FF0000"/>
                </a:solidFill>
              </a:rPr>
              <a:t>за 2021 год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40011"/>
            <a:ext cx="10515600" cy="423695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b="1" u="sng" dirty="0" smtClean="0">
                <a:solidFill>
                  <a:srgbClr val="FF0000"/>
                </a:solidFill>
              </a:rPr>
              <a:t>№ 1: </a:t>
            </a:r>
            <a:r>
              <a:rPr lang="ru-RU" sz="1900" b="1" u="sng" dirty="0" smtClean="0"/>
              <a:t>Основная тема номера - Вакцинация </a:t>
            </a:r>
            <a:r>
              <a:rPr lang="ru-RU" sz="1900" b="1" u="sng" dirty="0"/>
              <a:t>против </a:t>
            </a:r>
            <a:r>
              <a:rPr lang="en-US" sz="1900" b="1" u="sng" dirty="0"/>
              <a:t>COVID</a:t>
            </a:r>
            <a:r>
              <a:rPr lang="ru-RU" sz="1900" b="1" u="sng" dirty="0"/>
              <a:t>-19</a:t>
            </a:r>
            <a:endParaRPr lang="ru-RU" sz="1900" b="1" u="sng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Орлова О</a:t>
            </a:r>
            <a:r>
              <a:rPr lang="ru-RU" sz="1500" dirty="0"/>
              <a:t>. </a:t>
            </a:r>
            <a:r>
              <a:rPr lang="ru-RU" sz="1500" b="1" dirty="0"/>
              <a:t>Как проводить мониторинг нежелательных последствий при вакцинации от коронавируса </a:t>
            </a:r>
            <a:endParaRPr lang="ru-RU" sz="15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b="1" dirty="0" smtClean="0"/>
              <a:t>Как </a:t>
            </a:r>
            <a:r>
              <a:rPr lang="ru-RU" sz="1500" b="1" dirty="0"/>
              <a:t>сделать, чтобы врачи направляли на исследования обоснованно</a:t>
            </a:r>
            <a:endParaRPr lang="ru-RU" sz="15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b="1" u="sng" dirty="0" smtClean="0">
                <a:solidFill>
                  <a:srgbClr val="FF0000"/>
                </a:solidFill>
              </a:rPr>
              <a:t>№ 2</a:t>
            </a:r>
            <a:r>
              <a:rPr lang="ru-RU" sz="1900" b="1" u="sng" dirty="0"/>
              <a:t> Основная тема номера - </a:t>
            </a:r>
            <a:r>
              <a:rPr lang="ru-RU" sz="1900" b="1" u="sng" dirty="0" smtClean="0"/>
              <a:t> Санитарные правила; санитарное законодательство</a:t>
            </a:r>
            <a:endParaRPr lang="ru-RU" sz="1900" b="1" u="sng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 </a:t>
            </a:r>
            <a:r>
              <a:rPr lang="ru-RU" sz="1500" dirty="0" err="1" smtClean="0"/>
              <a:t>Джабарова</a:t>
            </a:r>
            <a:r>
              <a:rPr lang="ru-RU" sz="1500" dirty="0" smtClean="0"/>
              <a:t> Т</a:t>
            </a:r>
            <a:r>
              <a:rPr lang="ru-RU" sz="1500" dirty="0"/>
              <a:t>.</a:t>
            </a:r>
            <a:r>
              <a:rPr lang="ru-RU" sz="1500" b="1" dirty="0"/>
              <a:t> Регуляторная гильотина санитарного законодательства: к чему готовиться </a:t>
            </a:r>
            <a:r>
              <a:rPr lang="ru-RU" sz="1500" b="1" dirty="0" smtClean="0"/>
              <a:t>медорганизациям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Иванова Е. </a:t>
            </a:r>
            <a:r>
              <a:rPr lang="ru-RU" sz="1500" b="1" dirty="0"/>
              <a:t>Профилактика инфекций, связанных с оказанием медицинской помощи: новые требования </a:t>
            </a:r>
            <a:r>
              <a:rPr lang="ru-RU" sz="1500" b="1" dirty="0" smtClean="0"/>
              <a:t>законодательства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Мельникова Г. </a:t>
            </a:r>
            <a:r>
              <a:rPr lang="ru-RU" sz="1500" b="1" dirty="0" smtClean="0"/>
              <a:t>Новые </a:t>
            </a:r>
            <a:r>
              <a:rPr lang="ru-RU" sz="1500" b="1" dirty="0"/>
              <a:t>Методические указания по обеззараживанию рук: что нужно знать медперсоналу и руководителям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Горбань </a:t>
            </a:r>
            <a:r>
              <a:rPr lang="ru-RU" sz="1500" dirty="0"/>
              <a:t>А.</a:t>
            </a:r>
            <a:r>
              <a:rPr lang="ru-RU" sz="1500" b="1" dirty="0"/>
              <a:t>  Новые требования к обращению с отходами: как изменить локальные документы</a:t>
            </a:r>
          </a:p>
          <a:p>
            <a:pPr marL="0" indent="0">
              <a:buNone/>
            </a:pPr>
            <a:r>
              <a:rPr lang="ru-RU" sz="1900" b="1" u="sng" dirty="0">
                <a:solidFill>
                  <a:srgbClr val="FF0000"/>
                </a:solidFill>
              </a:rPr>
              <a:t>№ 3 </a:t>
            </a:r>
            <a:r>
              <a:rPr lang="ru-RU" sz="1900" b="1" u="sng" dirty="0"/>
              <a:t>Основная тема номера – Периодическая аккредитация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Семенова Т., Природова О., Фомина М.   </a:t>
            </a:r>
            <a:r>
              <a:rPr lang="ru-RU" sz="1500" b="1" dirty="0"/>
              <a:t>Периодическая аккредитация 2021 года: роль и возможности интернет-портала edu.rosminzdrav.ru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Акмеева Т., Бойцова Т.  </a:t>
            </a:r>
            <a:r>
              <a:rPr lang="ru-RU" sz="1500" b="1" dirty="0"/>
              <a:t>Периодическая аккредитация среднего медперсонала: что включить в портфолио и типичные ошибки при заполнении</a:t>
            </a: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/>
              <a:t>Захаренко Г.</a:t>
            </a:r>
            <a:r>
              <a:rPr lang="ru-RU" sz="1500" b="1" dirty="0"/>
              <a:t>  Функции, полномочия и порядок работы региональных аккредитационных комиссий по оценке документов медработников по периодической аккредитации в 2021 году</a:t>
            </a:r>
            <a:endParaRPr lang="ru-RU" sz="1500" dirty="0"/>
          </a:p>
          <a:p>
            <a:r>
              <a:rPr lang="ru-RU" sz="1500" dirty="0"/>
              <a:t>Берсенева Е., Логвинов Ю.</a:t>
            </a:r>
            <a:r>
              <a:rPr lang="ru-RU" sz="1500" b="1" dirty="0"/>
              <a:t> Памятка для руководителей: что разъяснять подчиненным о периодической аккредитации в 2021 году</a:t>
            </a:r>
            <a:endParaRPr lang="ru-RU" sz="15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Актуальные статьи из журнала «Управление качеством  в здравоохранении»    за 2021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u="sng" dirty="0" smtClean="0">
                <a:solidFill>
                  <a:srgbClr val="FF0000"/>
                </a:solidFill>
              </a:rPr>
              <a:t>№ 4  </a:t>
            </a:r>
            <a:r>
              <a:rPr lang="ru-RU" sz="1800" b="1" u="sng" dirty="0" smtClean="0"/>
              <a:t>Основная </a:t>
            </a:r>
            <a:r>
              <a:rPr lang="ru-RU" sz="1800" b="1" u="sng" dirty="0"/>
              <a:t>тема </a:t>
            </a:r>
            <a:r>
              <a:rPr lang="ru-RU" sz="1800" b="1" u="sng" dirty="0" smtClean="0"/>
              <a:t> номера – Лицензирование</a:t>
            </a:r>
            <a:endParaRPr lang="ru-RU" sz="1800" u="sng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Серегина </a:t>
            </a:r>
            <a:r>
              <a:rPr lang="ru-RU" sz="1400" dirty="0"/>
              <a:t>И. </a:t>
            </a:r>
            <a:r>
              <a:rPr lang="ru-RU" sz="1400" b="1" dirty="0"/>
              <a:t>Изменения в лицензировании: правомочность лицензий и новые требования к организациям, осуществляющим медицинскую деятельность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Кучин Н</a:t>
            </a:r>
            <a:r>
              <a:rPr lang="ru-RU" sz="1400" dirty="0"/>
              <a:t>.</a:t>
            </a:r>
            <a:r>
              <a:rPr lang="ru-RU" sz="1400" b="1" dirty="0"/>
              <a:t> Автоматизация процесса лицензирования: какие новшества помогут быстрее получить или переоформить лицензию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Коробенкова </a:t>
            </a:r>
            <a:r>
              <a:rPr lang="ru-RU" sz="1400" dirty="0"/>
              <a:t>М.</a:t>
            </a:r>
            <a:r>
              <a:rPr lang="ru-RU" sz="1400" b="1" dirty="0"/>
              <a:t> Что проверить в работе клиники, чтобы не нарушить лицензионные требования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Щеблыкин </a:t>
            </a:r>
            <a:r>
              <a:rPr lang="ru-RU" sz="1400" dirty="0"/>
              <a:t>А., </a:t>
            </a:r>
            <a:r>
              <a:rPr lang="ru-RU" sz="1400" dirty="0" smtClean="0"/>
              <a:t>Иванов </a:t>
            </a:r>
            <a:r>
              <a:rPr lang="ru-RU" sz="1400" dirty="0"/>
              <a:t>И., </a:t>
            </a:r>
            <a:r>
              <a:rPr lang="ru-RU" sz="1400" dirty="0" smtClean="0"/>
              <a:t>Таут </a:t>
            </a:r>
            <a:r>
              <a:rPr lang="ru-RU" sz="1400" dirty="0"/>
              <a:t>Д., </a:t>
            </a:r>
            <a:r>
              <a:rPr lang="ru-RU" sz="1400" dirty="0" smtClean="0"/>
              <a:t>Минулин </a:t>
            </a:r>
            <a:r>
              <a:rPr lang="ru-RU" sz="1400" dirty="0"/>
              <a:t>И., </a:t>
            </a:r>
            <a:r>
              <a:rPr lang="ru-RU" sz="1400" dirty="0" smtClean="0"/>
              <a:t>Зиновьева </a:t>
            </a:r>
            <a:r>
              <a:rPr lang="ru-RU" sz="1400" dirty="0"/>
              <a:t>Е.</a:t>
            </a:r>
            <a:r>
              <a:rPr lang="ru-RU" sz="1400" b="1" dirty="0"/>
              <a:t> Двухэтапное лицензирование медицинской деятельности: зарубежный опыт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426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b="1" dirty="0">
                <a:solidFill>
                  <a:srgbClr val="FF0000"/>
                </a:solidFill>
              </a:rPr>
              <a:t>Актуальные статьи из журнала </a:t>
            </a:r>
            <a:r>
              <a:rPr lang="ru-RU" sz="3800" b="1" dirty="0" smtClean="0">
                <a:solidFill>
                  <a:srgbClr val="FF0000"/>
                </a:solidFill>
              </a:rPr>
              <a:t>«Медицинское обслуживание и организация питания в ДОУ» </a:t>
            </a:r>
            <a:r>
              <a:rPr lang="ru-RU" sz="3800" dirty="0">
                <a:solidFill>
                  <a:srgbClr val="FF0000"/>
                </a:solidFill>
              </a:rPr>
              <a:t/>
            </a:r>
            <a:br>
              <a:rPr lang="ru-RU" sz="3800" dirty="0">
                <a:solidFill>
                  <a:srgbClr val="FF0000"/>
                </a:solidFill>
              </a:rPr>
            </a:br>
            <a:r>
              <a:rPr lang="ru-RU" sz="3800" b="1" dirty="0" smtClean="0">
                <a:solidFill>
                  <a:srgbClr val="FF0000"/>
                </a:solidFill>
              </a:rPr>
              <a:t>    </a:t>
            </a:r>
            <a:r>
              <a:rPr lang="ru-RU" sz="3800" b="1" dirty="0">
                <a:solidFill>
                  <a:srgbClr val="FF0000"/>
                </a:solidFill>
              </a:rPr>
              <a:t>за 2021 год</a:t>
            </a:r>
            <a:endParaRPr lang="ru-RU" sz="3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44855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500" b="1" u="sng" dirty="0"/>
              <a:t>Рубрика  - Регламент работы</a:t>
            </a:r>
            <a:r>
              <a:rPr lang="ru-RU" sz="1500" b="1" dirty="0"/>
              <a:t> </a:t>
            </a:r>
          </a:p>
          <a:p>
            <a:r>
              <a:rPr lang="ru-RU" sz="1500" dirty="0" smtClean="0"/>
              <a:t>Смирнова </a:t>
            </a:r>
            <a:r>
              <a:rPr lang="ru-RU" sz="1500" dirty="0"/>
              <a:t>О., </a:t>
            </a:r>
            <a:r>
              <a:rPr lang="ru-RU" sz="1500" dirty="0" smtClean="0"/>
              <a:t>Гулидов </a:t>
            </a:r>
            <a:r>
              <a:rPr lang="ru-RU" sz="1500" dirty="0"/>
              <a:t>П.</a:t>
            </a:r>
            <a:r>
              <a:rPr lang="ru-RU" sz="1500" b="1" dirty="0"/>
              <a:t> Принципы, по которым медработник перестанет задерживаться на работе, но выполнит свои задачи</a:t>
            </a:r>
            <a:r>
              <a:rPr lang="ru-RU" sz="1500" b="1" dirty="0" smtClean="0"/>
              <a:t>. </a:t>
            </a:r>
            <a:r>
              <a:rPr lang="ru-RU" sz="1500" b="1" dirty="0"/>
              <a:t>- </a:t>
            </a:r>
            <a:r>
              <a:rPr lang="ru-RU" sz="1500" b="1" dirty="0">
                <a:solidFill>
                  <a:srgbClr val="FF0000"/>
                </a:solidFill>
              </a:rPr>
              <a:t>№ 1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Гулидова </a:t>
            </a:r>
            <a:r>
              <a:rPr lang="ru-RU" sz="1500" dirty="0"/>
              <a:t>В. </a:t>
            </a:r>
            <a:r>
              <a:rPr lang="ru-RU" sz="1500" b="1" dirty="0"/>
              <a:t>Работники детского сада отказываются носить маски: как отреагировать заведующему и медсестре </a:t>
            </a:r>
            <a:r>
              <a:rPr lang="ru-RU" sz="1500" b="1" dirty="0" smtClean="0"/>
              <a:t>- </a:t>
            </a:r>
            <a:r>
              <a:rPr lang="ru-RU" sz="1500" b="1" dirty="0" smtClean="0">
                <a:solidFill>
                  <a:srgbClr val="FF0000"/>
                </a:solidFill>
              </a:rPr>
              <a:t>№ 2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Степанова </a:t>
            </a:r>
            <a:r>
              <a:rPr lang="ru-RU" sz="1500" dirty="0"/>
              <a:t>М.</a:t>
            </a:r>
            <a:r>
              <a:rPr lang="ru-RU" sz="1500" b="1" dirty="0"/>
              <a:t> Карта контроля за оборудованием и санитарным состоянием групповых </a:t>
            </a:r>
            <a:r>
              <a:rPr lang="ru-RU" sz="1500" b="1" dirty="0" smtClean="0"/>
              <a:t>ячеек </a:t>
            </a:r>
            <a:r>
              <a:rPr lang="ru-RU" sz="1500" b="1" dirty="0" smtClean="0">
                <a:solidFill>
                  <a:srgbClr val="FF0000"/>
                </a:solidFill>
              </a:rPr>
              <a:t>- № 4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/>
              <a:t>Степанова М.</a:t>
            </a:r>
            <a:r>
              <a:rPr lang="ru-RU" sz="1500" dirty="0" smtClean="0"/>
              <a:t> </a:t>
            </a:r>
            <a:r>
              <a:rPr lang="ru-RU" sz="1500" b="1" dirty="0"/>
              <a:t>Готовый режим дня в летних группах по новым </a:t>
            </a:r>
            <a:r>
              <a:rPr lang="ru-RU" sz="1500" b="1" dirty="0" smtClean="0"/>
              <a:t>СанПиН - </a:t>
            </a:r>
            <a:r>
              <a:rPr lang="ru-RU" sz="1500" b="1" dirty="0" smtClean="0">
                <a:solidFill>
                  <a:srgbClr val="FF0000"/>
                </a:solidFill>
              </a:rPr>
              <a:t>№ 6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Мамленкова </a:t>
            </a:r>
            <a:r>
              <a:rPr lang="ru-RU" sz="1500" dirty="0"/>
              <a:t>Е.</a:t>
            </a:r>
            <a:r>
              <a:rPr lang="ru-RU" sz="1500" b="1" dirty="0"/>
              <a:t> Восемь частых ошибок в журнале учета профилактических прививок формы </a:t>
            </a:r>
            <a:r>
              <a:rPr lang="ru-RU" sz="1500" b="1" dirty="0" smtClean="0"/>
              <a:t>064/у - </a:t>
            </a:r>
            <a:r>
              <a:rPr lang="ru-RU" sz="1500" b="1" dirty="0" smtClean="0">
                <a:solidFill>
                  <a:srgbClr val="FF0000"/>
                </a:solidFill>
              </a:rPr>
              <a:t>№ 7</a:t>
            </a:r>
          </a:p>
          <a:p>
            <a:r>
              <a:rPr lang="ru-RU" sz="1500" dirty="0" smtClean="0"/>
              <a:t>Гулидов </a:t>
            </a:r>
            <a:r>
              <a:rPr lang="ru-RU" sz="1500" dirty="0"/>
              <a:t>П.</a:t>
            </a:r>
            <a:r>
              <a:rPr lang="ru-RU" sz="1500" b="1" dirty="0"/>
              <a:t> Как вводить и снимать санитарные ограничения в ДОО: алгоритм действий и памятки для </a:t>
            </a:r>
            <a:r>
              <a:rPr lang="ru-RU" sz="1500" b="1" dirty="0" smtClean="0"/>
              <a:t>сотрудников - </a:t>
            </a:r>
            <a:r>
              <a:rPr lang="ru-RU" sz="1500" b="1" dirty="0" smtClean="0">
                <a:solidFill>
                  <a:srgbClr val="FF0000"/>
                </a:solidFill>
              </a:rPr>
              <a:t>№ 7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Рапопорт </a:t>
            </a:r>
            <a:r>
              <a:rPr lang="ru-RU" sz="1500" dirty="0"/>
              <a:t>И. </a:t>
            </a:r>
            <a:r>
              <a:rPr lang="ru-RU" sz="1500" b="1" dirty="0"/>
              <a:t>Алгоритм проверки медкнижек сотрудников и новые правила </a:t>
            </a:r>
            <a:r>
              <a:rPr lang="ru-RU" sz="1500" b="1" dirty="0" smtClean="0"/>
              <a:t>медосмотров - </a:t>
            </a:r>
            <a:r>
              <a:rPr lang="ru-RU" sz="1500" b="1" dirty="0" smtClean="0">
                <a:solidFill>
                  <a:srgbClr val="FF0000"/>
                </a:solidFill>
              </a:rPr>
              <a:t>№ 9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Патеева </a:t>
            </a:r>
            <a:r>
              <a:rPr lang="ru-RU" sz="1500" dirty="0"/>
              <a:t>Ю.</a:t>
            </a:r>
            <a:r>
              <a:rPr lang="ru-RU" sz="1500" b="1" dirty="0"/>
              <a:t> По новым СанПиН: как контролировать текущую и генеральную уборки пищеблока. Памятки для сотрудников и лист </a:t>
            </a:r>
            <a:r>
              <a:rPr lang="ru-RU" sz="1500" b="1" dirty="0" smtClean="0"/>
              <a:t>контроля - </a:t>
            </a:r>
            <a:r>
              <a:rPr lang="ru-RU" sz="1500" b="1" dirty="0" smtClean="0">
                <a:solidFill>
                  <a:srgbClr val="FF0000"/>
                </a:solidFill>
              </a:rPr>
              <a:t>№ 10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Гулидов </a:t>
            </a:r>
            <a:r>
              <a:rPr lang="ru-RU" sz="1500" dirty="0"/>
              <a:t>П.</a:t>
            </a:r>
            <a:r>
              <a:rPr lang="ru-RU" sz="1500" b="1" dirty="0"/>
              <a:t> Как сделать отчет об итогах работы медкабинета по новым санитарным правилам. Таблицы и готовые </a:t>
            </a:r>
            <a:r>
              <a:rPr lang="ru-RU" sz="1500" b="1" dirty="0" smtClean="0"/>
              <a:t>формулировки - </a:t>
            </a:r>
            <a:r>
              <a:rPr lang="ru-RU" sz="1500" b="1" dirty="0" smtClean="0">
                <a:solidFill>
                  <a:srgbClr val="FF0000"/>
                </a:solidFill>
              </a:rPr>
              <a:t>№ 12</a:t>
            </a:r>
            <a:endParaRPr lang="ru-RU" sz="15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500" b="1" u="sng" dirty="0" smtClean="0"/>
          </a:p>
          <a:p>
            <a:pPr marL="0" indent="0">
              <a:buNone/>
            </a:pPr>
            <a:r>
              <a:rPr lang="ru-RU" sz="1500" b="1" u="sng" dirty="0" smtClean="0"/>
              <a:t>Рубрика: Контроль </a:t>
            </a:r>
            <a:r>
              <a:rPr lang="ru-RU" sz="1500" b="1" u="sng" dirty="0"/>
              <a:t>качества питания </a:t>
            </a:r>
            <a:endParaRPr lang="ru-RU" sz="1500" b="1" u="sng" dirty="0" smtClean="0"/>
          </a:p>
          <a:p>
            <a:r>
              <a:rPr lang="ru-RU" sz="1500" b="1" dirty="0" smtClean="0"/>
              <a:t>Какие </a:t>
            </a:r>
            <a:r>
              <a:rPr lang="ru-RU" sz="1500" b="1" dirty="0"/>
              <a:t>специализированные продукты для детского питания закупать в </a:t>
            </a:r>
            <a:r>
              <a:rPr lang="ru-RU" sz="1500" b="1" dirty="0" smtClean="0"/>
              <a:t>ДОО - </a:t>
            </a:r>
            <a:r>
              <a:rPr lang="ru-RU" sz="1500" b="1" dirty="0" smtClean="0">
                <a:solidFill>
                  <a:srgbClr val="FF0000"/>
                </a:solidFill>
              </a:rPr>
              <a:t>№ 1</a:t>
            </a:r>
            <a:endParaRPr lang="ru-RU" sz="1500" dirty="0">
              <a:solidFill>
                <a:srgbClr val="FF0000"/>
              </a:solidFill>
            </a:endParaRPr>
          </a:p>
          <a:p>
            <a:r>
              <a:rPr lang="ru-RU" sz="1500" dirty="0" smtClean="0"/>
              <a:t>Плахотник </a:t>
            </a:r>
            <a:r>
              <a:rPr lang="ru-RU" sz="1500" dirty="0"/>
              <a:t>А., </a:t>
            </a:r>
            <a:r>
              <a:rPr lang="ru-RU" sz="1500" dirty="0" smtClean="0"/>
              <a:t>Мосов </a:t>
            </a:r>
            <a:r>
              <a:rPr lang="ru-RU" sz="1500" dirty="0"/>
              <a:t>А. </a:t>
            </a:r>
            <a:r>
              <a:rPr lang="ru-RU" sz="1500" b="1" dirty="0"/>
              <a:t>Двухнедельное меню для дошкольных групп по новым </a:t>
            </a:r>
            <a:r>
              <a:rPr lang="ru-RU" sz="1500" b="1" dirty="0" smtClean="0"/>
              <a:t>СанПиН - </a:t>
            </a:r>
            <a:r>
              <a:rPr lang="ru-RU" sz="1500" b="1" dirty="0" smtClean="0">
                <a:solidFill>
                  <a:srgbClr val="FF0000"/>
                </a:solidFill>
              </a:rPr>
              <a:t>№ 2</a:t>
            </a:r>
          </a:p>
          <a:p>
            <a:endParaRPr lang="ru-RU" sz="1400" dirty="0"/>
          </a:p>
          <a:p>
            <a:endParaRPr lang="ru-RU" sz="1600" b="1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b="1" dirty="0"/>
          </a:p>
          <a:p>
            <a:endParaRPr lang="ru-RU" sz="1400" b="1" dirty="0"/>
          </a:p>
          <a:p>
            <a:endParaRPr lang="ru-RU" sz="1500" b="1" dirty="0" smtClean="0"/>
          </a:p>
          <a:p>
            <a:endParaRPr lang="ru-RU" sz="1500" b="1" dirty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4317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130" y="36512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800" b="1" dirty="0">
                <a:solidFill>
                  <a:srgbClr val="FF0000"/>
                </a:solidFill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800" b="1" dirty="0">
                <a:solidFill>
                  <a:srgbClr val="FF0000"/>
                </a:solidFill>
              </a:rPr>
            </a:br>
            <a:r>
              <a:rPr lang="ru-RU" sz="3800" b="1" dirty="0">
                <a:solidFill>
                  <a:srgbClr val="FF0000"/>
                </a:solidFill>
              </a:rPr>
              <a:t>    за 2021 год</a:t>
            </a:r>
            <a:endParaRPr lang="ru-RU" sz="3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0075"/>
            <a:ext cx="10515600" cy="4026887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Патеева Ю. </a:t>
            </a:r>
            <a:r>
              <a:rPr lang="ru-RU" sz="3500" b="1" dirty="0"/>
              <a:t>По новым правилам: как организовать прием домашней пищи в детском саду - </a:t>
            </a:r>
            <a:r>
              <a:rPr lang="ru-RU" sz="3500" b="1" dirty="0">
                <a:solidFill>
                  <a:srgbClr val="FF0000"/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 smtClean="0"/>
              <a:t>Лир </a:t>
            </a:r>
            <a:r>
              <a:rPr lang="ru-RU" sz="3500" dirty="0"/>
              <a:t>Д.  </a:t>
            </a:r>
            <a:r>
              <a:rPr lang="ru-RU" sz="3500" b="1" dirty="0"/>
              <a:t>Как теперь проводить витаминизацию блюд: способы и схема действий - </a:t>
            </a:r>
            <a:r>
              <a:rPr lang="ru-RU" sz="3500" b="1" dirty="0">
                <a:solidFill>
                  <a:srgbClr val="FF0000"/>
                </a:solidFill>
              </a:rPr>
              <a:t>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Патеева Ю.</a:t>
            </a:r>
            <a:r>
              <a:rPr lang="ru-RU" sz="3500" b="1" dirty="0"/>
              <a:t> Как организовать питание воспитанников по индивидуальному меню - </a:t>
            </a:r>
            <a:r>
              <a:rPr lang="ru-RU" sz="3500" b="1" dirty="0">
                <a:solidFill>
                  <a:srgbClr val="FF0000"/>
                </a:solidFill>
              </a:rPr>
              <a:t>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Айзятова М.</a:t>
            </a:r>
            <a:r>
              <a:rPr lang="ru-RU" sz="3500" b="1" dirty="0"/>
              <a:t>  Шесть главных нарушений, которые Роспотребнадзор находит в дошкольном меню: как исправить </a:t>
            </a:r>
            <a:r>
              <a:rPr lang="ru-RU" sz="3500" b="1" dirty="0">
                <a:solidFill>
                  <a:srgbClr val="FF000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Лир Д.</a:t>
            </a:r>
            <a:r>
              <a:rPr lang="ru-RU" sz="3500" b="1" dirty="0"/>
              <a:t> Как контролировать питание детей раннего возраста по новым СанПиН. Алгоритм, таблицы и памятки - </a:t>
            </a:r>
            <a:r>
              <a:rPr lang="ru-RU" sz="3500" b="1" dirty="0">
                <a:solidFill>
                  <a:srgbClr val="FF0000"/>
                </a:solidFill>
              </a:rPr>
              <a:t>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Патеева Ю. </a:t>
            </a:r>
            <a:r>
              <a:rPr lang="ru-RU" sz="3500" b="1" dirty="0"/>
              <a:t>Как медработнику контролировать дезинсекцию и дератизацию пищеблока: решение пяти проблемных ситуаций </a:t>
            </a:r>
            <a:r>
              <a:rPr lang="ru-RU" sz="3500" b="1" dirty="0" smtClean="0"/>
              <a:t>–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500" b="1" dirty="0" smtClean="0">
                <a:solidFill>
                  <a:srgbClr val="FF0000"/>
                </a:solidFill>
              </a:rPr>
              <a:t>№ </a:t>
            </a:r>
            <a:r>
              <a:rPr lang="ru-RU" sz="3500" b="1" dirty="0">
                <a:solidFill>
                  <a:srgbClr val="FF0000"/>
                </a:solidFill>
              </a:rPr>
              <a:t>12</a:t>
            </a:r>
            <a:endParaRPr lang="ru-RU" sz="35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500" u="sng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500" b="1" u="sng" dirty="0" smtClean="0"/>
              <a:t>Рубрика  </a:t>
            </a:r>
            <a:r>
              <a:rPr lang="ru-RU" sz="3500" b="1" u="sng" dirty="0"/>
              <a:t>- Профилактика заболеваний</a:t>
            </a:r>
            <a:endParaRPr lang="ru-RU" sz="35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 Гулидова В.</a:t>
            </a:r>
            <a:r>
              <a:rPr lang="ru-RU" sz="3500" b="1" dirty="0"/>
              <a:t>  Как уберечь детей от респираторных инфекций: план мероприятий и график показателей заболеваемости - </a:t>
            </a:r>
            <a:r>
              <a:rPr lang="ru-RU" sz="3500" b="1" dirty="0">
                <a:solidFill>
                  <a:srgbClr val="FF0000"/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dirty="0"/>
              <a:t>Рогова Г. </a:t>
            </a:r>
            <a:r>
              <a:rPr lang="ru-RU" sz="3500" b="1" dirty="0"/>
              <a:t>Порядок действий при вспышке острой кишечной инфекции по новым </a:t>
            </a:r>
            <a:r>
              <a:rPr lang="ru-RU" sz="3500" b="1" dirty="0" smtClean="0"/>
              <a:t>СанПиН - </a:t>
            </a:r>
            <a:r>
              <a:rPr lang="ru-RU" sz="3500" b="1" dirty="0" smtClean="0">
                <a:solidFill>
                  <a:srgbClr val="FF0000"/>
                </a:solidFill>
              </a:rPr>
              <a:t>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 smtClean="0"/>
              <a:t>Степанова М. По новым СанПиН: какие электронные средства обучения использовать в ДОО </a:t>
            </a:r>
            <a:r>
              <a:rPr lang="ru-RU" sz="3500" b="1" dirty="0" smtClean="0">
                <a:solidFill>
                  <a:srgbClr val="FF0000"/>
                </a:solidFill>
              </a:rPr>
              <a:t>№ 8</a:t>
            </a:r>
            <a:endParaRPr lang="ru-RU" sz="3500" dirty="0" smtClean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500" b="1" dirty="0"/>
              <a:t>Рогова Г. Алгоритм действий в случае ОРИ и план профилактики коронавируса по новым СанПиН - </a:t>
            </a:r>
            <a:r>
              <a:rPr lang="ru-RU" sz="3500" b="1" dirty="0">
                <a:solidFill>
                  <a:srgbClr val="FF0000"/>
                </a:solidFill>
              </a:rPr>
              <a:t>№ </a:t>
            </a:r>
            <a:r>
              <a:rPr lang="ru-RU" sz="3500" b="1" dirty="0" smtClean="0">
                <a:solidFill>
                  <a:srgbClr val="FF0000"/>
                </a:solidFill>
              </a:rPr>
              <a:t>9</a:t>
            </a:r>
          </a:p>
          <a:p>
            <a:endParaRPr lang="ru-RU" sz="1100" b="1" dirty="0"/>
          </a:p>
          <a:p>
            <a:endParaRPr lang="ru-RU" sz="1100" b="1" dirty="0"/>
          </a:p>
          <a:p>
            <a:endParaRPr lang="ru-RU" sz="1400" dirty="0"/>
          </a:p>
          <a:p>
            <a:endParaRPr lang="ru-RU" sz="1400" dirty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8006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b="1" dirty="0">
                <a:solidFill>
                  <a:srgbClr val="FF0000"/>
                </a:solidFill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800" dirty="0">
                <a:solidFill>
                  <a:srgbClr val="FF0000"/>
                </a:solidFill>
              </a:rPr>
              <a:t/>
            </a:r>
            <a:br>
              <a:rPr lang="ru-RU" sz="3800" dirty="0">
                <a:solidFill>
                  <a:srgbClr val="FF0000"/>
                </a:solidFill>
              </a:rPr>
            </a:br>
            <a:r>
              <a:rPr lang="ru-RU" sz="3800" b="1" dirty="0">
                <a:solidFill>
                  <a:srgbClr val="FF0000"/>
                </a:solidFill>
              </a:rPr>
              <a:t>    за 2021 год</a:t>
            </a:r>
            <a:endParaRPr lang="ru-RU" sz="3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Зотова Ю.</a:t>
            </a:r>
            <a:r>
              <a:rPr lang="ru-RU" sz="1400" b="1" dirty="0"/>
              <a:t> Как пройти проверку Роспотребнадзора: занятие с персоналом по типу моделирования ситуации - </a:t>
            </a:r>
            <a:r>
              <a:rPr lang="ru-RU" sz="1400" b="1" dirty="0">
                <a:solidFill>
                  <a:srgbClr val="FF0000"/>
                </a:solidFill>
              </a:rPr>
              <a:t>№ 9</a:t>
            </a:r>
            <a:endParaRPr lang="ru-RU" sz="14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Алексеева О.</a:t>
            </a:r>
            <a:r>
              <a:rPr lang="ru-RU" sz="1400" b="1" dirty="0"/>
              <a:t> Новые рекомендации, как проводить физкультуру с часто болеющими детьми - </a:t>
            </a:r>
            <a:r>
              <a:rPr lang="ru-RU" sz="1400" b="1" dirty="0">
                <a:solidFill>
                  <a:srgbClr val="FF0000"/>
                </a:solidFill>
              </a:rPr>
              <a:t>№ 10</a:t>
            </a:r>
            <a:endParaRPr lang="ru-RU" sz="14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Зотова Ю.</a:t>
            </a:r>
            <a:r>
              <a:rPr lang="ru-RU" sz="1400" b="1" dirty="0"/>
              <a:t> Схема обращения с медотходами по новым СанПиН и образцы журналов - </a:t>
            </a:r>
            <a:r>
              <a:rPr lang="ru-RU" sz="1400" b="1" dirty="0">
                <a:solidFill>
                  <a:srgbClr val="FF0000"/>
                </a:solidFill>
              </a:rPr>
              <a:t>№ 11</a:t>
            </a:r>
            <a:endParaRPr lang="ru-RU" sz="14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Степанова М. Как организовать проветривание и обеззараживание воздуха по новым санитарным правилам. Готовый график - </a:t>
            </a:r>
            <a:r>
              <a:rPr lang="ru-RU" sz="1400" b="1" dirty="0">
                <a:solidFill>
                  <a:srgbClr val="FF0000"/>
                </a:solidFill>
              </a:rPr>
              <a:t>№ 12</a:t>
            </a:r>
            <a:endParaRPr lang="ru-RU" sz="14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b="1" u="sng" dirty="0" smtClean="0"/>
              <a:t>Рубрика  </a:t>
            </a:r>
            <a:r>
              <a:rPr lang="ru-RU" sz="1400" b="1" u="sng" dirty="0"/>
              <a:t>- Медицинская помощь</a:t>
            </a:r>
            <a:endParaRPr lang="ru-RU" sz="1400" b="1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Ковалева </a:t>
            </a:r>
            <a:r>
              <a:rPr lang="ru-RU" sz="1400" dirty="0"/>
              <a:t>И., </a:t>
            </a:r>
            <a:r>
              <a:rPr lang="ru-RU" sz="1400" dirty="0" smtClean="0"/>
              <a:t>Белокрылов </a:t>
            </a:r>
            <a:r>
              <a:rPr lang="ru-RU" sz="1400" dirty="0"/>
              <a:t>И. </a:t>
            </a:r>
            <a:r>
              <a:rPr lang="ru-RU" sz="1400" b="1" dirty="0"/>
              <a:t>Правила и приемы организации питания детей, у которых избыточный вес или ожирение. Новая программа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Вышиванная Е., Сизова Н. </a:t>
            </a:r>
            <a:r>
              <a:rPr lang="ru-RU" sz="1400" b="1" dirty="0"/>
              <a:t>Девять проблем при проверке медкарт выпускников: готовые решения - </a:t>
            </a:r>
            <a:r>
              <a:rPr lang="ru-RU" sz="1400" b="1" dirty="0">
                <a:solidFill>
                  <a:srgbClr val="FF0000"/>
                </a:solidFill>
              </a:rPr>
              <a:t>№ 5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Гулидов П., Гулидова В.</a:t>
            </a:r>
            <a:r>
              <a:rPr lang="ru-RU" sz="1400" b="1" dirty="0"/>
              <a:t> Конфликты с антипрививочниками: способы решения от юриста, заведующего и медсестры - </a:t>
            </a:r>
            <a:r>
              <a:rPr lang="ru-RU" sz="1400" b="1" dirty="0">
                <a:solidFill>
                  <a:srgbClr val="FF0000"/>
                </a:solidFill>
              </a:rPr>
              <a:t>№ 6</a:t>
            </a:r>
            <a:endParaRPr lang="ru-RU" sz="1400" dirty="0">
              <a:solidFill>
                <a:srgbClr val="FF0000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Конспект 20-минутного семинара с воспитателями о первой помощи при укусе насекомых - </a:t>
            </a:r>
            <a:r>
              <a:rPr lang="ru-RU" sz="1400" b="1" dirty="0">
                <a:solidFill>
                  <a:srgbClr val="FF0000"/>
                </a:solidFill>
              </a:rPr>
              <a:t>№ 6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sz="1400" dirty="0"/>
              <a:t>Гулидов П.</a:t>
            </a:r>
            <a:r>
              <a:rPr lang="ru-RU" sz="1400" b="1" dirty="0"/>
              <a:t>  Порядок утреннего фильтра по новым правилам </a:t>
            </a:r>
            <a:r>
              <a:rPr lang="ru-RU" sz="1400" b="1" dirty="0">
                <a:solidFill>
                  <a:srgbClr val="FF0000"/>
                </a:solidFill>
              </a:rPr>
              <a:t>- № 9</a:t>
            </a:r>
            <a:endParaRPr lang="ru-RU" sz="14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b="1" u="sng" dirty="0" smtClean="0"/>
              <a:t>Рубрика  </a:t>
            </a:r>
            <a:r>
              <a:rPr lang="ru-RU" sz="1400" b="1" u="sng" dirty="0"/>
              <a:t>- Подготовка к новому учебному году</a:t>
            </a:r>
            <a:endParaRPr lang="ru-RU" sz="1400" b="1" dirty="0"/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 </a:t>
            </a:r>
            <a:r>
              <a:rPr lang="ru-RU" sz="1400" b="1" dirty="0"/>
              <a:t>Десять требований к групповым ячейкам по новым </a:t>
            </a:r>
            <a:r>
              <a:rPr lang="ru-RU" sz="1400" b="1" dirty="0" smtClean="0"/>
              <a:t>СанПиН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dirty="0">
              <a:solidFill>
                <a:srgbClr val="FF0000"/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Патеева Ю. </a:t>
            </a:r>
            <a:r>
              <a:rPr lang="ru-RU" sz="1400" b="1" dirty="0"/>
              <a:t>Схема, чтобы подготовить пищеблок к проверкам </a:t>
            </a:r>
            <a:r>
              <a:rPr lang="ru-RU" sz="1400" b="1" dirty="0" smtClean="0"/>
              <a:t>Роспотребнадзора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endParaRPr lang="ru-RU" dirty="0"/>
          </a:p>
        </p:txBody>
      </p:sp>
      <p:pic>
        <p:nvPicPr>
          <p:cNvPr id="4" name="Рисунок 3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940" y="114987"/>
            <a:ext cx="1540510" cy="200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0441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Информация для слушателей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Ознакомиться с </a:t>
            </a:r>
            <a:r>
              <a:rPr lang="ru-RU" sz="2000" dirty="0" smtClean="0"/>
              <a:t>полным обзором каждого из выпусков журналов </a:t>
            </a:r>
            <a:r>
              <a:rPr lang="ru-RU" sz="2000" dirty="0"/>
              <a:t>можно на сайте </a:t>
            </a:r>
            <a:r>
              <a:rPr lang="ru-RU" sz="2000" dirty="0"/>
              <a:t>ГООАУ ДПО «МОЦПК СЗ</a:t>
            </a:r>
            <a:r>
              <a:rPr lang="ru-RU" sz="2000" dirty="0" smtClean="0"/>
              <a:t>»</a:t>
            </a:r>
            <a:r>
              <a:rPr lang="en-US" sz="2000" dirty="0" smtClean="0"/>
              <a:t> </a:t>
            </a:r>
            <a:r>
              <a:rPr lang="en-US" sz="2000" b="1" u="sng" dirty="0" smtClean="0"/>
              <a:t>cpk51</a:t>
            </a:r>
            <a:r>
              <a:rPr lang="ru-RU" sz="2000" b="1" u="sng" dirty="0" smtClean="0"/>
              <a:t>.</a:t>
            </a:r>
            <a:r>
              <a:rPr lang="en-US" sz="2000" b="1" u="sng" dirty="0" err="1" smtClean="0"/>
              <a:t>ru</a:t>
            </a:r>
            <a:r>
              <a:rPr lang="ru-RU" sz="2000" b="1" u="sng" dirty="0" smtClean="0"/>
              <a:t>,</a:t>
            </a:r>
            <a:r>
              <a:rPr lang="ru-RU" sz="2000" b="1" dirty="0" smtClean="0"/>
              <a:t>   </a:t>
            </a:r>
            <a:r>
              <a:rPr lang="ru-RU" sz="2000" dirty="0" smtClean="0"/>
              <a:t>раздел «Библиотека», вкладка «Обзор периодических изданий. Выставки литературы»</a:t>
            </a:r>
            <a:endParaRPr lang="ru-RU" sz="2000" dirty="0"/>
          </a:p>
          <a:p>
            <a:pPr algn="just"/>
            <a:r>
              <a:rPr lang="ru-RU" sz="2000" dirty="0"/>
              <a:t>Для получения текста заинтересовавшей </a:t>
            </a:r>
            <a:r>
              <a:rPr lang="ru-RU" sz="2000" dirty="0" smtClean="0"/>
              <a:t>статьи, а также образцов  рабочих инструментариев, таких как СОПы по новым СанПиН, Чек-листы по эпидбезопасности для контроля, Документы для прохождения аккредитации и др.,  </a:t>
            </a:r>
            <a:r>
              <a:rPr lang="ru-RU" sz="2000" dirty="0"/>
              <a:t>слушатели могут обратиться в библиотеку ГООАУ «МОЦПК СЗ», направив запрос-заявку на электронную почту  </a:t>
            </a:r>
            <a:r>
              <a:rPr lang="en-US" sz="2000" u="sng" dirty="0" err="1">
                <a:hlinkClick r:id="rId2"/>
              </a:rPr>
              <a:t>mocpk</a:t>
            </a:r>
            <a:r>
              <a:rPr lang="ru-RU" sz="2000" u="sng" dirty="0">
                <a:hlinkClick r:id="rId2"/>
              </a:rPr>
              <a:t>_</a:t>
            </a:r>
            <a:r>
              <a:rPr lang="en-US" sz="2000" u="sng" dirty="0">
                <a:hlinkClick r:id="rId2"/>
              </a:rPr>
              <a:t>lib</a:t>
            </a:r>
            <a:r>
              <a:rPr lang="ru-RU" sz="2000" u="sng" dirty="0">
                <a:hlinkClick r:id="rId2"/>
              </a:rPr>
              <a:t>@</a:t>
            </a:r>
            <a:r>
              <a:rPr lang="en-US" sz="2000" u="sng" dirty="0">
                <a:hlinkClick r:id="rId2"/>
              </a:rPr>
              <a:t>mail</a:t>
            </a:r>
            <a:r>
              <a:rPr lang="ru-RU" sz="2000" u="sng" dirty="0">
                <a:hlinkClick r:id="rId2"/>
              </a:rPr>
              <a:t>.</a:t>
            </a:r>
            <a:r>
              <a:rPr lang="en-US" sz="2000" u="sng" dirty="0" err="1">
                <a:hlinkClick r:id="rId2"/>
              </a:rPr>
              <a:t>ru</a:t>
            </a:r>
            <a:r>
              <a:rPr lang="ru-RU" sz="2000" dirty="0"/>
              <a:t>. Заявка составляется в произвольной форме, с обязательным указанием ФИО слушателя и номера цикла, на котором проходит обучение. </a:t>
            </a:r>
            <a:endParaRPr lang="ru-RU" sz="2000" dirty="0" smtClean="0"/>
          </a:p>
          <a:p>
            <a:pPr algn="just"/>
            <a:r>
              <a:rPr lang="ru-RU" sz="2000" dirty="0" smtClean="0"/>
              <a:t>Телефон </a:t>
            </a:r>
            <a:r>
              <a:rPr lang="ru-RU" sz="2000" smtClean="0"/>
              <a:t>библиотеки: </a:t>
            </a:r>
            <a:r>
              <a:rPr lang="ru-RU" sz="2000" dirty="0"/>
              <a:t>+7 900 936 16 </a:t>
            </a:r>
            <a:r>
              <a:rPr lang="ru-RU" sz="2000" dirty="0" smtClean="0"/>
              <a:t>03.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8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Актуальные статьи из журнала «Главная медицинская сестра»  </a:t>
            </a:r>
            <a:r>
              <a:rPr lang="ru-RU" b="1" dirty="0" smtClean="0">
                <a:solidFill>
                  <a:srgbClr val="FF0000"/>
                </a:solidFill>
              </a:rPr>
              <a:t>  за 2021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000" b="1" u="sng" dirty="0" smtClean="0"/>
              <a:t>Рубрика</a:t>
            </a:r>
            <a:r>
              <a:rPr lang="ru-RU" sz="2000" b="1" u="sng" dirty="0"/>
              <a:t> </a:t>
            </a:r>
            <a:r>
              <a:rPr lang="ru-RU" sz="2000" b="1" u="sng" dirty="0" smtClean="0"/>
              <a:t>– Санэпидрежим</a:t>
            </a:r>
          </a:p>
          <a:p>
            <a:pPr algn="just"/>
            <a:r>
              <a:rPr lang="ru-RU" sz="1600" dirty="0" smtClean="0"/>
              <a:t>Батырова </a:t>
            </a:r>
            <a:r>
              <a:rPr lang="ru-RU" sz="1600" dirty="0"/>
              <a:t>М. </a:t>
            </a:r>
            <a:r>
              <a:rPr lang="ru-RU" sz="1600" b="1" dirty="0"/>
              <a:t>Радикальные изменения в проверках эпидбезопасности: инструкция от эксперта Роспотребнадзора</a:t>
            </a:r>
            <a:r>
              <a:rPr lang="ru-RU" sz="1600" b="1" dirty="0" smtClean="0"/>
              <a:t>. - </a:t>
            </a:r>
            <a:r>
              <a:rPr lang="ru-RU" sz="1600" b="1" dirty="0" smtClean="0">
                <a:solidFill>
                  <a:srgbClr val="FF0000"/>
                </a:solidFill>
              </a:rPr>
              <a:t>№ 1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r>
              <a:rPr lang="ru-RU" sz="1600" dirty="0"/>
              <a:t>Дубель Е. </a:t>
            </a:r>
            <a:r>
              <a:rPr lang="ru-RU" sz="1600" b="1" dirty="0"/>
              <a:t>Отменили главные СанПин для медорганизаций. Как перестроить работу по новым санитарным требованиям</a:t>
            </a:r>
            <a:r>
              <a:rPr lang="ru-RU" sz="1600" b="1" dirty="0" smtClean="0"/>
              <a:t>. - </a:t>
            </a:r>
            <a:r>
              <a:rPr lang="ru-RU" sz="1600" b="1" dirty="0" smtClean="0">
                <a:solidFill>
                  <a:srgbClr val="FF0000"/>
                </a:solidFill>
              </a:rPr>
              <a:t>№ 2</a:t>
            </a:r>
          </a:p>
          <a:p>
            <a:pPr algn="just"/>
            <a:r>
              <a:rPr lang="ru-RU" sz="1600" dirty="0" smtClean="0"/>
              <a:t>Иванова </a:t>
            </a:r>
            <a:r>
              <a:rPr lang="ru-RU" sz="1600" dirty="0"/>
              <a:t>Е., </a:t>
            </a:r>
            <a:r>
              <a:rPr lang="ru-RU" sz="1600" dirty="0" smtClean="0"/>
              <a:t>Дубель </a:t>
            </a:r>
            <a:r>
              <a:rPr lang="ru-RU" sz="1600" dirty="0"/>
              <a:t>Е. </a:t>
            </a:r>
            <a:r>
              <a:rPr lang="ru-RU" sz="1600" b="1" dirty="0"/>
              <a:t>Чек-лист по новым СанПиН о профилактике ИСМП: что главной медсестре подготовить уже </a:t>
            </a:r>
            <a:r>
              <a:rPr lang="ru-RU" sz="1600" b="1" dirty="0" smtClean="0"/>
              <a:t>сейчас. - </a:t>
            </a:r>
            <a:r>
              <a:rPr lang="ru-RU" sz="1600" b="1" dirty="0" smtClean="0">
                <a:solidFill>
                  <a:srgbClr val="FF0000"/>
                </a:solidFill>
              </a:rPr>
              <a:t>№ 5</a:t>
            </a:r>
            <a:endParaRPr lang="ru-RU" sz="1600" b="1" dirty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/>
              <a:t>Абдуллаева Т.</a:t>
            </a:r>
            <a:r>
              <a:rPr lang="ru-RU" sz="1600" b="1" dirty="0" smtClean="0"/>
              <a:t> </a:t>
            </a:r>
            <a:r>
              <a:rPr lang="ru-RU" sz="1600" b="1" dirty="0"/>
              <a:t>Как проводить смывы для микробиологического мониторинга по новым правилам. Готовые </a:t>
            </a:r>
            <a:r>
              <a:rPr lang="ru-RU" sz="1600" b="1" dirty="0" smtClean="0"/>
              <a:t>алгоритмы. - </a:t>
            </a:r>
            <a:r>
              <a:rPr lang="ru-RU" sz="1600" b="1" dirty="0" smtClean="0">
                <a:solidFill>
                  <a:srgbClr val="FF0000"/>
                </a:solidFill>
              </a:rPr>
              <a:t>№ 7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/>
              <a:t>Дубель </a:t>
            </a:r>
            <a:r>
              <a:rPr lang="ru-RU" sz="1600" dirty="0"/>
              <a:t>Е., </a:t>
            </a:r>
            <a:r>
              <a:rPr lang="ru-RU" sz="1600" b="1" dirty="0"/>
              <a:t>Как ликвидировать очаг и предотвратить распространение ИСМП. Алгоритм для главной </a:t>
            </a:r>
            <a:r>
              <a:rPr lang="ru-RU" sz="1600" b="1" dirty="0" smtClean="0"/>
              <a:t>медсестры</a:t>
            </a:r>
            <a:r>
              <a:rPr lang="ru-RU" sz="1600" b="1" dirty="0"/>
              <a:t>- </a:t>
            </a:r>
            <a:r>
              <a:rPr lang="ru-RU" sz="1600" b="1" dirty="0">
                <a:solidFill>
                  <a:srgbClr val="FF0000"/>
                </a:solidFill>
              </a:rPr>
              <a:t>№ 10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/>
              <a:t>Дубель </a:t>
            </a:r>
            <a:r>
              <a:rPr lang="ru-RU" sz="1600" dirty="0"/>
              <a:t>Е., </a:t>
            </a:r>
            <a:r>
              <a:rPr lang="ru-RU" sz="1600" dirty="0" smtClean="0"/>
              <a:t>Косова </a:t>
            </a:r>
            <a:r>
              <a:rPr lang="ru-RU" sz="1600" dirty="0"/>
              <a:t>Л.</a:t>
            </a:r>
            <a:r>
              <a:rPr lang="ru-RU" sz="1600" b="1" dirty="0"/>
              <a:t> Три подвоха с внедрением новых санитарных правил. Как скорректировать работу, чтобы пройти проверку без </a:t>
            </a:r>
            <a:r>
              <a:rPr lang="ru-RU" sz="1600" b="1" dirty="0" smtClean="0"/>
              <a:t>санкций. - </a:t>
            </a:r>
            <a:r>
              <a:rPr lang="ru-RU" sz="1600" b="1" dirty="0" smtClean="0">
                <a:solidFill>
                  <a:srgbClr val="FF0000"/>
                </a:solidFill>
              </a:rPr>
              <a:t>№ 12</a:t>
            </a:r>
            <a:endParaRPr lang="ru-RU" sz="1600" dirty="0">
              <a:solidFill>
                <a:srgbClr val="FF0000"/>
              </a:solidFill>
            </a:endParaRPr>
          </a:p>
          <a:p>
            <a:r>
              <a:rPr lang="ru-RU" sz="2000" b="1" u="sng" dirty="0" smtClean="0"/>
              <a:t>Рубрика </a:t>
            </a:r>
            <a:r>
              <a:rPr lang="ru-RU" sz="2000" b="1" u="sng" dirty="0"/>
              <a:t>– Управление</a:t>
            </a:r>
            <a:endParaRPr lang="ru-RU" sz="2000" b="1" dirty="0"/>
          </a:p>
          <a:p>
            <a:r>
              <a:rPr lang="ru-RU" sz="1600" dirty="0"/>
              <a:t>Свешников К., Каптилкина Н.</a:t>
            </a:r>
            <a:r>
              <a:rPr lang="ru-RU" sz="1600" b="1" dirty="0"/>
              <a:t> Укладки для скорой и неотложной помощи: как работать по новым приказам </a:t>
            </a:r>
            <a:r>
              <a:rPr lang="ru-RU" sz="1600" b="1" dirty="0" smtClean="0"/>
              <a:t>Минздрава. - </a:t>
            </a:r>
            <a:r>
              <a:rPr lang="ru-RU" sz="1600" b="1" dirty="0" smtClean="0">
                <a:solidFill>
                  <a:srgbClr val="FF0000"/>
                </a:solidFill>
              </a:rPr>
              <a:t>№ 2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r>
              <a:rPr lang="ru-RU" sz="1600" b="1" dirty="0"/>
              <a:t>Готовые решения по новым профстандартам: как обучить экстренной медпомощи и что вменить в обязанности медсестрам. Подборка полезных </a:t>
            </a:r>
            <a:r>
              <a:rPr lang="ru-RU" sz="1600" b="1" dirty="0" smtClean="0"/>
              <a:t>шаблонов. - </a:t>
            </a:r>
            <a:r>
              <a:rPr lang="ru-RU" sz="1600" b="1" dirty="0" smtClean="0">
                <a:solidFill>
                  <a:srgbClr val="FF0000"/>
                </a:solidFill>
              </a:rPr>
              <a:t>№ 3, № 4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/>
              <a:t>Монаенкова </a:t>
            </a:r>
            <a:r>
              <a:rPr lang="ru-RU" sz="1600" dirty="0"/>
              <a:t>Е.</a:t>
            </a:r>
            <a:r>
              <a:rPr lang="ru-RU" sz="1600" b="1" dirty="0"/>
              <a:t> Как автоматизировать процессы ВКК. Алгоритм </a:t>
            </a:r>
            <a:r>
              <a:rPr lang="ru-RU" sz="1600" b="1" dirty="0" smtClean="0"/>
              <a:t>клиники-лидера. - </a:t>
            </a:r>
            <a:r>
              <a:rPr lang="ru-RU" sz="1600" b="1" dirty="0" smtClean="0">
                <a:solidFill>
                  <a:srgbClr val="FF0000"/>
                </a:solidFill>
              </a:rPr>
              <a:t>№ 6</a:t>
            </a:r>
            <a:endParaRPr lang="ru-RU" sz="1600" b="1" dirty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/>
              <a:t>Батырова </a:t>
            </a:r>
            <a:r>
              <a:rPr lang="ru-RU" sz="1600" dirty="0"/>
              <a:t>М.</a:t>
            </a:r>
            <a:r>
              <a:rPr lang="ru-RU" sz="1600" b="1" dirty="0"/>
              <a:t> Начались проверки Роспотребнадзора по новым правилам санэпидконтроля. Что нужно знать главной </a:t>
            </a:r>
            <a:r>
              <a:rPr lang="ru-RU" sz="1600" b="1" dirty="0" smtClean="0"/>
              <a:t>медсестре. - </a:t>
            </a:r>
            <a:r>
              <a:rPr lang="ru-RU" sz="1600" b="1" dirty="0" smtClean="0">
                <a:solidFill>
                  <a:srgbClr val="FF0000"/>
                </a:solidFill>
              </a:rPr>
              <a:t>№ 8</a:t>
            </a:r>
          </a:p>
          <a:p>
            <a:pPr algn="just"/>
            <a:r>
              <a:rPr lang="ru-RU" sz="1600" dirty="0" smtClean="0"/>
              <a:t>Степура </a:t>
            </a:r>
            <a:r>
              <a:rPr lang="ru-RU" sz="1600" dirty="0"/>
              <a:t>О. </a:t>
            </a:r>
            <a:r>
              <a:rPr lang="ru-RU" sz="1600" b="1" dirty="0"/>
              <a:t>Мастер-класс для медсестер: как заполнить портфолио к аккредитации, чтобы документы точно </a:t>
            </a:r>
            <a:r>
              <a:rPr lang="ru-RU" sz="1600" b="1" dirty="0" smtClean="0"/>
              <a:t>приняли. - </a:t>
            </a:r>
            <a:r>
              <a:rPr lang="ru-RU" sz="1600" b="1" dirty="0" smtClean="0">
                <a:solidFill>
                  <a:srgbClr val="FF0000"/>
                </a:solidFill>
              </a:rPr>
              <a:t>№ 10</a:t>
            </a:r>
            <a:endParaRPr lang="ru-RU" sz="1600" dirty="0">
              <a:solidFill>
                <a:srgbClr val="FF0000"/>
              </a:solidFill>
            </a:endParaRPr>
          </a:p>
          <a:p>
            <a:pPr algn="just"/>
            <a:endParaRPr lang="ru-RU" sz="16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400" b="1" dirty="0"/>
          </a:p>
          <a:p>
            <a:pPr algn="just"/>
            <a:endParaRPr lang="ru-RU" sz="1800" dirty="0"/>
          </a:p>
          <a:p>
            <a:pPr algn="just"/>
            <a:endParaRPr lang="ru-RU" sz="1900" dirty="0"/>
          </a:p>
          <a:p>
            <a:pPr algn="just"/>
            <a:endParaRPr lang="ru-RU" sz="3400" dirty="0" smtClean="0"/>
          </a:p>
          <a:p>
            <a:endParaRPr lang="ru-RU" sz="3600" b="1" dirty="0" smtClean="0"/>
          </a:p>
          <a:p>
            <a:endParaRPr lang="ru-RU" sz="3600" dirty="0"/>
          </a:p>
          <a:p>
            <a:pPr algn="just"/>
            <a:endParaRPr lang="ru-RU" sz="3400" dirty="0" smtClean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707" y="-1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Актуальные статьи из журнала «Главная медицинская сестра»    за 2021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400" dirty="0" smtClean="0"/>
              <a:t>Шаталова </a:t>
            </a:r>
            <a:r>
              <a:rPr lang="ru-RU" sz="1400" dirty="0"/>
              <a:t>И., Дергунова Н.</a:t>
            </a:r>
            <a:r>
              <a:rPr lang="ru-RU" sz="1400" b="1" dirty="0"/>
              <a:t> Грипп + COVID-19: как совместить вакцинацию. - </a:t>
            </a:r>
            <a:r>
              <a:rPr lang="ru-RU" sz="1400" b="1" dirty="0">
                <a:solidFill>
                  <a:srgbClr val="FF0000"/>
                </a:solidFill>
              </a:rPr>
              <a:t>№ 10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dirty="0"/>
              <a:t>Чикина О., Батырова М.</a:t>
            </a:r>
            <a:r>
              <a:rPr lang="ru-RU" sz="1400" b="1" dirty="0"/>
              <a:t> Новые требования Роспотребнадзора к СИЗ. Что нужно знать главной медсестре. - </a:t>
            </a:r>
            <a:r>
              <a:rPr lang="ru-RU" sz="1400" b="1" dirty="0">
                <a:solidFill>
                  <a:srgbClr val="FF0000"/>
                </a:solidFill>
              </a:rPr>
              <a:t>№ 10</a:t>
            </a:r>
          </a:p>
          <a:p>
            <a:pPr algn="just"/>
            <a:r>
              <a:rPr lang="ru-RU" sz="1400" dirty="0"/>
              <a:t>Абдуллаева Т., Лагутина Е. О. </a:t>
            </a:r>
            <a:r>
              <a:rPr lang="ru-RU" sz="1400" b="1" dirty="0"/>
              <a:t>Профилактика ВИЧ по новым СанПиН. Чек-лист, чтобы избежать нарушений. - </a:t>
            </a:r>
            <a:r>
              <a:rPr lang="ru-RU" sz="1400" b="1" dirty="0">
                <a:solidFill>
                  <a:srgbClr val="FF0000"/>
                </a:solidFill>
              </a:rPr>
              <a:t>№ 11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dirty="0"/>
              <a:t>Кондратьева Н. </a:t>
            </a:r>
            <a:r>
              <a:rPr lang="ru-RU" sz="1400" b="1" dirty="0"/>
              <a:t>Обязательный мониторинг нежелательных событий. Инструменты для главной медсестры, чтобы снизить риски ошибок персонала. - </a:t>
            </a:r>
            <a:r>
              <a:rPr lang="ru-RU" sz="1400" b="1" dirty="0">
                <a:solidFill>
                  <a:srgbClr val="FF0000"/>
                </a:solidFill>
              </a:rPr>
              <a:t>№ 11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dirty="0" smtClean="0"/>
              <a:t>Джабарова </a:t>
            </a:r>
            <a:r>
              <a:rPr lang="ru-RU" sz="1400" dirty="0"/>
              <a:t>Т.</a:t>
            </a:r>
            <a:r>
              <a:rPr lang="ru-RU" sz="1400" b="1" dirty="0"/>
              <a:t> Новые правила работы медорганизации с органами МВД. Комплект готовых </a:t>
            </a:r>
            <a:r>
              <a:rPr lang="ru-RU" sz="1400" b="1" dirty="0" smtClean="0"/>
              <a:t>документов. - </a:t>
            </a:r>
            <a:r>
              <a:rPr lang="ru-RU" sz="1400" b="1" dirty="0" smtClean="0">
                <a:solidFill>
                  <a:srgbClr val="FF0000"/>
                </a:solidFill>
              </a:rPr>
              <a:t>№ 12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dirty="0" smtClean="0"/>
              <a:t>Севастьянова </a:t>
            </a:r>
            <a:r>
              <a:rPr lang="ru-RU" sz="1400" dirty="0"/>
              <a:t>А., </a:t>
            </a:r>
            <a:r>
              <a:rPr lang="ru-RU" sz="1400" dirty="0" smtClean="0"/>
              <a:t>Харитонова </a:t>
            </a:r>
            <a:r>
              <a:rPr lang="ru-RU" sz="1400" dirty="0"/>
              <a:t>А.</a:t>
            </a:r>
            <a:r>
              <a:rPr lang="ru-RU" sz="1400" b="1" dirty="0"/>
              <a:t> Новые правила работы медсестер с меддокументами в 2021 году. Чек-лист для контроля и полезные </a:t>
            </a:r>
            <a:r>
              <a:rPr lang="ru-RU" sz="1400" b="1" dirty="0" smtClean="0"/>
              <a:t>шаблоны.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FF0000"/>
                </a:solidFill>
              </a:rPr>
              <a:t>№ </a:t>
            </a:r>
            <a:r>
              <a:rPr lang="ru-RU" sz="1400" b="1" dirty="0" smtClean="0">
                <a:solidFill>
                  <a:srgbClr val="FF0000"/>
                </a:solidFill>
              </a:rPr>
              <a:t>12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b="1" u="sng" dirty="0"/>
              <a:t>Рубрика  - Кадровая работа</a:t>
            </a:r>
          </a:p>
          <a:p>
            <a:pPr algn="just"/>
            <a:r>
              <a:rPr lang="ru-RU" sz="1400" dirty="0"/>
              <a:t>Николенко Н., Чакински А. </a:t>
            </a:r>
            <a:r>
              <a:rPr lang="ru-RU" sz="1400" b="1" dirty="0"/>
              <a:t>Вакцинация от COVID. Как действовать руководителю, чтобы избежать конфликтов с сотрудниками.  - </a:t>
            </a:r>
            <a:r>
              <a:rPr lang="ru-RU" sz="1400" b="1" dirty="0">
                <a:solidFill>
                  <a:srgbClr val="FF0000"/>
                </a:solidFill>
              </a:rPr>
              <a:t>№ 1</a:t>
            </a:r>
          </a:p>
          <a:p>
            <a:pPr algn="just"/>
            <a:r>
              <a:rPr lang="ru-RU" sz="1400" dirty="0"/>
              <a:t>Хмелевская Е. </a:t>
            </a:r>
            <a:r>
              <a:rPr lang="ru-RU" sz="1400" b="1" dirty="0"/>
              <a:t>Что считать профессиональным заражением при </a:t>
            </a:r>
            <a:r>
              <a:rPr lang="en-US" sz="1400" b="1" dirty="0"/>
              <a:t>COVID</a:t>
            </a:r>
            <a:r>
              <a:rPr lang="ru-RU" sz="1400" b="1" dirty="0"/>
              <a:t>-19. - </a:t>
            </a:r>
            <a:r>
              <a:rPr lang="ru-RU" sz="1400" b="1" dirty="0">
                <a:solidFill>
                  <a:srgbClr val="FF0000"/>
                </a:solidFill>
              </a:rPr>
              <a:t>№ 2</a:t>
            </a:r>
            <a:endParaRPr lang="ru-RU" sz="1400" dirty="0">
              <a:solidFill>
                <a:srgbClr val="FF0000"/>
              </a:solidFill>
            </a:endParaRPr>
          </a:p>
          <a:p>
            <a:pPr algn="just"/>
            <a:r>
              <a:rPr lang="ru-RU" sz="1400" dirty="0"/>
              <a:t>Николенко Н.</a:t>
            </a:r>
            <a:r>
              <a:rPr lang="ru-RU" sz="1400" i="1" dirty="0"/>
              <a:t>  </a:t>
            </a:r>
            <a:r>
              <a:rPr lang="ru-RU" sz="1400" b="1" dirty="0"/>
              <a:t>Новые правила охраны труда. Чек-лист для главной медсестры и образцы локалки. - </a:t>
            </a:r>
            <a:r>
              <a:rPr lang="ru-RU" sz="1400" b="1" dirty="0">
                <a:solidFill>
                  <a:srgbClr val="FF0000"/>
                </a:solidFill>
              </a:rPr>
              <a:t>№ 3</a:t>
            </a:r>
          </a:p>
          <a:p>
            <a:pPr algn="just"/>
            <a:r>
              <a:rPr lang="ru-RU" sz="1400" dirty="0"/>
              <a:t>Володин А., Николенко Н., Самойленко В.  </a:t>
            </a:r>
            <a:r>
              <a:rPr lang="ru-RU" sz="1400" b="1" dirty="0"/>
              <a:t>Аккредитация и профстандарты: ответы на каверзные вопросы главных медсестер.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81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Актуальные статьи из журнала «Главная медицинская сестра»    за 2021 год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/>
              <a:t>Снегирева </a:t>
            </a:r>
            <a:r>
              <a:rPr lang="ru-RU" sz="1400" dirty="0"/>
              <a:t>Т., </a:t>
            </a:r>
            <a:r>
              <a:rPr lang="ru-RU" sz="1400" dirty="0" smtClean="0"/>
              <a:t>Петрова </a:t>
            </a:r>
            <a:r>
              <a:rPr lang="ru-RU" sz="1400" dirty="0"/>
              <a:t>М.  </a:t>
            </a:r>
            <a:r>
              <a:rPr lang="ru-RU" sz="1400" b="1" dirty="0"/>
              <a:t>Маркировка лекарств: главные сестринские ошибки и как </a:t>
            </a:r>
            <a:r>
              <a:rPr lang="ru-RU" sz="1400" b="1" dirty="0" smtClean="0"/>
              <a:t>предотвратить. - </a:t>
            </a:r>
            <a:r>
              <a:rPr lang="ru-RU" sz="1400" b="1" dirty="0" smtClean="0">
                <a:solidFill>
                  <a:srgbClr val="FF0000"/>
                </a:solidFill>
              </a:rPr>
              <a:t>№ 6</a:t>
            </a:r>
          </a:p>
          <a:p>
            <a:pPr algn="just"/>
            <a:r>
              <a:rPr lang="ru-RU" sz="1400" dirty="0" smtClean="0"/>
              <a:t>Калмыкова </a:t>
            </a:r>
            <a:r>
              <a:rPr lang="ru-RU" sz="1400" dirty="0"/>
              <a:t>М.</a:t>
            </a:r>
            <a:r>
              <a:rPr lang="ru-RU" sz="1400" b="1" dirty="0"/>
              <a:t> Как организовать допуск сотрудников к работе в период повышенного эпидемиологического риска. Алгоритм для главной </a:t>
            </a:r>
            <a:r>
              <a:rPr lang="ru-RU" sz="1400" b="1" dirty="0" smtClean="0"/>
              <a:t>медсестры. - </a:t>
            </a:r>
            <a:r>
              <a:rPr lang="ru-RU" sz="1400" b="1" dirty="0" smtClean="0">
                <a:solidFill>
                  <a:srgbClr val="FF0000"/>
                </a:solidFill>
              </a:rPr>
              <a:t>№ 10</a:t>
            </a:r>
          </a:p>
          <a:p>
            <a:pPr algn="just"/>
            <a:r>
              <a:rPr lang="ru-RU" sz="1400" dirty="0" smtClean="0"/>
              <a:t>Мельникова </a:t>
            </a:r>
            <a:r>
              <a:rPr lang="ru-RU" sz="1400" dirty="0"/>
              <a:t>О.</a:t>
            </a:r>
            <a:r>
              <a:rPr lang="ru-RU" sz="1400" b="1" dirty="0"/>
              <a:t> Приказ о порядке обращения НС и ПВ без ошибок. Алгоритм, как </a:t>
            </a:r>
            <a:r>
              <a:rPr lang="ru-RU" sz="1400" b="1" dirty="0" smtClean="0"/>
              <a:t>составить. - </a:t>
            </a:r>
            <a:r>
              <a:rPr lang="ru-RU" sz="1400" b="1" dirty="0" smtClean="0">
                <a:solidFill>
                  <a:srgbClr val="FF0000"/>
                </a:solidFill>
              </a:rPr>
              <a:t>№ 11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b="1" u="sng" dirty="0"/>
              <a:t>Рубрика – В сестринской</a:t>
            </a:r>
            <a:endParaRPr lang="ru-RU" sz="1400" b="1" dirty="0"/>
          </a:p>
          <a:p>
            <a:r>
              <a:rPr lang="ru-RU" sz="1400" b="1" dirty="0"/>
              <a:t> </a:t>
            </a:r>
            <a:r>
              <a:rPr lang="ru-RU" sz="1400" dirty="0"/>
              <a:t>Давлетшина Г.</a:t>
            </a:r>
            <a:r>
              <a:rPr lang="ru-RU" sz="1400" b="1" dirty="0"/>
              <a:t> Типичные ошибки медсестер при уходе за тяжелобольными и как их предотвратить. - </a:t>
            </a:r>
            <a:r>
              <a:rPr lang="ru-RU" sz="1400" b="1" dirty="0">
                <a:solidFill>
                  <a:srgbClr val="FF0000"/>
                </a:solidFill>
              </a:rPr>
              <a:t>№ 10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/>
              <a:t>Уборка в медорганизации без нарушений. Точки контроля для главной медсестры (</a:t>
            </a:r>
            <a:r>
              <a:rPr lang="ru-RU" sz="1400" b="1" i="1" dirty="0"/>
              <a:t>В приложениях – полный комплект СОПов и алгоритмов по всем видам уборок). </a:t>
            </a:r>
            <a:r>
              <a:rPr lang="ru-RU" sz="1400" b="1" dirty="0"/>
              <a:t>№ 10</a:t>
            </a:r>
            <a:endParaRPr lang="ru-RU" sz="1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/>
              <a:t>Подборка полезных инструментов для специалистов сестринской службы:</a:t>
            </a:r>
            <a:endParaRPr lang="ru-R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тренинг для медсестер с алгоритмами смены постельного белья лежачим больным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основные сестринские ошибки при выполнении инъекций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основные сестринские ошибки при работе с медицинскими изделиями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основные сестринские ошибки при работе с лекарствами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что грозит медсестрам за ошибки в работе с персональными данными и как этого избежать. 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FF0000"/>
                </a:solidFill>
              </a:rPr>
              <a:t>№ 12</a:t>
            </a:r>
          </a:p>
          <a:p>
            <a:pPr algn="just"/>
            <a:endParaRPr lang="ru-RU" sz="1600" dirty="0"/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Темы  выпусков журнала «В помощь </a:t>
            </a: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практикующей медицинской </a:t>
            </a:r>
            <a:r>
              <a:rPr lang="ru-RU" sz="4000" b="1" dirty="0" smtClean="0">
                <a:solidFill>
                  <a:srgbClr val="FF0000"/>
                </a:solidFill>
              </a:rPr>
              <a:t>сестре»  за </a:t>
            </a:r>
            <a:r>
              <a:rPr lang="ru-RU" sz="4000" b="1" dirty="0">
                <a:solidFill>
                  <a:srgbClr val="FF0000"/>
                </a:solidFill>
              </a:rPr>
              <a:t>2021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1</a:t>
            </a:r>
            <a:r>
              <a:rPr lang="ru-RU" sz="1800" dirty="0" smtClean="0"/>
              <a:t> – </a:t>
            </a:r>
            <a:r>
              <a:rPr lang="ru-RU" sz="1800" dirty="0"/>
              <a:t>«Пневмония: сестринский уход за больными»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2</a:t>
            </a:r>
            <a:r>
              <a:rPr lang="ru-RU" sz="1800" dirty="0" smtClean="0"/>
              <a:t> - «Профилактика </a:t>
            </a:r>
            <a:r>
              <a:rPr lang="ru-RU" sz="1800" dirty="0"/>
              <a:t>инфекционных заболеваний»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3</a:t>
            </a:r>
            <a:r>
              <a:rPr lang="ru-RU" sz="1800" dirty="0" smtClean="0"/>
              <a:t> - «Сестринский </a:t>
            </a:r>
            <a:r>
              <a:rPr lang="ru-RU" sz="1800" dirty="0"/>
              <a:t>процесс при проведении лекарственной терапии в кардиологии»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4</a:t>
            </a:r>
            <a:r>
              <a:rPr lang="ru-RU" sz="1800" dirty="0" smtClean="0"/>
              <a:t> - «Информированное </a:t>
            </a:r>
            <a:r>
              <a:rPr lang="ru-RU" sz="1800" dirty="0"/>
              <a:t>согласие на медицинское вмешательство»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5</a:t>
            </a:r>
            <a:r>
              <a:rPr lang="ru-RU" sz="1800" dirty="0" smtClean="0"/>
              <a:t> «Деменция»</a:t>
            </a:r>
            <a:endParaRPr lang="ru-RU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</a:rPr>
              <a:t>№ 6</a:t>
            </a:r>
            <a:r>
              <a:rPr lang="ru-RU" sz="1800" dirty="0" smtClean="0"/>
              <a:t> – </a:t>
            </a:r>
            <a:r>
              <a:rPr lang="ru-RU" sz="1800" dirty="0" smtClean="0"/>
              <a:t>«Медицинские </a:t>
            </a:r>
            <a:r>
              <a:rPr lang="ru-RU" sz="1800" dirty="0" smtClean="0"/>
              <a:t>ошибки»</a:t>
            </a:r>
            <a:endParaRPr lang="ru-RU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3" descr="В помощь практикующей медицинской сестр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183" y="0"/>
            <a:ext cx="1480082" cy="2261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FF0000"/>
                </a:solidFill>
              </a:rPr>
              <a:t>«Медицинская </a:t>
            </a:r>
            <a:r>
              <a:rPr lang="ru-RU" sz="4000" b="1" dirty="0">
                <a:solidFill>
                  <a:srgbClr val="FF0000"/>
                </a:solidFill>
              </a:rPr>
              <a:t>сестра»    за 2021 год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700" b="1" u="sng" dirty="0"/>
              <a:t>Рубрика: Профессия: теория и практика</a:t>
            </a:r>
            <a:endParaRPr lang="ru-RU" sz="1700" dirty="0"/>
          </a:p>
          <a:p>
            <a:r>
              <a:rPr lang="ru-RU" sz="1400" dirty="0" smtClean="0"/>
              <a:t>Ж.Е. Турчина, Н.В. Фукалова, Ю.Н. Шагеева. </a:t>
            </a:r>
            <a:r>
              <a:rPr lang="ru-RU" sz="1400" b="1" dirty="0" smtClean="0"/>
              <a:t>Артериальная гипертензия у подростков: анализ факторов риска, роль школьной медицинской сестры в профилактике - </a:t>
            </a:r>
            <a:r>
              <a:rPr lang="ru-RU" sz="1400" b="1" dirty="0" smtClean="0">
                <a:solidFill>
                  <a:srgbClr val="FF0000"/>
                </a:solidFill>
              </a:rPr>
              <a:t>№ 1</a:t>
            </a:r>
          </a:p>
          <a:p>
            <a:r>
              <a:rPr lang="ru-RU" sz="1400" dirty="0" smtClean="0"/>
              <a:t>Р.Ю. Бангаров, К.А. Дурноглазова, Е.М. Скворцова, В.В. Скворцов.  </a:t>
            </a:r>
            <a:r>
              <a:rPr lang="ru-RU" sz="1400" b="1" dirty="0" smtClean="0"/>
              <a:t>Лактат-ацидоз </a:t>
            </a:r>
            <a:r>
              <a:rPr lang="ru-RU" sz="1400" b="1" dirty="0" smtClean="0"/>
              <a:t>в практике медицинской сестры - </a:t>
            </a:r>
            <a:r>
              <a:rPr lang="ru-RU" sz="1400" b="1" dirty="0" smtClean="0">
                <a:solidFill>
                  <a:srgbClr val="FF0000"/>
                </a:solidFill>
              </a:rPr>
              <a:t>№ 1</a:t>
            </a:r>
            <a:endParaRPr lang="ru-RU" sz="1400" b="1" dirty="0">
              <a:solidFill>
                <a:srgbClr val="FF0000"/>
              </a:solidFill>
            </a:endParaRPr>
          </a:p>
          <a:p>
            <a:r>
              <a:rPr lang="ru-RU" sz="1400" dirty="0" smtClean="0"/>
              <a:t>А.Н. Ильницкий,   И.С. Носкова. </a:t>
            </a:r>
            <a:r>
              <a:rPr lang="ru-RU" sz="1400" b="1" dirty="0" smtClean="0"/>
              <a:t>Резилиенс-гимнастика </a:t>
            </a:r>
            <a:r>
              <a:rPr lang="ru-RU" sz="1400" b="1" dirty="0" smtClean="0"/>
              <a:t>в паллиативной помощи</a:t>
            </a:r>
            <a:r>
              <a:rPr lang="ru-RU" sz="1400" b="1" dirty="0"/>
              <a:t>- </a:t>
            </a:r>
            <a:r>
              <a:rPr lang="ru-RU" sz="1400" b="1" dirty="0">
                <a:solidFill>
                  <a:srgbClr val="FF0000"/>
                </a:solidFill>
              </a:rPr>
              <a:t>№ 1</a:t>
            </a:r>
          </a:p>
          <a:p>
            <a:r>
              <a:rPr lang="ru-RU" sz="1400" dirty="0" smtClean="0"/>
              <a:t>Л.А. Харитонова, О.Н. Солодовникова, А.А. Плоскирева, Т.В. Сбродова, К.И. Григорьев.  </a:t>
            </a:r>
            <a:r>
              <a:rPr lang="en-US" sz="1400" b="1" dirty="0" smtClean="0"/>
              <a:t>COVID-19 </a:t>
            </a:r>
            <a:r>
              <a:rPr lang="ru-RU" sz="1400" b="1" dirty="0" smtClean="0"/>
              <a:t>и современная педиатрическая практика </a:t>
            </a:r>
            <a:r>
              <a:rPr lang="ru-RU" sz="1400" dirty="0" smtClean="0"/>
              <a:t>-  </a:t>
            </a:r>
            <a:r>
              <a:rPr lang="ru-RU" sz="1400" b="1" dirty="0">
                <a:solidFill>
                  <a:srgbClr val="FF0000"/>
                </a:solidFill>
              </a:rPr>
              <a:t>№ 2</a:t>
            </a:r>
          </a:p>
          <a:p>
            <a:r>
              <a:rPr lang="ru-RU" sz="1400" dirty="0"/>
              <a:t>К.И. Григорьев, Л.А. Харитонова, Л.В. Богомаз, С.Н. </a:t>
            </a:r>
            <a:r>
              <a:rPr lang="ru-RU" sz="1400" dirty="0" smtClean="0"/>
              <a:t>Борзакова</a:t>
            </a:r>
            <a:r>
              <a:rPr lang="ru-RU" sz="1400" b="1" dirty="0" smtClean="0"/>
              <a:t>.  </a:t>
            </a:r>
            <a:r>
              <a:rPr lang="ru-RU" sz="1400" b="1" dirty="0"/>
              <a:t>Лечение и профилактика хронических кислотозависимых заболеваний у детей – роль </a:t>
            </a:r>
            <a:r>
              <a:rPr lang="ru-RU" sz="1400" b="1" dirty="0" smtClean="0"/>
              <a:t>гастропротекторов - </a:t>
            </a:r>
            <a:r>
              <a:rPr lang="ru-RU" sz="1400" b="1" dirty="0" smtClean="0">
                <a:solidFill>
                  <a:srgbClr val="FF0000"/>
                </a:solidFill>
              </a:rPr>
              <a:t>№ 3</a:t>
            </a:r>
          </a:p>
          <a:p>
            <a:r>
              <a:rPr lang="ru-RU" sz="1400" dirty="0"/>
              <a:t>Е.В. Зорина, Л.А. Мудрова, О.П. Фатьянова, Б.В. </a:t>
            </a:r>
            <a:r>
              <a:rPr lang="ru-RU" sz="1400" dirty="0" smtClean="0"/>
              <a:t>Кудрявцева. </a:t>
            </a:r>
            <a:r>
              <a:rPr lang="ru-RU" sz="1400" b="1" dirty="0"/>
              <a:t>Определение профессиональных компетенций медицинской сестры в уходе за больными, оперированными по поводу рака </a:t>
            </a:r>
            <a:r>
              <a:rPr lang="ru-RU" sz="1400" b="1" dirty="0" smtClean="0"/>
              <a:t>желудка - </a:t>
            </a:r>
            <a:r>
              <a:rPr lang="ru-RU" sz="1400" b="1" dirty="0" smtClean="0">
                <a:solidFill>
                  <a:srgbClr val="FF0000"/>
                </a:solidFill>
              </a:rPr>
              <a:t>№ 6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В.В. Скворцов, Г.И.  Малякин, Э.А. </a:t>
            </a:r>
            <a:r>
              <a:rPr lang="ru-RU" sz="1400" dirty="0" smtClean="0"/>
              <a:t>Голиева.  </a:t>
            </a:r>
            <a:r>
              <a:rPr lang="ru-RU" sz="1400" b="1" dirty="0"/>
              <a:t>Язвенный колит в практике медсестры   </a:t>
            </a:r>
            <a:r>
              <a:rPr lang="ru-RU" sz="1400" b="1" dirty="0" smtClean="0"/>
              <a:t>- </a:t>
            </a:r>
            <a:r>
              <a:rPr lang="ru-RU" sz="1400" b="1" dirty="0" smtClean="0">
                <a:solidFill>
                  <a:srgbClr val="FF0000"/>
                </a:solidFill>
              </a:rPr>
              <a:t>№ 6                                                  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В.В. Скворцов, Г.И. Малякин, Н.Д. </a:t>
            </a:r>
            <a:r>
              <a:rPr lang="ru-RU" sz="1400" dirty="0" smtClean="0"/>
              <a:t>Матвеев. </a:t>
            </a:r>
            <a:r>
              <a:rPr lang="ru-RU" sz="1400" b="1" dirty="0"/>
              <a:t>Мигрень в практике медицинской сестры </a:t>
            </a:r>
            <a:r>
              <a:rPr lang="ru-RU" sz="1400" b="1" dirty="0" smtClean="0"/>
              <a:t>- </a:t>
            </a:r>
            <a:r>
              <a:rPr lang="ru-RU" sz="1400" b="1" dirty="0" smtClean="0">
                <a:solidFill>
                  <a:srgbClr val="FF0000"/>
                </a:solidFill>
              </a:rPr>
              <a:t>№ 6 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К.И. Григорьев, А.И. Григорьев, О.Ф. </a:t>
            </a:r>
            <a:r>
              <a:rPr lang="ru-RU" sz="1400" dirty="0" smtClean="0"/>
              <a:t>Выхристюк. </a:t>
            </a:r>
            <a:r>
              <a:rPr lang="ru-RU" sz="1400" b="1" dirty="0"/>
              <a:t>Синдром головной боли у детей и подростков </a:t>
            </a:r>
            <a:r>
              <a:rPr lang="ru-RU" sz="1400" b="1" dirty="0" smtClean="0"/>
              <a:t> - </a:t>
            </a:r>
            <a:r>
              <a:rPr lang="ru-RU" sz="1400" b="1" dirty="0" smtClean="0">
                <a:solidFill>
                  <a:srgbClr val="FF0000"/>
                </a:solidFill>
              </a:rPr>
              <a:t>№ 7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В.В. Скворцов, А.Р. </a:t>
            </a:r>
            <a:r>
              <a:rPr lang="ru-RU" sz="1400" dirty="0" smtClean="0"/>
              <a:t>Пономарева. </a:t>
            </a:r>
            <a:r>
              <a:rPr lang="ru-RU" sz="1400" b="1" dirty="0"/>
              <a:t>Кардиомиопатии в практике медицинской сестры</a:t>
            </a:r>
            <a:r>
              <a:rPr lang="ru-RU" sz="1400" dirty="0"/>
              <a:t> </a:t>
            </a:r>
            <a:r>
              <a:rPr lang="ru-RU" sz="1400" dirty="0" smtClean="0"/>
              <a:t>- </a:t>
            </a:r>
            <a:r>
              <a:rPr lang="ru-RU" sz="1400" b="1" dirty="0" smtClean="0">
                <a:solidFill>
                  <a:srgbClr val="FF0000"/>
                </a:solidFill>
              </a:rPr>
              <a:t>№ 7</a:t>
            </a:r>
            <a:endParaRPr lang="ru-RU" sz="1400" b="1" dirty="0">
              <a:solidFill>
                <a:srgbClr val="FF0000"/>
              </a:solidFill>
            </a:endParaRPr>
          </a:p>
          <a:p>
            <a:endParaRPr lang="ru-RU" sz="1500" dirty="0" smtClean="0"/>
          </a:p>
          <a:p>
            <a:endParaRPr lang="ru-RU" sz="1600" dirty="0"/>
          </a:p>
          <a:p>
            <a:endParaRPr lang="ru-RU" sz="1500" dirty="0"/>
          </a:p>
        </p:txBody>
      </p:sp>
      <p:pic>
        <p:nvPicPr>
          <p:cNvPr id="4" name="Рисунок 3" descr="Журнал &amp;quot;Медицинская сестра&amp;quot; - содержание выпуска Т.23 № 8 за 2021 год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458" y="174367"/>
            <a:ext cx="1470807" cy="1839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Актуальные статьи из журнала «Медицинская сестра»    за 2021 год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b="1" u="sng" dirty="0"/>
              <a:t>АКТУАЛЬНАЯ ТЕМА</a:t>
            </a:r>
            <a:endParaRPr lang="ru-RU" sz="1400" dirty="0"/>
          </a:p>
          <a:p>
            <a:r>
              <a:rPr lang="ru-RU" sz="1400" dirty="0"/>
              <a:t>Т.В. Демидова, Н.А. </a:t>
            </a:r>
            <a:r>
              <a:rPr lang="ru-RU" sz="1400" dirty="0" smtClean="0"/>
              <a:t>Уфимцева. </a:t>
            </a:r>
            <a:r>
              <a:rPr lang="ru-RU" sz="1400" b="1" dirty="0"/>
              <a:t>Коллизии вакцинопрофилактики в период пандемии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В.В. Скворцов, А.Р. </a:t>
            </a:r>
            <a:r>
              <a:rPr lang="ru-RU" sz="1400" dirty="0" smtClean="0"/>
              <a:t>Пономарева. </a:t>
            </a:r>
            <a:r>
              <a:rPr lang="ru-RU" sz="1400" b="1" dirty="0"/>
              <a:t>Очаговая пневмония в практике медицинской сестры - </a:t>
            </a:r>
            <a:r>
              <a:rPr lang="ru-RU" sz="1400" b="1" dirty="0">
                <a:solidFill>
                  <a:srgbClr val="FF0000"/>
                </a:solidFill>
              </a:rPr>
              <a:t>№ 4</a:t>
            </a:r>
          </a:p>
          <a:p>
            <a:r>
              <a:rPr lang="ru-RU" sz="1400" dirty="0"/>
              <a:t>К.И. Григорьев, О.Ф. Выхристюк,  А.Л. Соловьева, Е.Е. Вартапетова. </a:t>
            </a:r>
            <a:r>
              <a:rPr lang="ru-RU" sz="1400" b="1" dirty="0"/>
              <a:t>Профилактика наследственных  и врожденных заболеваний почек и мочевыводящих путей - </a:t>
            </a:r>
            <a:r>
              <a:rPr lang="ru-RU" sz="1400" b="1" dirty="0">
                <a:solidFill>
                  <a:srgbClr val="FF0000"/>
                </a:solidFill>
              </a:rPr>
              <a:t>№ 5</a:t>
            </a:r>
          </a:p>
          <a:p>
            <a:endParaRPr lang="ru-RU" sz="1400" b="1" u="sng" dirty="0" smtClean="0"/>
          </a:p>
          <a:p>
            <a:r>
              <a:rPr lang="ru-RU" sz="1400" b="1" u="sng" dirty="0" smtClean="0"/>
              <a:t>МЕДСЕСТРЕ </a:t>
            </a:r>
            <a:r>
              <a:rPr lang="ru-RU" sz="1400" b="1" u="sng" dirty="0"/>
              <a:t>НА ЗАМЕТКУ</a:t>
            </a:r>
            <a:endParaRPr lang="ru-RU" sz="1400" dirty="0"/>
          </a:p>
          <a:p>
            <a:r>
              <a:rPr lang="ru-RU" sz="1400" dirty="0"/>
              <a:t>В.П. Куценко, Д.Д. Ковалева, Н.Р. Миронова, Е.И. Пересада, П.В. </a:t>
            </a:r>
            <a:r>
              <a:rPr lang="ru-RU" sz="1400" dirty="0" smtClean="0"/>
              <a:t>Селиверстов. </a:t>
            </a:r>
            <a:r>
              <a:rPr lang="ru-RU" sz="1400" b="1" dirty="0"/>
              <a:t>Острое отравление </a:t>
            </a:r>
            <a:r>
              <a:rPr lang="ru-RU" sz="1400" b="1" dirty="0" smtClean="0"/>
              <a:t>грибами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b="1" u="sng" dirty="0" smtClean="0">
              <a:solidFill>
                <a:srgbClr val="FF0000"/>
              </a:solidFill>
            </a:endParaRPr>
          </a:p>
          <a:p>
            <a:r>
              <a:rPr lang="ru-RU" sz="1400" b="1" u="sng" dirty="0" smtClean="0"/>
              <a:t>СЕСТРИНСКАЯ </a:t>
            </a:r>
            <a:r>
              <a:rPr lang="ru-RU" sz="1400" b="1" u="sng" dirty="0"/>
              <a:t>СЛУЖБА – ЧАСТЬ СИСТЕМЫ ЗДРАВООХРАНЕНИЯ</a:t>
            </a:r>
            <a:endParaRPr lang="ru-RU" sz="1400" dirty="0"/>
          </a:p>
          <a:p>
            <a:r>
              <a:rPr lang="ru-RU" sz="1400" b="1" dirty="0"/>
              <a:t> </a:t>
            </a:r>
            <a:r>
              <a:rPr lang="ru-RU" sz="1400" dirty="0"/>
              <a:t>Н.Г. Шеина, И.В. Островская, А.В. </a:t>
            </a:r>
            <a:r>
              <a:rPr lang="ru-RU" sz="1400" dirty="0" smtClean="0"/>
              <a:t>Иванов. </a:t>
            </a:r>
            <a:r>
              <a:rPr lang="ru-RU" sz="1400" b="1" dirty="0"/>
              <a:t>Стандартизация деятельности медицинской сестры процедурного кабинета - </a:t>
            </a:r>
            <a:r>
              <a:rPr lang="ru-RU" sz="1400" b="1" dirty="0">
                <a:solidFill>
                  <a:srgbClr val="FF0000"/>
                </a:solidFill>
              </a:rPr>
              <a:t>№ 5 </a:t>
            </a:r>
          </a:p>
          <a:p>
            <a:r>
              <a:rPr lang="ru-RU" sz="1400" dirty="0"/>
              <a:t>А.В. </a:t>
            </a:r>
            <a:r>
              <a:rPr lang="ru-RU" sz="1400" dirty="0" smtClean="0"/>
              <a:t>Иванов. </a:t>
            </a:r>
            <a:r>
              <a:rPr lang="ru-RU" sz="1400" b="1" dirty="0"/>
              <a:t>Периодическая аккредитация медицинских работников со средним медицинским образованием - </a:t>
            </a:r>
            <a:r>
              <a:rPr lang="ru-RU" sz="1400" b="1" dirty="0">
                <a:solidFill>
                  <a:srgbClr val="FF0000"/>
                </a:solidFill>
              </a:rPr>
              <a:t>№ 6</a:t>
            </a:r>
          </a:p>
          <a:p>
            <a:r>
              <a:rPr lang="ru-RU" sz="1400" dirty="0"/>
              <a:t>В.В. </a:t>
            </a:r>
            <a:r>
              <a:rPr lang="ru-RU" sz="1400" dirty="0" smtClean="0"/>
              <a:t>Сайфетдинова. </a:t>
            </a:r>
            <a:r>
              <a:rPr lang="ru-RU" sz="1400" b="1" dirty="0"/>
              <a:t>Роль медицинской сестры в новой модели здравоохранения - </a:t>
            </a:r>
            <a:r>
              <a:rPr lang="ru-RU" sz="1400" b="1" dirty="0">
                <a:solidFill>
                  <a:srgbClr val="FF0000"/>
                </a:solidFill>
              </a:rPr>
              <a:t>№ 7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/>
              <a:t>С.И. </a:t>
            </a:r>
            <a:r>
              <a:rPr lang="ru-RU" sz="1400" dirty="0" smtClean="0"/>
              <a:t>Двойников, </a:t>
            </a:r>
            <a:r>
              <a:rPr lang="ru-RU" sz="1400" dirty="0"/>
              <a:t>С.В. Архипова, А.С</a:t>
            </a:r>
            <a:r>
              <a:rPr lang="ru-RU" sz="1400" dirty="0" smtClean="0"/>
              <a:t>. Масин.  </a:t>
            </a:r>
            <a:r>
              <a:rPr lang="ru-RU" sz="1400" b="1" dirty="0"/>
              <a:t>Деонтологические аспекты в сестринской практике </a:t>
            </a:r>
            <a:r>
              <a:rPr lang="ru-RU" sz="1400" b="1" dirty="0" smtClean="0"/>
              <a:t>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Журнал &amp;quot;Медицинская сестра&amp;quot; - содержание выпуска Т.23 № 8 за 2021 год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458" y="174367"/>
            <a:ext cx="1470807" cy="1839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0667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Актуальные статьи из журнала «Медицинская сестра»    за 2021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825624"/>
            <a:ext cx="10964007" cy="49180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u="sng" dirty="0"/>
              <a:t>Рубрика: Образование: проблемы и решения</a:t>
            </a:r>
            <a:endParaRPr lang="ru-RU" sz="1400" dirty="0"/>
          </a:p>
          <a:p>
            <a:r>
              <a:rPr lang="ru-RU" sz="1400" dirty="0" smtClean="0"/>
              <a:t>Л.Н. Лаптиева, Т.В. Матвейчик,  О.П. Цывис . </a:t>
            </a:r>
            <a:r>
              <a:rPr lang="ru-RU" sz="1400" b="1" dirty="0" smtClean="0"/>
              <a:t>Роль </a:t>
            </a:r>
            <a:r>
              <a:rPr lang="ru-RU" sz="1400" b="1" dirty="0"/>
              <a:t>симуляционного обучения в профессиональной адаптации медицинских </a:t>
            </a:r>
            <a:r>
              <a:rPr lang="ru-RU" sz="1400" b="1" dirty="0" smtClean="0"/>
              <a:t>работников - </a:t>
            </a:r>
            <a:r>
              <a:rPr lang="ru-RU" sz="1400" b="1" dirty="0" smtClean="0">
                <a:solidFill>
                  <a:srgbClr val="FF0000"/>
                </a:solidFill>
              </a:rPr>
              <a:t>№ 1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b="1" u="sng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u="sng" dirty="0" smtClean="0"/>
              <a:t>Рубрика</a:t>
            </a:r>
            <a:r>
              <a:rPr lang="ru-RU" sz="1400" b="1" u="sng" dirty="0"/>
              <a:t>: Сестринская помощь в работе с паллиативными пациентами</a:t>
            </a: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А.М. Морозов, А.Н. Сергеев, А.Д. Морозова, Т.Н. Кузьмина, Н.С. Новикова. </a:t>
            </a:r>
            <a:r>
              <a:rPr lang="ru-RU" sz="1400" b="1" dirty="0"/>
              <a:t>Аспекты ухода за полостью носа у тяжелобольных - </a:t>
            </a:r>
            <a:r>
              <a:rPr lang="ru-RU" sz="1400" b="1" dirty="0">
                <a:solidFill>
                  <a:srgbClr val="FF0000"/>
                </a:solidFill>
              </a:rPr>
              <a:t>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Семенова А.С. </a:t>
            </a:r>
            <a:r>
              <a:rPr lang="ru-RU" sz="1400" b="1" dirty="0"/>
              <a:t>Актуальные вопросы ухода и реабилитации в работе медсестры с тяжелыми пациентами, имеющими хронические </a:t>
            </a:r>
            <a:r>
              <a:rPr lang="ru-RU" sz="1400" b="1" dirty="0" smtClean="0"/>
              <a:t>–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№ </a:t>
            </a:r>
            <a:r>
              <a:rPr lang="ru-RU" sz="1400" b="1" dirty="0">
                <a:solidFill>
                  <a:srgbClr val="FF0000"/>
                </a:solidFill>
              </a:rPr>
              <a:t>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400" b="1" u="sng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u="sng" dirty="0"/>
              <a:t>Рубрика: Юридическая консультация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В. Комарова.  </a:t>
            </a:r>
            <a:r>
              <a:rPr lang="ru-RU" sz="1400" b="1" dirty="0"/>
              <a:t>Квалификационные требования к работе медицинской сестры - </a:t>
            </a:r>
            <a:r>
              <a:rPr lang="ru-RU" sz="1400" b="1" dirty="0">
                <a:solidFill>
                  <a:srgbClr val="FF0000"/>
                </a:solidFill>
              </a:rPr>
              <a:t>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А. Мазухина.  </a:t>
            </a:r>
            <a:r>
              <a:rPr lang="ru-RU" sz="1400" b="1" dirty="0"/>
              <a:t>Детали получения высшей квалификационной категории медицинскими сестрами - </a:t>
            </a:r>
            <a:r>
              <a:rPr lang="ru-RU" sz="1400" b="1" dirty="0">
                <a:solidFill>
                  <a:srgbClr val="FF0000"/>
                </a:solidFill>
              </a:rPr>
              <a:t>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Н. Странцова. </a:t>
            </a:r>
            <a:r>
              <a:rPr lang="ru-RU" sz="1400" b="1" dirty="0"/>
              <a:t>Правомерно ли отстранение от работы медицинских сестер, не прошедших вакцинацию? </a:t>
            </a:r>
            <a:r>
              <a:rPr lang="ru-RU" sz="1400" b="1" dirty="0" smtClean="0"/>
              <a:t>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b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А. Дроздова.  </a:t>
            </a:r>
            <a:r>
              <a:rPr lang="ru-RU" sz="1400" b="1" dirty="0"/>
              <a:t>Условия назначения досрочной пенсии за выслугу </a:t>
            </a:r>
            <a:r>
              <a:rPr lang="ru-RU" sz="1400" b="1" dirty="0" smtClean="0"/>
              <a:t>лет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  <a:endParaRPr lang="ru-RU" sz="1400" b="1" dirty="0">
              <a:solidFill>
                <a:srgbClr val="FF0000"/>
              </a:solidFill>
            </a:endParaRPr>
          </a:p>
          <a:p>
            <a:endParaRPr lang="ru-RU" sz="2200" b="1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4" name="Рисунок 3" descr="Журнал &amp;quot;Медицинская сестра&amp;quot; - содержание выпуска Т.23 № 8 за 2021 год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458" y="174367"/>
            <a:ext cx="1470807" cy="1839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sz="3400" b="1" dirty="0">
                <a:solidFill>
                  <a:srgbClr val="FF0000"/>
                </a:solidFill>
              </a:rPr>
              <a:t>Актуальные </a:t>
            </a:r>
            <a:r>
              <a:rPr lang="ru-RU" sz="4000" b="1" dirty="0">
                <a:solidFill>
                  <a:srgbClr val="FF0000"/>
                </a:solidFill>
              </a:rPr>
              <a:t>статьи</a:t>
            </a:r>
            <a:r>
              <a:rPr lang="ru-RU" sz="3400" b="1" dirty="0">
                <a:solidFill>
                  <a:srgbClr val="FF0000"/>
                </a:solidFill>
              </a:rPr>
              <a:t> из журнала </a:t>
            </a:r>
            <a:r>
              <a:rPr lang="ru-RU" sz="3400" b="1" dirty="0" smtClean="0">
                <a:solidFill>
                  <a:srgbClr val="FF0000"/>
                </a:solidFill>
              </a:rPr>
              <a:t>«Сестринское дело»    </a:t>
            </a:r>
            <a:br>
              <a:rPr lang="ru-RU" sz="3400" b="1" dirty="0" smtClean="0">
                <a:solidFill>
                  <a:srgbClr val="FF0000"/>
                </a:solidFill>
              </a:rPr>
            </a:br>
            <a:r>
              <a:rPr lang="ru-RU" sz="3400" b="1" dirty="0" smtClean="0">
                <a:solidFill>
                  <a:srgbClr val="FF0000"/>
                </a:solidFill>
              </a:rPr>
              <a:t>за </a:t>
            </a:r>
            <a:r>
              <a:rPr lang="ru-RU" sz="3400" b="1" dirty="0">
                <a:solidFill>
                  <a:srgbClr val="FF0000"/>
                </a:solidFill>
              </a:rPr>
              <a:t>2021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631092"/>
            <a:ext cx="11324492" cy="48752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СЕСТРИНСКОЕ </a:t>
            </a:r>
            <a:r>
              <a:rPr lang="ru-RU" sz="1400" b="1" dirty="0"/>
              <a:t>ДЕЛО В ОНКОЛОГИИ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И. </a:t>
            </a:r>
            <a:r>
              <a:rPr lang="ru-RU" sz="1400" b="1" dirty="0" smtClean="0"/>
              <a:t>Роль </a:t>
            </a:r>
            <a:r>
              <a:rPr lang="ru-RU" sz="1400" b="1" dirty="0"/>
              <a:t>медсестры в лечении онкологических </a:t>
            </a:r>
            <a:r>
              <a:rPr lang="ru-RU" sz="1400" b="1" dirty="0" smtClean="0"/>
              <a:t>заболеваний - </a:t>
            </a:r>
            <a:r>
              <a:rPr lang="ru-RU" sz="1400" b="1" dirty="0" smtClean="0">
                <a:solidFill>
                  <a:srgbClr val="FF0000"/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Важные </a:t>
            </a:r>
            <a:r>
              <a:rPr lang="ru-RU" sz="1400" b="1" dirty="0"/>
              <a:t>аспекты сестринской практики в </a:t>
            </a:r>
            <a:r>
              <a:rPr lang="ru-RU" sz="1400" b="1" dirty="0" smtClean="0"/>
              <a:t>онкологии - </a:t>
            </a:r>
            <a:r>
              <a:rPr lang="ru-RU" sz="1400" b="1" dirty="0" smtClean="0">
                <a:solidFill>
                  <a:srgbClr val="FF0000"/>
                </a:solidFill>
              </a:rPr>
              <a:t>№ 7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ПСИХОЛОГИЧЕСКИЙ </a:t>
            </a:r>
            <a:r>
              <a:rPr lang="ru-RU" sz="1400" b="1" dirty="0"/>
              <a:t>ПРАКТИКУМ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Спивак И. </a:t>
            </a:r>
            <a:r>
              <a:rPr lang="ru-RU" sz="1400" b="1" dirty="0" smtClean="0"/>
              <a:t>Приемы </a:t>
            </a:r>
            <a:r>
              <a:rPr lang="ru-RU" sz="1400" b="1" dirty="0"/>
              <a:t>и тактика вербального </a:t>
            </a:r>
            <a:r>
              <a:rPr lang="ru-RU" sz="1400" b="1" dirty="0" smtClean="0"/>
              <a:t>убеждения - </a:t>
            </a:r>
            <a:r>
              <a:rPr lang="ru-RU" sz="1400" b="1" dirty="0" smtClean="0">
                <a:solidFill>
                  <a:srgbClr val="FF0000"/>
                </a:solidFill>
              </a:rPr>
              <a:t>№ </a:t>
            </a:r>
            <a:r>
              <a:rPr lang="ru-RU" sz="1400" b="1" dirty="0">
                <a:solidFill>
                  <a:srgbClr val="FF0000"/>
                </a:solidFill>
              </a:rPr>
              <a:t>3</a:t>
            </a:r>
            <a:endParaRPr lang="ru-RU" sz="1400" b="1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АКТУАЛЬНЫЙ </a:t>
            </a:r>
            <a:r>
              <a:rPr lang="ru-RU" sz="1400" b="1" dirty="0"/>
              <a:t>ВОПРОС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Мыльникова И. </a:t>
            </a:r>
            <a:r>
              <a:rPr lang="ru-RU" sz="1400" b="1" dirty="0" smtClean="0"/>
              <a:t>Безопасность </a:t>
            </a:r>
            <a:r>
              <a:rPr lang="ru-RU" sz="1400" b="1" dirty="0"/>
              <a:t>пациента как учебный </a:t>
            </a:r>
            <a:r>
              <a:rPr lang="ru-RU" sz="1400" b="1" dirty="0" smtClean="0"/>
              <a:t>предмет - </a:t>
            </a:r>
            <a:r>
              <a:rPr lang="ru-RU" sz="1400" b="1" dirty="0">
                <a:solidFill>
                  <a:srgbClr val="FF0000"/>
                </a:solidFill>
              </a:rPr>
              <a:t>№ </a:t>
            </a:r>
            <a:r>
              <a:rPr lang="ru-RU" sz="1400" b="1" dirty="0" smtClean="0">
                <a:solidFill>
                  <a:srgbClr val="FF0000"/>
                </a:solidFill>
              </a:rPr>
              <a:t>3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ПРОФИЛАКТИКА </a:t>
            </a:r>
            <a:r>
              <a:rPr lang="ru-RU" sz="1400" b="1" dirty="0"/>
              <a:t>ИСМП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Е.  </a:t>
            </a:r>
            <a:r>
              <a:rPr lang="ru-RU" sz="1400" b="1" dirty="0"/>
              <a:t>Новые санитарно-эпидемиологические требования в условиях регуляторной </a:t>
            </a:r>
            <a:r>
              <a:rPr lang="ru-RU" sz="1400" b="1" dirty="0" smtClean="0"/>
              <a:t>гильотины - </a:t>
            </a:r>
            <a:r>
              <a:rPr lang="ru-RU" sz="1400" b="1" dirty="0" smtClean="0">
                <a:solidFill>
                  <a:srgbClr val="FF0000"/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Христофорова Е. </a:t>
            </a:r>
            <a:r>
              <a:rPr lang="ru-RU" sz="1400" b="1" dirty="0" smtClean="0"/>
              <a:t>Медицинские </a:t>
            </a:r>
            <a:r>
              <a:rPr lang="ru-RU" sz="1400" b="1" dirty="0"/>
              <a:t>маски: общие требования к их выбору </a:t>
            </a:r>
            <a:r>
              <a:rPr lang="ru-RU" sz="1400" b="1" dirty="0" smtClean="0"/>
              <a:t>и применению - </a:t>
            </a:r>
            <a:r>
              <a:rPr lang="ru-RU" sz="1400" b="1" dirty="0" smtClean="0">
                <a:solidFill>
                  <a:srgbClr val="FF0000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Антюшко Т. </a:t>
            </a:r>
            <a:r>
              <a:rPr lang="ru-RU" sz="1400" b="1" dirty="0" smtClean="0"/>
              <a:t>Аудит </a:t>
            </a:r>
            <a:r>
              <a:rPr lang="ru-RU" sz="1400" b="1" dirty="0"/>
              <a:t>технологии обработки </a:t>
            </a:r>
            <a:r>
              <a:rPr lang="ru-RU" sz="1400" b="1" dirty="0" smtClean="0"/>
              <a:t>рук - </a:t>
            </a:r>
            <a:r>
              <a:rPr lang="ru-RU" sz="1400" b="1" dirty="0" smtClean="0">
                <a:solidFill>
                  <a:srgbClr val="FF0000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Дубель Е. </a:t>
            </a:r>
            <a:r>
              <a:rPr lang="ru-RU" sz="1400" b="1" dirty="0" smtClean="0"/>
              <a:t>Новые </a:t>
            </a:r>
            <a:r>
              <a:rPr lang="ru-RU" sz="1400" b="1" dirty="0"/>
              <a:t>требования к гигиене рук медицинских работников и обеззараживанию кожных покровов </a:t>
            </a:r>
            <a:r>
              <a:rPr lang="ru-RU" sz="1400" b="1" dirty="0" smtClean="0"/>
              <a:t>пациентов - </a:t>
            </a:r>
            <a:r>
              <a:rPr lang="ru-RU" sz="1400" b="1" dirty="0" smtClean="0">
                <a:solidFill>
                  <a:srgbClr val="FF0000"/>
                </a:solidFill>
              </a:rPr>
              <a:t>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Аверин А. </a:t>
            </a:r>
            <a:r>
              <a:rPr lang="ru-RU" sz="1400" b="1" dirty="0" smtClean="0"/>
              <a:t>Изменение </a:t>
            </a:r>
            <a:r>
              <a:rPr lang="ru-RU" sz="1400" b="1" dirty="0"/>
              <a:t>санитарного законодательства – старые </a:t>
            </a:r>
            <a:r>
              <a:rPr lang="ru-RU" sz="1400" b="1" dirty="0" smtClean="0"/>
              <a:t>и новые требования - </a:t>
            </a:r>
            <a:r>
              <a:rPr lang="ru-RU" sz="1400" b="1" dirty="0" smtClean="0">
                <a:solidFill>
                  <a:srgbClr val="FF0000"/>
                </a:solidFill>
              </a:rPr>
              <a:t>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Христофорова Е. </a:t>
            </a:r>
            <a:r>
              <a:rPr lang="ru-RU" sz="1400" b="1" dirty="0" smtClean="0"/>
              <a:t>Особенности </a:t>
            </a:r>
            <a:r>
              <a:rPr lang="ru-RU" sz="1400" b="1" dirty="0"/>
              <a:t>организации противоэпидемических </a:t>
            </a:r>
            <a:r>
              <a:rPr lang="ru-RU" sz="1400" b="1" dirty="0" smtClean="0"/>
              <a:t>мероприятий </a:t>
            </a:r>
            <a:r>
              <a:rPr lang="ru-RU" sz="1400" b="1" dirty="0"/>
              <a:t>в детских противотуберкулезных </a:t>
            </a:r>
            <a:r>
              <a:rPr lang="ru-RU" sz="1400" b="1" dirty="0" smtClean="0"/>
              <a:t>стационарах в </a:t>
            </a:r>
            <a:r>
              <a:rPr lang="ru-RU" sz="1400" b="1" dirty="0"/>
              <a:t>условиях пандемии </a:t>
            </a:r>
            <a:r>
              <a:rPr lang="ru-RU" sz="1400" b="1" dirty="0" smtClean="0"/>
              <a:t>COVID-19 - </a:t>
            </a:r>
            <a:r>
              <a:rPr lang="ru-RU" sz="1400" b="1" dirty="0" smtClean="0">
                <a:solidFill>
                  <a:srgbClr val="FF0000"/>
                </a:solidFill>
              </a:rPr>
              <a:t>№ 8</a:t>
            </a:r>
          </a:p>
          <a:p>
            <a:endParaRPr lang="ru-RU" sz="1400" dirty="0"/>
          </a:p>
        </p:txBody>
      </p:sp>
      <p:pic>
        <p:nvPicPr>
          <p:cNvPr id="4" name="Рисунок 3" descr="Сестринское дел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524" y="-1"/>
            <a:ext cx="144299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</TotalTime>
  <Words>1248</Words>
  <Application>Microsoft Office PowerPoint</Application>
  <PresentationFormat>Произвольный</PresentationFormat>
  <Paragraphs>227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ОБЗОР АКТУАЛЬНЫХ МАТЕРИАЛОВ  ПЕРИОДИЧЕСКИХ ИЗДАНИЙ 2021 Г.</vt:lpstr>
      <vt:lpstr>Актуальные статьи из журнала «Главная медицинская сестра»    за 2021 год</vt:lpstr>
      <vt:lpstr>Актуальные статьи из журнала «Главная медицинская сестра»    за 2021 год</vt:lpstr>
      <vt:lpstr>Актуальные статьи из журнала «Главная медицинская сестра»    за 2021 год</vt:lpstr>
      <vt:lpstr>Темы  выпусков журнала «В помощь  практикующей медицинской сестре»  за 2021 год</vt:lpstr>
      <vt:lpstr>Актуальные статьи из журнала «Медицинская сестра»    за 2021 год</vt:lpstr>
      <vt:lpstr>Актуальные статьи из журнала «Медицинская сестра»    за 2021 год</vt:lpstr>
      <vt:lpstr>Актуальные статьи из журнала «Медицинская сестра»    за 2021 год</vt:lpstr>
      <vt:lpstr>Актуальные статьи из журнала «Сестринское дело»     за 2021 год</vt:lpstr>
      <vt:lpstr> Актуальные статьи из журнала «Сестринское дело»    за 2021 год</vt:lpstr>
      <vt:lpstr>Актуальные статьи из журнала «Управление качеством  в здравоохранении»    за 2021 год</vt:lpstr>
      <vt:lpstr>Актуальные статьи из журнала «Управление качеством  в здравоохранении»    за 2021 год</vt:lpstr>
      <vt:lpstr>Актуальные статьи из журнала «Медицинское обслуживание и организация питания в ДОУ»      за 2021 год</vt:lpstr>
      <vt:lpstr>Актуальные статьи из журнала «Медицинское обслуживание и организация питания в ДОУ»      за 2021 год</vt:lpstr>
      <vt:lpstr>Актуальные статьи из журнала «Медицинское обслуживание и организация питания в ДОУ»      за 2021 год</vt:lpstr>
      <vt:lpstr>Информация для слушателей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д9</cp:lastModifiedBy>
  <cp:revision>149</cp:revision>
  <dcterms:created xsi:type="dcterms:W3CDTF">2019-04-11T10:45:24Z</dcterms:created>
  <dcterms:modified xsi:type="dcterms:W3CDTF">2022-01-26T12:12:23Z</dcterms:modified>
</cp:coreProperties>
</file>