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sldIdLst>
    <p:sldId id="257" r:id="rId2"/>
    <p:sldId id="266" r:id="rId3"/>
    <p:sldId id="280" r:id="rId4"/>
    <p:sldId id="273" r:id="rId5"/>
    <p:sldId id="287" r:id="rId6"/>
    <p:sldId id="288" r:id="rId7"/>
    <p:sldId id="276" r:id="rId8"/>
    <p:sldId id="277" r:id="rId9"/>
    <p:sldId id="281" r:id="rId10"/>
    <p:sldId id="278" r:id="rId11"/>
    <p:sldId id="289" r:id="rId12"/>
    <p:sldId id="279" r:id="rId13"/>
    <p:sldId id="270" r:id="rId14"/>
    <p:sldId id="290" r:id="rId15"/>
    <p:sldId id="291" r:id="rId16"/>
    <p:sldId id="272" r:id="rId17"/>
    <p:sldId id="282" r:id="rId18"/>
    <p:sldId id="292" r:id="rId19"/>
    <p:sldId id="283" r:id="rId20"/>
    <p:sldId id="284" r:id="rId21"/>
    <p:sldId id="293" r:id="rId22"/>
    <p:sldId id="285" r:id="rId23"/>
    <p:sldId id="286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289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mocpk_lib@mail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ОБЗОР АКТУАЛЬНЫХ МАТЕРИАЛОВ </a:t>
            </a:r>
            <a:br>
              <a:rPr lang="ru-RU" sz="38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ПЕРИОДИЧЕСКИХ ИЗДАНИЙ 2022 Г.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1816443"/>
            <a:ext cx="10928838" cy="43605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b="1" dirty="0" smtClean="0"/>
              <a:t>На 2022 год ГООАУ ДПО «МОЦПК СЗ» была оформлена годовая подписка на электронные издания -  электронные версии семи периодических изданий:</a:t>
            </a:r>
          </a:p>
          <a:p>
            <a:r>
              <a:rPr lang="ru-RU" sz="1600" b="1" dirty="0" smtClean="0"/>
              <a:t>Главная медицинская сестра;</a:t>
            </a:r>
          </a:p>
          <a:p>
            <a:r>
              <a:rPr lang="ru-RU" sz="1600" b="1" dirty="0" smtClean="0"/>
              <a:t>Медицинское обслуживание и организация питания в ДОУ;</a:t>
            </a:r>
          </a:p>
          <a:p>
            <a:r>
              <a:rPr lang="ru-RU" sz="1600" b="1" dirty="0" smtClean="0"/>
              <a:t>Медицинская сестра;</a:t>
            </a:r>
          </a:p>
          <a:p>
            <a:r>
              <a:rPr lang="ru-RU" sz="1600" b="1" dirty="0" smtClean="0"/>
              <a:t>Сестринское дело;</a:t>
            </a:r>
          </a:p>
          <a:p>
            <a:r>
              <a:rPr lang="ru-RU" sz="1600" b="1" dirty="0" smtClean="0"/>
              <a:t>Педиатрия;</a:t>
            </a:r>
          </a:p>
          <a:p>
            <a:r>
              <a:rPr lang="ru-RU" sz="1600" b="1" dirty="0" smtClean="0"/>
              <a:t>В помощь практикующей медицинской сестре;</a:t>
            </a:r>
          </a:p>
          <a:p>
            <a:r>
              <a:rPr lang="ru-RU" sz="1600" b="1" dirty="0" smtClean="0"/>
              <a:t>Управление качеством в здравоохранении.</a:t>
            </a:r>
          </a:p>
          <a:p>
            <a:pPr marL="0" indent="0" algn="just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750" y="4782065"/>
            <a:ext cx="1237066" cy="174230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091" y="4652317"/>
            <a:ext cx="1383957" cy="1865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Медицинское обслуживание и организация питания в ДОУ - Актион-пресс | PDF  онлайн | PubHTML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70" y="4720280"/>
            <a:ext cx="1346903" cy="1865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427" y="4669564"/>
            <a:ext cx="1433383" cy="1885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817" y="4782064"/>
            <a:ext cx="1421366" cy="1736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4032" y="4782066"/>
            <a:ext cx="1087396" cy="1736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3385" y="365125"/>
            <a:ext cx="10650415" cy="1325563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«Медицинская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2022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9085" y="1739126"/>
            <a:ext cx="10964007" cy="491807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400" b="1" u="sng" dirty="0" smtClean="0"/>
          </a:p>
          <a:p>
            <a:pPr marL="0" indent="0">
              <a:buNone/>
            </a:pPr>
            <a:r>
              <a:rPr lang="ru-RU" sz="1600" b="1" u="sng" dirty="0">
                <a:solidFill>
                  <a:srgbClr val="002060"/>
                </a:solidFill>
              </a:rPr>
              <a:t>Рубрика: </a:t>
            </a:r>
            <a:r>
              <a:rPr lang="ru-RU" sz="1600" b="1" u="sng" dirty="0" smtClean="0">
                <a:solidFill>
                  <a:srgbClr val="002060"/>
                </a:solidFill>
              </a:rPr>
              <a:t>СЕСТРИНСКАЯ </a:t>
            </a:r>
            <a:r>
              <a:rPr lang="ru-RU" sz="1600" b="1" u="sng" dirty="0">
                <a:solidFill>
                  <a:srgbClr val="002060"/>
                </a:solidFill>
              </a:rPr>
              <a:t>СЛУЖБА – ЧАСТЬ СИСТЕМЫ </a:t>
            </a:r>
            <a:r>
              <a:rPr lang="ru-RU" sz="1600" b="1" u="sng" dirty="0" smtClean="0">
                <a:solidFill>
                  <a:srgbClr val="002060"/>
                </a:solidFill>
              </a:rPr>
              <a:t>ЗДРАВООХРАНЕНИЯ</a:t>
            </a:r>
          </a:p>
          <a:p>
            <a:pPr marL="0" indent="0">
              <a:buNone/>
            </a:pPr>
            <a:endParaRPr lang="ru-RU" sz="1400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b="1" dirty="0"/>
              <a:t> </a:t>
            </a:r>
            <a:r>
              <a:rPr lang="ru-RU" sz="1400" dirty="0"/>
              <a:t>К.И. Григорьев, Л.А. Харитонова</a:t>
            </a:r>
            <a:r>
              <a:rPr lang="en-US" sz="1400" dirty="0"/>
              <a:t> </a:t>
            </a:r>
            <a:r>
              <a:rPr lang="ru-RU" sz="1400" dirty="0"/>
              <a:t>и др. </a:t>
            </a:r>
            <a:r>
              <a:rPr lang="ru-RU" sz="1400" b="1" dirty="0"/>
              <a:t>Особенности лекарственной терапии в педиатрии: роль медицинской сестры в организации эффективной медицинской помощи детям - </a:t>
            </a:r>
            <a:r>
              <a:rPr lang="ru-RU" sz="1400" b="1" dirty="0">
                <a:solidFill>
                  <a:srgbClr val="002060"/>
                </a:solidFill>
              </a:rPr>
              <a:t>№ 1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ru-RU" sz="1400" dirty="0">
                <a:ea typeface="Calibri"/>
                <a:cs typeface="Times New Roman"/>
              </a:rPr>
              <a:t>В.В. Бакалин,  М.А. Одноралов </a:t>
            </a:r>
            <a:r>
              <a:rPr lang="ru-RU" sz="1400" b="1" dirty="0">
                <a:ea typeface="Calibri"/>
                <a:cs typeface="Times New Roman"/>
              </a:rPr>
              <a:t>Требования к работе среднего и младшего медицинского персонала в инфекционном стационаре в условиях COVID-19. </a:t>
            </a:r>
            <a:r>
              <a:rPr lang="ru-RU" sz="1400" b="1" dirty="0"/>
              <a:t>- </a:t>
            </a:r>
            <a:r>
              <a:rPr lang="ru-RU" sz="1400" b="1" dirty="0">
                <a:solidFill>
                  <a:srgbClr val="002060"/>
                </a:solidFill>
              </a:rPr>
              <a:t>№ 2 </a:t>
            </a:r>
          </a:p>
          <a:p>
            <a:pPr marL="0" indent="0">
              <a:buNone/>
            </a:pPr>
            <a:endParaRPr lang="ru-RU" sz="1200" b="1" u="sng" dirty="0" smtClean="0"/>
          </a:p>
          <a:p>
            <a:pPr marL="0" indent="0">
              <a:buNone/>
            </a:pPr>
            <a:r>
              <a:rPr lang="ru-RU" sz="1600" b="1" u="sng" dirty="0">
                <a:solidFill>
                  <a:srgbClr val="002060"/>
                </a:solidFill>
              </a:rPr>
              <a:t>Рубрика: </a:t>
            </a:r>
            <a:r>
              <a:rPr lang="ru-RU" sz="1600" b="1" u="sng" dirty="0" smtClean="0">
                <a:solidFill>
                  <a:srgbClr val="002060"/>
                </a:solidFill>
              </a:rPr>
              <a:t>ВОПРОСЫ ПРОФИЛАКТИКИ</a:t>
            </a:r>
          </a:p>
          <a:p>
            <a:pPr marL="0" indent="0">
              <a:buNone/>
            </a:pPr>
            <a:endParaRPr lang="ru-RU" sz="1400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a typeface="Times New Roman"/>
              </a:rPr>
              <a:t>И.В. Островская, Н.Р. Ёрова </a:t>
            </a:r>
            <a:r>
              <a:rPr lang="ru-RU" sz="1400" b="1" dirty="0">
                <a:ea typeface="Times New Roman"/>
              </a:rPr>
              <a:t>Профилактика заболеваний опорно-двигательного аппарата у медицинских сестёр.</a:t>
            </a:r>
            <a:r>
              <a:rPr lang="ru-RU" sz="1400" b="1" dirty="0">
                <a:solidFill>
                  <a:srgbClr val="002060"/>
                </a:solidFill>
              </a:rPr>
              <a:t> - 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А.А. Гарманова, А.М. Морозов, Ю.Е.  и др. </a:t>
            </a:r>
            <a:r>
              <a:rPr lang="ru-RU" sz="1400" b="1" dirty="0"/>
              <a:t>О проблеме постковидного синдрома</a:t>
            </a:r>
            <a:r>
              <a:rPr lang="ru-RU" sz="1400" b="1" dirty="0">
                <a:ea typeface="Times New Roman"/>
              </a:rPr>
              <a:t>.</a:t>
            </a:r>
            <a:r>
              <a:rPr lang="ru-RU" sz="1400" b="1" dirty="0">
                <a:solidFill>
                  <a:srgbClr val="002060"/>
                </a:solidFill>
              </a:rPr>
              <a:t> - № </a:t>
            </a:r>
            <a:r>
              <a:rPr lang="ru-RU" sz="1400" b="1" dirty="0" smtClean="0">
                <a:solidFill>
                  <a:srgbClr val="002060"/>
                </a:solidFill>
              </a:rPr>
              <a:t>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Times New Roman"/>
                <a:cs typeface="Times New Roman"/>
              </a:rPr>
              <a:t>Д.Г</a:t>
            </a:r>
            <a:r>
              <a:rPr lang="ru-RU" sz="1400" dirty="0">
                <a:ea typeface="Times New Roman"/>
                <a:cs typeface="Times New Roman"/>
              </a:rPr>
              <a:t>.  Елистратов </a:t>
            </a:r>
            <a:r>
              <a:rPr lang="ru-RU" sz="1400" b="1" dirty="0">
                <a:ea typeface="Times New Roman"/>
                <a:cs typeface="Times New Roman"/>
              </a:rPr>
              <a:t>Применение биорегулирующих остеопротекторов в пожилом возрасте  для снижения  лекарственной нагрузки при заболеваниях опорно-двигательного аппарата</a:t>
            </a:r>
            <a:r>
              <a:rPr lang="ru-RU" sz="1400" b="1" dirty="0">
                <a:ea typeface="Times New Roman"/>
              </a:rPr>
              <a:t>.</a:t>
            </a:r>
            <a:r>
              <a:rPr lang="ru-RU" sz="1400" b="1" dirty="0">
                <a:solidFill>
                  <a:srgbClr val="002060"/>
                </a:solidFill>
              </a:rPr>
              <a:t> 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a typeface="Times New Roman"/>
                <a:cs typeface="Times New Roman"/>
              </a:rPr>
              <a:t> </a:t>
            </a:r>
            <a:r>
              <a:rPr lang="ru-RU" sz="1400" dirty="0">
                <a:ea typeface="Calibri"/>
                <a:cs typeface="Times New Roman"/>
              </a:rPr>
              <a:t>Д.Г. Елистратов  </a:t>
            </a:r>
            <a:r>
              <a:rPr lang="ru-RU" sz="1400" b="1" dirty="0">
                <a:ea typeface="Calibri"/>
                <a:cs typeface="Times New Roman"/>
              </a:rPr>
              <a:t>Конъюнктивит и коронавирус: как избежать осложнения на глаза после опасного </a:t>
            </a:r>
            <a:r>
              <a:rPr lang="ru-RU" sz="1400" b="1" dirty="0" smtClean="0">
                <a:ea typeface="Calibri"/>
                <a:cs typeface="Times New Roman"/>
              </a:rPr>
              <a:t>заболевания</a:t>
            </a:r>
            <a:r>
              <a:rPr lang="ru-RU" sz="1400" b="1" dirty="0" smtClean="0">
                <a:ea typeface="Times New Roman"/>
              </a:rPr>
              <a:t>.</a:t>
            </a:r>
            <a:r>
              <a:rPr lang="ru-RU" sz="1400" b="1" dirty="0" smtClean="0">
                <a:solidFill>
                  <a:srgbClr val="002060"/>
                </a:solidFill>
              </a:rPr>
              <a:t>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6</a:t>
            </a: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a typeface="Calibri"/>
                <a:cs typeface="Times New Roman"/>
              </a:rPr>
              <a:t>Т.Н. Лопатина </a:t>
            </a:r>
            <a:r>
              <a:rPr lang="ru-RU" sz="1400" b="1" dirty="0">
                <a:ea typeface="Calibri"/>
                <a:cs typeface="Times New Roman"/>
              </a:rPr>
              <a:t>Профилактика зависимости от табака у подростков</a:t>
            </a:r>
            <a:r>
              <a:rPr lang="ru-RU" sz="1400" dirty="0">
                <a:ea typeface="Calibri"/>
                <a:cs typeface="Times New Roman"/>
              </a:rPr>
              <a:t> </a:t>
            </a:r>
            <a:r>
              <a:rPr lang="ru-RU" sz="1400" dirty="0" smtClean="0">
                <a:ea typeface="Calibri"/>
                <a:cs typeface="Times New Roman"/>
              </a:rPr>
              <a:t>. </a:t>
            </a:r>
            <a:r>
              <a:rPr lang="ru-RU" sz="1400" b="1" dirty="0">
                <a:solidFill>
                  <a:srgbClr val="002060"/>
                </a:solidFill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 М. </a:t>
            </a:r>
            <a:r>
              <a:rPr lang="ru-RU" sz="1400" dirty="0" smtClean="0">
                <a:ea typeface="Calibri"/>
              </a:rPr>
              <a:t>Кашпанов, В. Попов, И. Новикова  </a:t>
            </a:r>
            <a:r>
              <a:rPr lang="ru-RU" sz="1400" b="1" dirty="0">
                <a:ea typeface="Calibri"/>
              </a:rPr>
              <a:t>Остеопороз: профилактика переломов с помощью препарата «Остеомед Форте» компании «</a:t>
            </a:r>
            <a:r>
              <a:rPr lang="ru-RU" sz="1400" b="1" dirty="0" smtClean="0">
                <a:ea typeface="Calibri"/>
              </a:rPr>
              <a:t>Парафарм».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8</a:t>
            </a: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050" dirty="0">
              <a:ea typeface="Calibri"/>
              <a:cs typeface="Times New Roman"/>
            </a:endParaRPr>
          </a:p>
          <a:p>
            <a:endParaRPr lang="ru-RU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  <p:pic>
        <p:nvPicPr>
          <p:cNvPr id="5" name="Picture 4" descr="Картинки по запросу фото обложки журнала медицинская сестра за 2022 го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332" y="172995"/>
            <a:ext cx="1323116" cy="1742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6232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«Медицинская сестра»    за 2022 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b="1" u="sng" dirty="0">
                <a:solidFill>
                  <a:srgbClr val="002060"/>
                </a:solidFill>
              </a:rPr>
              <a:t>Рубрика: </a:t>
            </a:r>
            <a:r>
              <a:rPr lang="ru-RU" sz="2100" b="1" u="sng" dirty="0" smtClean="0">
                <a:solidFill>
                  <a:srgbClr val="002060"/>
                </a:solidFill>
                <a:ea typeface="Calibri"/>
                <a:cs typeface="Times New Roman"/>
              </a:rPr>
              <a:t>CЕСТРИНСКИЙ ПАТРОНАЖ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b="1" u="sng" dirty="0" smtClean="0"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endParaRPr lang="ru-RU" sz="14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800" dirty="0"/>
              <a:t>Е.С. Вдоушкина, Л. В. Поваляева, А.А. Шишкина и др. </a:t>
            </a:r>
            <a:r>
              <a:rPr lang="ru-RU" sz="1800" b="1" dirty="0"/>
              <a:t>Медицинская реабилитация пациентов после перенесенной новой коронавирусной инфекции, вызванной вирусом SARS-CoV-2. </a:t>
            </a:r>
            <a:r>
              <a:rPr lang="ru-RU" sz="1800" b="1" dirty="0">
                <a:solidFill>
                  <a:srgbClr val="002060"/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800" dirty="0"/>
              <a:t>С.А. Масюков </a:t>
            </a:r>
            <a:r>
              <a:rPr lang="ru-RU" sz="1800" b="1" dirty="0"/>
              <a:t>Реабилитация больных COVID-19 с сердечно-сосудистыми заболеваниями.</a:t>
            </a:r>
            <a:r>
              <a:rPr lang="ru-RU" sz="1800" dirty="0"/>
              <a:t> </a:t>
            </a:r>
            <a:r>
              <a:rPr lang="ru-RU" sz="1800" b="1" dirty="0">
                <a:solidFill>
                  <a:srgbClr val="002060"/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800" dirty="0">
                <a:ea typeface="Calibri"/>
                <a:cs typeface="Times New Roman"/>
              </a:rPr>
              <a:t>Т.Н. Лопатина </a:t>
            </a:r>
            <a:r>
              <a:rPr lang="ru-RU" sz="1800" b="1" dirty="0">
                <a:ea typeface="Calibri"/>
                <a:cs typeface="Times New Roman"/>
              </a:rPr>
              <a:t>Особенности послеоперационного ухода за детьми при лимфангиоме. </a:t>
            </a:r>
            <a:r>
              <a:rPr lang="ru-RU" sz="1800" b="1" dirty="0">
                <a:solidFill>
                  <a:srgbClr val="002060"/>
                </a:solidFill>
              </a:rPr>
              <a:t>- № 4</a:t>
            </a:r>
            <a:r>
              <a:rPr lang="ru-RU" sz="1800" dirty="0">
                <a:ea typeface="Calibri"/>
                <a:cs typeface="Times New Roman"/>
              </a:rPr>
              <a:t>  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800" dirty="0">
                <a:ea typeface="Calibri"/>
                <a:cs typeface="Times New Roman"/>
              </a:rPr>
              <a:t>Е.В. Зорина, Л.А. Мудрова, Б.В. Кудрявцева </a:t>
            </a:r>
            <a:r>
              <a:rPr lang="ru-RU" sz="1800" b="1" dirty="0">
                <a:ea typeface="Calibri"/>
                <a:cs typeface="Times New Roman"/>
              </a:rPr>
              <a:t>Анализ деятельности медицинской сестры поликлиники при проведении диспансерного наблюдения больных с язвенной болезнью желудка и двенадцатиперстной </a:t>
            </a:r>
            <a:r>
              <a:rPr lang="ru-RU" sz="1800" b="1" dirty="0" smtClean="0">
                <a:ea typeface="Calibri"/>
                <a:cs typeface="Times New Roman"/>
              </a:rPr>
              <a:t>кишки. </a:t>
            </a:r>
            <a:r>
              <a:rPr lang="ru-RU" sz="1800" b="1" dirty="0">
                <a:solidFill>
                  <a:srgbClr val="002060"/>
                </a:solidFill>
              </a:rPr>
              <a:t>- № 7</a:t>
            </a:r>
            <a:r>
              <a:rPr lang="ru-RU" sz="1800" dirty="0" smtClean="0">
                <a:ea typeface="Calibri"/>
                <a:cs typeface="Times New Roman"/>
              </a:rPr>
              <a:t> 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1700" dirty="0">
              <a:ea typeface="Calibri"/>
              <a:cs typeface="Times New Roman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b="1" u="sng" dirty="0" smtClean="0">
                <a:solidFill>
                  <a:srgbClr val="002060"/>
                </a:solidFill>
              </a:rPr>
              <a:t>Рубрика</a:t>
            </a:r>
            <a:r>
              <a:rPr lang="ru-RU" sz="2100" b="1" u="sng" dirty="0">
                <a:solidFill>
                  <a:srgbClr val="002060"/>
                </a:solidFill>
              </a:rPr>
              <a:t>: </a:t>
            </a:r>
            <a:r>
              <a:rPr lang="ru-RU" sz="2100" b="1" u="sng" dirty="0" smtClean="0">
                <a:solidFill>
                  <a:srgbClr val="002060"/>
                </a:solidFill>
              </a:rPr>
              <a:t>ЮРИДИЧЕСКАЯ КОНСУЛЬТАЦИЯ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1400" b="1" u="sng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>
                <a:ea typeface="Calibri"/>
                <a:cs typeface="Times New Roman"/>
              </a:rPr>
              <a:t>Сокращение  персонала  с  </a:t>
            </a:r>
            <a:r>
              <a:rPr lang="ru-RU" sz="1800" b="1" dirty="0" smtClean="0">
                <a:ea typeface="Calibri"/>
                <a:cs typeface="Times New Roman"/>
              </a:rPr>
              <a:t>детьми. </a:t>
            </a:r>
            <a:r>
              <a:rPr lang="ru-RU" sz="1800" b="1" dirty="0">
                <a:solidFill>
                  <a:srgbClr val="002060"/>
                </a:solidFill>
              </a:rPr>
              <a:t>- № </a:t>
            </a:r>
            <a:r>
              <a:rPr lang="ru-RU" sz="1800" b="1" dirty="0" smtClean="0">
                <a:solidFill>
                  <a:srgbClr val="002060"/>
                </a:solidFill>
              </a:rPr>
              <a:t>2</a:t>
            </a:r>
            <a:r>
              <a:rPr lang="ru-RU" sz="1800" b="1" dirty="0" smtClean="0">
                <a:ea typeface="Calibri"/>
                <a:cs typeface="Times New Roman"/>
              </a:rPr>
              <a:t>    </a:t>
            </a:r>
            <a:endParaRPr lang="ru-RU" sz="1800" b="1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>
                <a:ea typeface="Calibri"/>
              </a:rPr>
              <a:t>Увеличение рабочей </a:t>
            </a:r>
            <a:r>
              <a:rPr lang="ru-RU" sz="1800" b="1" dirty="0" smtClean="0">
                <a:ea typeface="Calibri"/>
              </a:rPr>
              <a:t>недели. </a:t>
            </a:r>
            <a:r>
              <a:rPr lang="ru-RU" sz="1800" b="1" dirty="0">
                <a:solidFill>
                  <a:srgbClr val="002060"/>
                </a:solidFill>
              </a:rPr>
              <a:t>- № </a:t>
            </a:r>
            <a:r>
              <a:rPr lang="ru-RU" sz="1800" b="1" dirty="0" smtClean="0">
                <a:solidFill>
                  <a:srgbClr val="002060"/>
                </a:solidFill>
              </a:rPr>
              <a:t>2</a:t>
            </a:r>
            <a:r>
              <a:rPr lang="ru-RU" sz="1800" b="1" dirty="0" smtClean="0">
                <a:ea typeface="Calibri"/>
                <a:cs typeface="Times New Roman"/>
              </a:rPr>
              <a:t> </a:t>
            </a:r>
            <a:endParaRPr lang="ru-RU" sz="1800" b="1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ea typeface="Calibri"/>
              </a:rPr>
              <a:t> </a:t>
            </a:r>
            <a:r>
              <a:rPr lang="ru-RU" sz="1800" b="1" dirty="0">
                <a:ea typeface="Times New Roman"/>
                <a:cs typeface="Times New Roman"/>
              </a:rPr>
              <a:t>Досрочная страховая </a:t>
            </a:r>
            <a:r>
              <a:rPr lang="ru-RU" sz="1800" b="1" dirty="0" smtClean="0">
                <a:ea typeface="Times New Roman"/>
                <a:cs typeface="Times New Roman"/>
              </a:rPr>
              <a:t>пенсия. </a:t>
            </a:r>
            <a:r>
              <a:rPr lang="ru-RU" sz="1800" b="1" dirty="0">
                <a:solidFill>
                  <a:srgbClr val="002060"/>
                </a:solidFill>
              </a:rPr>
              <a:t>- № </a:t>
            </a:r>
            <a:r>
              <a:rPr lang="ru-RU" sz="1800" b="1" dirty="0" smtClean="0">
                <a:solidFill>
                  <a:srgbClr val="002060"/>
                </a:solidFill>
              </a:rPr>
              <a:t>3</a:t>
            </a:r>
            <a:r>
              <a:rPr lang="ru-RU" sz="1800" b="1" dirty="0" smtClean="0">
                <a:ea typeface="Calibri"/>
                <a:cs typeface="Times New Roman"/>
              </a:rPr>
              <a:t> </a:t>
            </a:r>
            <a:endParaRPr lang="ru-RU" sz="1800" b="1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ea typeface="Times New Roman"/>
                <a:cs typeface="Times New Roman"/>
              </a:rPr>
              <a:t> </a:t>
            </a:r>
            <a:r>
              <a:rPr lang="ru-RU" sz="1800" b="1" dirty="0" smtClean="0">
                <a:ea typeface="Calibri"/>
              </a:rPr>
              <a:t>Компенсация </a:t>
            </a:r>
            <a:r>
              <a:rPr lang="ru-RU" sz="1800" b="1" dirty="0">
                <a:ea typeface="Calibri"/>
              </a:rPr>
              <a:t>за </a:t>
            </a:r>
            <a:r>
              <a:rPr lang="ru-RU" sz="1800" b="1" dirty="0" smtClean="0">
                <a:ea typeface="Calibri"/>
              </a:rPr>
              <a:t>медкомиссию. </a:t>
            </a:r>
            <a:r>
              <a:rPr lang="ru-RU" sz="1800" b="1" dirty="0" smtClean="0">
                <a:solidFill>
                  <a:srgbClr val="002060"/>
                </a:solidFill>
              </a:rPr>
              <a:t>- </a:t>
            </a:r>
            <a:r>
              <a:rPr lang="ru-RU" sz="1800" b="1" dirty="0">
                <a:solidFill>
                  <a:srgbClr val="002060"/>
                </a:solidFill>
              </a:rPr>
              <a:t>№ </a:t>
            </a:r>
            <a:r>
              <a:rPr lang="ru-RU" sz="1800" b="1" dirty="0" smtClean="0">
                <a:solidFill>
                  <a:srgbClr val="002060"/>
                </a:solidFill>
              </a:rPr>
              <a:t>5</a:t>
            </a:r>
            <a:r>
              <a:rPr lang="ru-RU" sz="1800" b="1" dirty="0" smtClean="0">
                <a:ea typeface="Calibri"/>
                <a:cs typeface="Times New Roman"/>
              </a:rPr>
              <a:t> </a:t>
            </a:r>
            <a:endParaRPr lang="ru-RU" sz="1800" b="1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ea typeface="Calibri"/>
                <a:cs typeface="Times New Roman"/>
              </a:rPr>
              <a:t>Работа </a:t>
            </a:r>
            <a:r>
              <a:rPr lang="ru-RU" sz="1800" b="1" dirty="0">
                <a:ea typeface="Calibri"/>
                <a:cs typeface="Times New Roman"/>
              </a:rPr>
              <a:t>сверх нормы рабочего </a:t>
            </a:r>
            <a:r>
              <a:rPr lang="ru-RU" sz="1800" b="1" dirty="0" smtClean="0">
                <a:ea typeface="Calibri"/>
                <a:cs typeface="Times New Roman"/>
              </a:rPr>
              <a:t>времени. </a:t>
            </a:r>
            <a:r>
              <a:rPr lang="ru-RU" sz="1800" b="1" dirty="0">
                <a:solidFill>
                  <a:srgbClr val="002060"/>
                </a:solidFill>
              </a:rPr>
              <a:t>- № </a:t>
            </a:r>
            <a:r>
              <a:rPr lang="ru-RU" sz="1800" b="1" dirty="0" smtClean="0">
                <a:solidFill>
                  <a:srgbClr val="002060"/>
                </a:solidFill>
              </a:rPr>
              <a:t>6</a:t>
            </a:r>
            <a:r>
              <a:rPr lang="ru-RU" sz="1800" b="1" dirty="0" smtClean="0">
                <a:ea typeface="Calibri"/>
                <a:cs typeface="Times New Roman"/>
              </a:rPr>
              <a:t> </a:t>
            </a:r>
            <a:endParaRPr lang="ru-RU" sz="1800" b="1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>
                <a:ea typeface="Calibri"/>
                <a:cs typeface="Times New Roman"/>
              </a:rPr>
              <a:t>Сертификат по специальности «Сестринское дело в педиатрии» для работы с несовершеннолетними </a:t>
            </a:r>
            <a:r>
              <a:rPr lang="ru-RU" sz="1800" b="1" dirty="0" smtClean="0">
                <a:ea typeface="Calibri"/>
                <a:cs typeface="Times New Roman"/>
              </a:rPr>
              <a:t>пациентами. </a:t>
            </a:r>
            <a:r>
              <a:rPr lang="ru-RU" sz="1800" b="1" dirty="0">
                <a:solidFill>
                  <a:srgbClr val="002060"/>
                </a:solidFill>
              </a:rPr>
              <a:t>- № 6</a:t>
            </a:r>
            <a:r>
              <a:rPr lang="ru-RU" sz="1800" b="1" dirty="0">
                <a:ea typeface="Calibri"/>
                <a:cs typeface="Times New Roman"/>
              </a:rPr>
              <a:t> </a:t>
            </a:r>
            <a:endParaRPr lang="ru-RU" sz="1800" b="1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>
                <a:ea typeface="Calibri"/>
                <a:cs typeface="Times New Roman"/>
              </a:rPr>
              <a:t>Материальная </a:t>
            </a:r>
            <a:r>
              <a:rPr lang="ru-RU" sz="1800" b="1" dirty="0" smtClean="0">
                <a:ea typeface="Calibri"/>
                <a:cs typeface="Times New Roman"/>
              </a:rPr>
              <a:t>ответственность</a:t>
            </a:r>
            <a:r>
              <a:rPr lang="ru-RU" sz="1800" b="1" dirty="0">
                <a:ea typeface="Calibri"/>
                <a:cs typeface="Times New Roman"/>
              </a:rPr>
              <a:t>. </a:t>
            </a:r>
            <a:r>
              <a:rPr lang="ru-RU" sz="1800" b="1" dirty="0">
                <a:solidFill>
                  <a:srgbClr val="002060"/>
                </a:solidFill>
              </a:rPr>
              <a:t>- № </a:t>
            </a:r>
            <a:r>
              <a:rPr lang="ru-RU" sz="1800" b="1" dirty="0" smtClean="0">
                <a:solidFill>
                  <a:srgbClr val="002060"/>
                </a:solidFill>
              </a:rPr>
              <a:t>7</a:t>
            </a:r>
            <a:r>
              <a:rPr lang="ru-RU" sz="1800" b="1" dirty="0" smtClean="0">
                <a:ea typeface="Calibri"/>
                <a:cs typeface="Times New Roman"/>
              </a:rPr>
              <a:t> </a:t>
            </a:r>
            <a:endParaRPr lang="ru-RU" sz="1800" b="1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ea typeface="Calibri"/>
                <a:cs typeface="Times New Roman"/>
              </a:rPr>
              <a:t>Доплата </a:t>
            </a:r>
            <a:r>
              <a:rPr lang="ru-RU" sz="1800" b="1" dirty="0">
                <a:ea typeface="Calibri"/>
                <a:cs typeface="Times New Roman"/>
              </a:rPr>
              <a:t>за работу с детьми с ограниченными </a:t>
            </a:r>
            <a:r>
              <a:rPr lang="ru-RU" sz="1800" b="1" dirty="0" smtClean="0">
                <a:ea typeface="Calibri"/>
                <a:cs typeface="Times New Roman"/>
              </a:rPr>
              <a:t>возможностями. </a:t>
            </a:r>
            <a:r>
              <a:rPr lang="ru-RU" sz="1800" b="1" dirty="0">
                <a:solidFill>
                  <a:srgbClr val="002060"/>
                </a:solidFill>
              </a:rPr>
              <a:t>- № </a:t>
            </a:r>
            <a:r>
              <a:rPr lang="ru-RU" sz="1800" b="1" dirty="0" smtClean="0">
                <a:solidFill>
                  <a:srgbClr val="002060"/>
                </a:solidFill>
              </a:rPr>
              <a:t>8</a:t>
            </a:r>
            <a:r>
              <a:rPr lang="ru-RU" sz="1800" b="1" dirty="0" smtClean="0">
                <a:ea typeface="Calibri"/>
                <a:cs typeface="Times New Roman"/>
              </a:rPr>
              <a:t> </a:t>
            </a:r>
            <a:endParaRPr lang="ru-RU" sz="1800" b="1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ea typeface="Calibri"/>
                <a:cs typeface="Times New Roman"/>
              </a:rPr>
              <a:t> Согласие </a:t>
            </a:r>
            <a:r>
              <a:rPr lang="ru-RU" sz="1800" b="1" dirty="0">
                <a:ea typeface="Calibri"/>
                <a:cs typeface="Times New Roman"/>
              </a:rPr>
              <a:t>родителей на оказание медицинской </a:t>
            </a:r>
            <a:r>
              <a:rPr lang="ru-RU" sz="1800" b="1" dirty="0" smtClean="0">
                <a:ea typeface="Calibri"/>
                <a:cs typeface="Times New Roman"/>
              </a:rPr>
              <a:t>помощи. </a:t>
            </a:r>
            <a:r>
              <a:rPr lang="ru-RU" sz="1800" b="1" dirty="0">
                <a:solidFill>
                  <a:srgbClr val="002060"/>
                </a:solidFill>
              </a:rPr>
              <a:t>- № 8</a:t>
            </a:r>
            <a:endParaRPr lang="ru-RU" sz="1800" dirty="0">
              <a:ea typeface="Calibri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RU" sz="1200" dirty="0"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5" name="Picture 4" descr="Картинки по запросу фото обложки журнала медицинская сестра за 2022 го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332" y="172995"/>
            <a:ext cx="1323116" cy="1742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1378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«Сестринское дело» за 2022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5755" y="1631092"/>
            <a:ext cx="11324492" cy="487521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200" b="1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200" dirty="0" smtClean="0"/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002060"/>
                </a:solidFill>
              </a:rPr>
              <a:t>ПРОФИЛАКТИКА ИСМП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Фетищева И. </a:t>
            </a:r>
            <a:r>
              <a:rPr lang="ru-RU" sz="1400" b="1" dirty="0" smtClean="0"/>
              <a:t>COVID-19 и внутрибольничные инфекции: актуальные вопросы эпидемиологии</a:t>
            </a:r>
            <a:r>
              <a:rPr lang="ru-RU" sz="1400" dirty="0" smtClean="0"/>
              <a:t>. </a:t>
            </a:r>
            <a:r>
              <a:rPr lang="ru-RU" sz="1400" b="1" dirty="0" smtClean="0">
                <a:solidFill>
                  <a:srgbClr val="002060"/>
                </a:solidFill>
              </a:rPr>
              <a:t>- 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Христофорова Е. </a:t>
            </a:r>
            <a:r>
              <a:rPr lang="ru-RU" sz="1400" b="1" dirty="0" smtClean="0">
                <a:ea typeface="Calibri"/>
                <a:cs typeface="Times New Roman"/>
              </a:rPr>
              <a:t>Особенности </a:t>
            </a:r>
            <a:r>
              <a:rPr lang="ru-RU" sz="1400" b="1" dirty="0">
                <a:ea typeface="Calibri"/>
                <a:cs typeface="Times New Roman"/>
              </a:rPr>
              <a:t>санитарно-эпидемиологического режима </a:t>
            </a:r>
            <a:r>
              <a:rPr lang="ru-RU" sz="1400" b="1" dirty="0" smtClean="0">
                <a:ea typeface="Calibri"/>
                <a:cs typeface="Times New Roman"/>
              </a:rPr>
              <a:t>детских </a:t>
            </a:r>
            <a:r>
              <a:rPr lang="ru-RU" sz="1400" b="1" dirty="0">
                <a:ea typeface="Calibri"/>
                <a:cs typeface="Times New Roman"/>
              </a:rPr>
              <a:t>туберкулезных отделений в период пандемии </a:t>
            </a:r>
            <a:r>
              <a:rPr lang="ru-RU" sz="1400" b="1" dirty="0" smtClean="0">
                <a:ea typeface="Calibri"/>
                <a:cs typeface="Times New Roman"/>
              </a:rPr>
              <a:t>COVID-19</a:t>
            </a:r>
            <a:r>
              <a:rPr lang="ru-RU" sz="1400" dirty="0"/>
              <a:t>.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ru-RU" sz="1400" dirty="0"/>
              <a:t>Фетищева И</a:t>
            </a:r>
            <a:r>
              <a:rPr lang="ru-RU" sz="1400" dirty="0" smtClean="0"/>
              <a:t>.</a:t>
            </a:r>
            <a:r>
              <a:rPr lang="ru-RU" sz="1400" dirty="0"/>
              <a:t> </a:t>
            </a:r>
            <a:r>
              <a:rPr lang="ru-RU" sz="1400" b="1" dirty="0"/>
              <a:t>Современные тенденции борьбы с </a:t>
            </a:r>
            <a:r>
              <a:rPr lang="ru-RU" sz="1400" b="1" dirty="0" smtClean="0"/>
              <a:t>ВИЧ.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Дубель Е. </a:t>
            </a:r>
            <a:r>
              <a:rPr lang="ru-RU" sz="1400" b="1" dirty="0"/>
              <a:t>Новые требования к проведению эндоскопических </a:t>
            </a:r>
            <a:r>
              <a:rPr lang="ru-RU" sz="1400" b="1" dirty="0" smtClean="0"/>
              <a:t>вмешательств.</a:t>
            </a:r>
            <a:r>
              <a:rPr lang="ru-RU" sz="1400" dirty="0" smtClean="0"/>
              <a:t>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Дубель Е. </a:t>
            </a:r>
            <a:r>
              <a:rPr lang="ru-RU" sz="1400" dirty="0" smtClean="0"/>
              <a:t> </a:t>
            </a:r>
            <a:r>
              <a:rPr lang="ru-RU" sz="1400" b="1" dirty="0" smtClean="0"/>
              <a:t>Профилактика </a:t>
            </a:r>
            <a:r>
              <a:rPr lang="ru-RU" sz="1400" b="1" dirty="0"/>
              <a:t>гемоконтактных инфекций у медицинских </a:t>
            </a:r>
            <a:r>
              <a:rPr lang="ru-RU" sz="1400" b="1" dirty="0" smtClean="0"/>
              <a:t>работников. </a:t>
            </a:r>
            <a:r>
              <a:rPr lang="ru-RU" sz="1400" b="1" dirty="0">
                <a:solidFill>
                  <a:srgbClr val="002060"/>
                </a:solidFill>
              </a:rPr>
              <a:t>- № 3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Сокольская В., Алешкина О., Христофорова Е.   </a:t>
            </a:r>
            <a:r>
              <a:rPr lang="ru-RU" sz="1400" b="1" dirty="0" smtClean="0"/>
              <a:t>Особенности </a:t>
            </a:r>
            <a:r>
              <a:rPr lang="ru-RU" sz="1400" b="1" dirty="0"/>
              <a:t>организации противоэпидемических </a:t>
            </a:r>
            <a:r>
              <a:rPr lang="ru-RU" sz="1400" b="1" dirty="0" smtClean="0"/>
              <a:t>мероприятий </a:t>
            </a:r>
            <a:r>
              <a:rPr lang="ru-RU" sz="1400" b="1" dirty="0"/>
              <a:t>онкохирургического стационара в условиях </a:t>
            </a:r>
            <a:r>
              <a:rPr lang="ru-RU" sz="1400" b="1" dirty="0" smtClean="0"/>
              <a:t>пандемии. </a:t>
            </a:r>
            <a:r>
              <a:rPr lang="ru-RU" sz="1400" dirty="0" smtClean="0"/>
              <a:t>- </a:t>
            </a:r>
            <a:r>
              <a:rPr lang="ru-RU" sz="1400" b="1" dirty="0" smtClean="0">
                <a:solidFill>
                  <a:srgbClr val="002060"/>
                </a:solidFill>
              </a:rPr>
              <a:t>№ 4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Дубель Е. </a:t>
            </a:r>
            <a:r>
              <a:rPr lang="ru-RU" sz="1400" b="1" dirty="0" smtClean="0"/>
              <a:t>COVID-19  </a:t>
            </a:r>
            <a:r>
              <a:rPr lang="ru-RU" sz="1400" b="1" dirty="0"/>
              <a:t>Профилактика гемоконтактных инфекций у медработников. </a:t>
            </a:r>
            <a:r>
              <a:rPr lang="ru-RU" sz="1400" b="1" dirty="0" smtClean="0"/>
              <a:t>Система </a:t>
            </a:r>
            <a:r>
              <a:rPr lang="ru-RU" sz="1400" b="1" dirty="0"/>
              <a:t>экстренных мер при возникновении медицинских </a:t>
            </a:r>
            <a:r>
              <a:rPr lang="ru-RU" sz="1400" b="1" dirty="0" smtClean="0"/>
              <a:t>аварий </a:t>
            </a:r>
            <a:r>
              <a:rPr lang="ru-RU" sz="1400" b="1" dirty="0"/>
              <a:t>и их </a:t>
            </a:r>
            <a:r>
              <a:rPr lang="ru-RU" sz="1400" b="1" dirty="0" smtClean="0"/>
              <a:t>учет</a:t>
            </a:r>
            <a:r>
              <a:rPr lang="ru-RU" sz="1400" b="1" dirty="0"/>
              <a:t> - </a:t>
            </a:r>
            <a:r>
              <a:rPr lang="ru-RU" sz="1400" b="1" dirty="0">
                <a:solidFill>
                  <a:srgbClr val="002060"/>
                </a:solidFill>
              </a:rPr>
              <a:t>№ 4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Дубель Е. </a:t>
            </a:r>
            <a:r>
              <a:rPr lang="ru-RU" sz="1400" b="1" dirty="0" smtClean="0"/>
              <a:t>Требования </a:t>
            </a:r>
            <a:r>
              <a:rPr lang="ru-RU" sz="1400" b="1" dirty="0"/>
              <a:t>к санэпидрежиму в процедурных </a:t>
            </a:r>
            <a:r>
              <a:rPr lang="ru-RU" sz="1400" b="1" dirty="0" smtClean="0"/>
              <a:t>кабинетах</a:t>
            </a:r>
            <a:r>
              <a:rPr lang="ru-RU" sz="1400" b="1" dirty="0"/>
              <a:t>. </a:t>
            </a:r>
            <a:r>
              <a:rPr lang="ru-RU" sz="1400" dirty="0"/>
              <a:t>- </a:t>
            </a:r>
            <a:r>
              <a:rPr lang="ru-RU" sz="1400" b="1" dirty="0">
                <a:solidFill>
                  <a:srgbClr val="002060"/>
                </a:solidFill>
              </a:rPr>
              <a:t>№ </a:t>
            </a:r>
            <a:r>
              <a:rPr lang="ru-RU" sz="1400" b="1" dirty="0" smtClean="0">
                <a:solidFill>
                  <a:srgbClr val="002060"/>
                </a:solidFill>
              </a:rPr>
              <a:t>6</a:t>
            </a:r>
            <a:endParaRPr lang="ru-RU" sz="1400" dirty="0"/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 </a:t>
            </a:r>
            <a:r>
              <a:rPr lang="ru-RU" sz="1400" dirty="0"/>
              <a:t>Дубель Е. </a:t>
            </a:r>
            <a:r>
              <a:rPr lang="ru-RU" sz="1400" b="1" dirty="0" smtClean="0"/>
              <a:t>Новые </a:t>
            </a:r>
            <a:r>
              <a:rPr lang="ru-RU" sz="1400" b="1" dirty="0"/>
              <a:t>требования к производственному контролю </a:t>
            </a:r>
            <a:r>
              <a:rPr lang="ru-RU" sz="1400" b="1" dirty="0" smtClean="0"/>
              <a:t>за </a:t>
            </a:r>
            <a:r>
              <a:rPr lang="ru-RU" sz="1400" b="1" dirty="0"/>
              <a:t>дезинфекционными </a:t>
            </a:r>
            <a:r>
              <a:rPr lang="ru-RU" sz="1400" b="1" dirty="0" smtClean="0"/>
              <a:t>мероприятиями </a:t>
            </a:r>
            <a:r>
              <a:rPr lang="ru-RU" sz="1400" b="1" dirty="0"/>
              <a:t>в медицинских </a:t>
            </a:r>
            <a:r>
              <a:rPr lang="ru-RU" sz="1400" b="1" dirty="0" smtClean="0"/>
              <a:t>организациях</a:t>
            </a:r>
            <a:r>
              <a:rPr lang="ru-RU" sz="1400" dirty="0" smtClean="0"/>
              <a:t>. - </a:t>
            </a:r>
            <a:r>
              <a:rPr lang="ru-RU" sz="1400" b="1" dirty="0">
                <a:solidFill>
                  <a:srgbClr val="002060"/>
                </a:solidFill>
              </a:rPr>
              <a:t>№ </a:t>
            </a:r>
            <a:r>
              <a:rPr lang="ru-RU" sz="1400" b="1" dirty="0" smtClean="0">
                <a:solidFill>
                  <a:srgbClr val="002060"/>
                </a:solidFill>
              </a:rPr>
              <a:t>8</a:t>
            </a:r>
            <a:endParaRPr lang="ru-RU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002060"/>
                </a:solidFill>
              </a:rPr>
              <a:t>АКТУАЛЬНЫЙ </a:t>
            </a:r>
            <a:r>
              <a:rPr lang="ru-RU" sz="1600" b="1" u="sng" dirty="0">
                <a:solidFill>
                  <a:srgbClr val="002060"/>
                </a:solidFill>
              </a:rPr>
              <a:t>ВОПРОС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Мыльникова М. </a:t>
            </a:r>
            <a:r>
              <a:rPr lang="ru-RU" sz="1400" b="1" dirty="0"/>
              <a:t>Сострадательные прикосновения  в сестринском уходе. </a:t>
            </a:r>
            <a:r>
              <a:rPr lang="ru-RU" sz="1400" b="1" dirty="0">
                <a:solidFill>
                  <a:srgbClr val="002060"/>
                </a:solidFill>
              </a:rPr>
              <a:t>- № 2</a:t>
            </a:r>
          </a:p>
          <a:p>
            <a:endParaRPr lang="ru-RU" sz="1400" b="1" dirty="0">
              <a:solidFill>
                <a:srgbClr val="002060"/>
              </a:solidFill>
            </a:endParaRPr>
          </a:p>
          <a:p>
            <a:endParaRPr lang="ru-RU" sz="1400" dirty="0"/>
          </a:p>
          <a:p>
            <a:endParaRPr lang="ru-RU" sz="1400" b="1" dirty="0">
              <a:solidFill>
                <a:srgbClr val="002060"/>
              </a:solidFill>
            </a:endParaRP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Clr>
                <a:srgbClr val="FF0000"/>
              </a:buClr>
              <a:buNone/>
            </a:pPr>
            <a:endParaRPr lang="ru-R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5069" y="86498"/>
            <a:ext cx="1433383" cy="1885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5"/>
            <a:ext cx="10515600" cy="10985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b="1" dirty="0">
                <a:solidFill>
                  <a:srgbClr val="C00000"/>
                </a:solidFill>
                <a:latin typeface="+mn-lt"/>
              </a:rPr>
            </a:br>
            <a:r>
              <a:rPr lang="ru-RU" b="1" dirty="0">
                <a:solidFill>
                  <a:srgbClr val="C00000"/>
                </a:solidFill>
                <a:latin typeface="+mn-lt"/>
              </a:rPr>
              <a:t>«Сестринское дело» за 2022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год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123" y="1907930"/>
            <a:ext cx="11157439" cy="4721469"/>
          </a:xfrm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b="1" u="sng" dirty="0">
                <a:solidFill>
                  <a:srgbClr val="002060"/>
                </a:solidFill>
                <a:ea typeface="Times New Roman"/>
                <a:cs typeface="Times New Roman"/>
              </a:rPr>
              <a:t>ПОВЫШЕНИЕ КВАЛИФИКАЦИИ</a:t>
            </a:r>
            <a:endParaRPr lang="ru-RU" sz="1600" u="sng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Бахтина И., Калинина С., Смирнова С. и др. </a:t>
            </a:r>
            <a:r>
              <a:rPr lang="ru-RU" sz="1400" b="1" dirty="0">
                <a:ea typeface="Calibri"/>
                <a:cs typeface="Times New Roman"/>
              </a:rPr>
              <a:t>Общее понятие о постковидном синдроме </a:t>
            </a:r>
            <a:r>
              <a:rPr lang="ru-RU" sz="1400" b="1" dirty="0">
                <a:solidFill>
                  <a:srgbClr val="002060"/>
                </a:solidFill>
              </a:rPr>
              <a:t>- 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Бахтина И., Калинина С., Смирнова С. и др. </a:t>
            </a:r>
            <a:r>
              <a:rPr lang="ru-RU" sz="1400" b="1" dirty="0"/>
              <a:t>Оценка выраженности проявлений постковидного синдрома. </a:t>
            </a:r>
            <a:r>
              <a:rPr lang="ru-RU" sz="1400" b="1" dirty="0">
                <a:solidFill>
                  <a:srgbClr val="002060"/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Тарасова И. </a:t>
            </a:r>
            <a:r>
              <a:rPr lang="ru-RU" sz="1400" b="1" dirty="0"/>
              <a:t>Образование медицинских сестер: от харда к софту. </a:t>
            </a:r>
            <a:r>
              <a:rPr lang="ru-RU" sz="1400" b="1" dirty="0">
                <a:solidFill>
                  <a:srgbClr val="002060"/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Бахтина И., Калинина С., Смирнова С. и др. </a:t>
            </a:r>
            <a:r>
              <a:rPr lang="ru-RU" sz="1400" b="1" dirty="0"/>
              <a:t>Оценка выраженности ограничений  жизнедеятельности пациентов с  постковидным синдромом.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Фетищева И. </a:t>
            </a:r>
            <a:r>
              <a:rPr lang="ru-RU" sz="1400" b="1" dirty="0" smtClean="0"/>
              <a:t>Актуальные </a:t>
            </a:r>
            <a:r>
              <a:rPr lang="ru-RU" sz="1400" b="1" dirty="0"/>
              <a:t>проблемы </a:t>
            </a:r>
            <a:r>
              <a:rPr lang="ru-RU" sz="1400" b="1" dirty="0" smtClean="0"/>
              <a:t>иммунопрофилактики.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5</a:t>
            </a: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Спивак И. </a:t>
            </a:r>
            <a:r>
              <a:rPr lang="ru-RU" sz="1400" b="1" dirty="0"/>
              <a:t>Перспективы и методы развития коммуникативной </a:t>
            </a:r>
            <a:r>
              <a:rPr lang="ru-RU" sz="1400" b="1" dirty="0" smtClean="0"/>
              <a:t>компетентности </a:t>
            </a:r>
            <a:r>
              <a:rPr lang="ru-RU" sz="1400" b="1" dirty="0"/>
              <a:t>у </a:t>
            </a:r>
            <a:r>
              <a:rPr lang="ru-RU" sz="1400" b="1" dirty="0" smtClean="0"/>
              <a:t>медсестер.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6</a:t>
            </a: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Периодическая аккредитация: ответы на важные </a:t>
            </a:r>
            <a:r>
              <a:rPr lang="ru-RU" sz="1400" b="1" dirty="0" smtClean="0"/>
              <a:t>вопросы</a:t>
            </a:r>
            <a:r>
              <a:rPr lang="ru-RU" sz="1400" b="1" dirty="0"/>
              <a:t>.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Бирюкова Е. </a:t>
            </a:r>
            <a:r>
              <a:rPr lang="ru-RU" sz="1400" b="1" dirty="0"/>
              <a:t>Соблюдение прав пациентов и гарантии профессиональной </a:t>
            </a:r>
            <a:r>
              <a:rPr lang="ru-RU" sz="1400" b="1" dirty="0" smtClean="0"/>
              <a:t>безопасности </a:t>
            </a:r>
            <a:r>
              <a:rPr lang="ru-RU" sz="1400" b="1" dirty="0"/>
              <a:t>медицинских </a:t>
            </a:r>
            <a:r>
              <a:rPr lang="ru-RU" sz="1400" b="1" dirty="0" smtClean="0"/>
              <a:t>сестер</a:t>
            </a:r>
            <a:r>
              <a:rPr lang="ru-RU" sz="1400" b="1" dirty="0"/>
              <a:t>. </a:t>
            </a:r>
            <a:r>
              <a:rPr lang="ru-RU" sz="1400" b="1" dirty="0">
                <a:solidFill>
                  <a:srgbClr val="00206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002060"/>
                </a:solidFill>
              </a:rPr>
              <a:t>№ 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Фетищева И. </a:t>
            </a:r>
            <a:r>
              <a:rPr lang="ru-RU" sz="1400" b="1" dirty="0" smtClean="0"/>
              <a:t>Антибиотики </a:t>
            </a:r>
            <a:r>
              <a:rPr lang="ru-RU" sz="1400" b="1" dirty="0"/>
              <a:t>и человеческий организм – друзья или враги</a:t>
            </a:r>
            <a:r>
              <a:rPr lang="ru-RU" sz="1400" b="1" dirty="0" smtClean="0"/>
              <a:t>? </a:t>
            </a:r>
            <a:r>
              <a:rPr lang="ru-RU" sz="1400" b="1" dirty="0">
                <a:solidFill>
                  <a:srgbClr val="00206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002060"/>
                </a:solidFill>
              </a:rPr>
              <a:t>№ 8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002060"/>
                </a:solidFill>
              </a:rPr>
              <a:t>УПРАВЛЕНЧЕСКИЕ </a:t>
            </a:r>
            <a:r>
              <a:rPr lang="ru-RU" sz="1600" b="1" u="sng" dirty="0">
                <a:solidFill>
                  <a:srgbClr val="002060"/>
                </a:solidFill>
              </a:rPr>
              <a:t>РЕШЕНИЯ</a:t>
            </a:r>
            <a:endParaRPr lang="ru-RU" sz="1600" u="sng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Вербицкий С. </a:t>
            </a:r>
            <a:r>
              <a:rPr lang="ru-RU" sz="1400" dirty="0"/>
              <a:t>И. </a:t>
            </a:r>
            <a:r>
              <a:rPr lang="ru-RU" sz="1400" b="1" dirty="0"/>
              <a:t>Принципы командной работы </a:t>
            </a:r>
            <a:r>
              <a:rPr lang="ru-RU" sz="1400" b="1" dirty="0" smtClean="0"/>
              <a:t>персонала ОРИ- </a:t>
            </a:r>
            <a:r>
              <a:rPr lang="ru-RU" sz="1400" b="1" dirty="0">
                <a:solidFill>
                  <a:srgbClr val="002060"/>
                </a:solidFill>
              </a:rPr>
              <a:t>№ </a:t>
            </a:r>
            <a:r>
              <a:rPr lang="ru-RU" sz="1400" b="1" dirty="0" smtClean="0">
                <a:solidFill>
                  <a:srgbClr val="002060"/>
                </a:solidFill>
              </a:rPr>
              <a:t>1</a:t>
            </a: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Никитенко Е. </a:t>
            </a:r>
            <a:r>
              <a:rPr lang="ru-RU" sz="1400" b="1" dirty="0" smtClean="0">
                <a:ea typeface="Calibri"/>
                <a:cs typeface="Times New Roman"/>
              </a:rPr>
              <a:t>Пациентоориентированные </a:t>
            </a:r>
            <a:r>
              <a:rPr lang="ru-RU" sz="1400" b="1" dirty="0">
                <a:ea typeface="Calibri"/>
                <a:cs typeface="Times New Roman"/>
              </a:rPr>
              <a:t>технологии в работе </a:t>
            </a:r>
            <a:r>
              <a:rPr lang="ru-RU" sz="1400" b="1" dirty="0" smtClean="0">
                <a:ea typeface="Calibri"/>
                <a:cs typeface="Times New Roman"/>
              </a:rPr>
              <a:t>медсестер. </a:t>
            </a:r>
            <a:r>
              <a:rPr lang="ru-RU" sz="1400" dirty="0" smtClean="0">
                <a:solidFill>
                  <a:srgbClr val="00206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002060"/>
                </a:solidFill>
              </a:rPr>
              <a:t>№ </a:t>
            </a:r>
            <a:r>
              <a:rPr lang="ru-RU" sz="1400" b="1" dirty="0" smtClean="0">
                <a:solidFill>
                  <a:srgbClr val="002060"/>
                </a:solidFill>
              </a:rPr>
              <a:t>1</a:t>
            </a: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Фетищева И</a:t>
            </a:r>
            <a:r>
              <a:rPr lang="ru-RU" sz="1400" dirty="0" smtClean="0"/>
              <a:t>. </a:t>
            </a:r>
            <a:r>
              <a:rPr lang="ru-RU" sz="1400" b="1" dirty="0"/>
              <a:t>Сестринское дело и качество медицинской </a:t>
            </a:r>
            <a:r>
              <a:rPr lang="ru-RU" sz="1400" b="1" dirty="0" smtClean="0"/>
              <a:t>помощи. </a:t>
            </a:r>
            <a:r>
              <a:rPr lang="ru-RU" sz="1400" b="1" dirty="0">
                <a:solidFill>
                  <a:srgbClr val="00206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002060"/>
                </a:solidFill>
              </a:rPr>
              <a:t>№ </a:t>
            </a:r>
            <a:r>
              <a:rPr lang="ru-RU" sz="1400" b="1" dirty="0" smtClean="0">
                <a:solidFill>
                  <a:srgbClr val="002060"/>
                </a:solidFill>
              </a:rPr>
              <a:t>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Пудовинникова Л. </a:t>
            </a:r>
            <a:r>
              <a:rPr lang="ru-RU" sz="1400" b="1" dirty="0" smtClean="0"/>
              <a:t>Мультидисциплинарный </a:t>
            </a:r>
            <a:r>
              <a:rPr lang="ru-RU" sz="1400" b="1" dirty="0"/>
              <a:t>подход к наблюдению пациентов </a:t>
            </a:r>
            <a:r>
              <a:rPr lang="ru-RU" sz="1400" b="1" dirty="0" smtClean="0"/>
              <a:t>гериатрического </a:t>
            </a:r>
            <a:r>
              <a:rPr lang="ru-RU" sz="1400" b="1" dirty="0"/>
              <a:t>профиля на амбулаторном этапе</a:t>
            </a:r>
            <a:r>
              <a:rPr lang="ru-RU" sz="1400" b="1" dirty="0" smtClean="0"/>
              <a:t>. Роль </a:t>
            </a:r>
            <a:r>
              <a:rPr lang="ru-RU" sz="1400" b="1" dirty="0"/>
              <a:t>медицинской </a:t>
            </a:r>
            <a:r>
              <a:rPr lang="ru-RU" sz="1400" b="1" dirty="0" smtClean="0"/>
              <a:t>сестры</a:t>
            </a:r>
            <a:r>
              <a:rPr lang="ru-RU" sz="1400" b="1" dirty="0"/>
              <a:t>. </a:t>
            </a:r>
            <a:r>
              <a:rPr lang="ru-RU" sz="1400" b="1" dirty="0">
                <a:solidFill>
                  <a:srgbClr val="00206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002060"/>
                </a:solidFill>
              </a:rPr>
              <a:t>№ </a:t>
            </a:r>
            <a:r>
              <a:rPr lang="ru-RU" sz="1400" b="1" dirty="0" smtClean="0">
                <a:solidFill>
                  <a:srgbClr val="002060"/>
                </a:solidFill>
              </a:rPr>
              <a:t>7</a:t>
            </a: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Фетищева И. </a:t>
            </a:r>
            <a:r>
              <a:rPr lang="ru-RU" sz="1400" b="1" dirty="0" smtClean="0"/>
              <a:t>Современные </a:t>
            </a:r>
            <a:r>
              <a:rPr lang="ru-RU" sz="1400" b="1" dirty="0"/>
              <a:t>подходы к управлению качеством </a:t>
            </a:r>
            <a:r>
              <a:rPr lang="ru-RU" sz="1400" b="1" dirty="0" smtClean="0"/>
              <a:t>медицинской помощи</a:t>
            </a:r>
            <a:r>
              <a:rPr lang="ru-RU" sz="1400" b="1" dirty="0"/>
              <a:t>. </a:t>
            </a:r>
            <a:r>
              <a:rPr lang="ru-RU" sz="1400" b="1" dirty="0">
                <a:solidFill>
                  <a:srgbClr val="00206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002060"/>
                </a:solidFill>
              </a:rPr>
              <a:t>№ </a:t>
            </a:r>
            <a:r>
              <a:rPr lang="ru-RU" sz="1400" b="1" dirty="0" smtClean="0">
                <a:solidFill>
                  <a:srgbClr val="002060"/>
                </a:solidFill>
              </a:rPr>
              <a:t>8</a:t>
            </a:r>
            <a:endParaRPr lang="ru-RU" sz="1400" b="1" dirty="0">
              <a:solidFill>
                <a:srgbClr val="002060"/>
              </a:solidFill>
            </a:endParaRPr>
          </a:p>
          <a:p>
            <a:endParaRPr lang="ru-RU" sz="1200" b="1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200" b="1" dirty="0" smtClean="0"/>
          </a:p>
          <a:p>
            <a:endParaRPr lang="ru-RU" sz="1400" b="1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 smtClean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5069" y="86498"/>
            <a:ext cx="1433383" cy="1885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«Сестринское дело» за 2022 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3486" y="1763841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>
                <a:solidFill>
                  <a:srgbClr val="002060"/>
                </a:solidFill>
              </a:rPr>
              <a:t>ПРОФЕССИОНАЛЬНАЯ </a:t>
            </a:r>
            <a:r>
              <a:rPr lang="ru-RU" sz="6400" b="1" u="sng" dirty="0" smtClean="0">
                <a:solidFill>
                  <a:srgbClr val="002060"/>
                </a:solidFill>
              </a:rPr>
              <a:t>ПОДГОТОВКА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Гладышева </a:t>
            </a:r>
            <a:r>
              <a:rPr lang="ru-RU" sz="5600" dirty="0"/>
              <a:t>О.,  Гулько Т., Гуркина Г. </a:t>
            </a:r>
            <a:r>
              <a:rPr lang="ru-RU" sz="5600" b="1" dirty="0"/>
              <a:t>Применение инновационных методов обучения при подготовке младших медсестер по уходу за больными. </a:t>
            </a:r>
            <a:r>
              <a:rPr lang="ru-RU" sz="5600" b="1" dirty="0">
                <a:solidFill>
                  <a:srgbClr val="002060"/>
                </a:solidFill>
              </a:rPr>
              <a:t>- </a:t>
            </a:r>
            <a:r>
              <a:rPr lang="ru-RU" sz="5600" b="1" dirty="0"/>
              <a:t> </a:t>
            </a:r>
            <a:r>
              <a:rPr lang="ru-RU" sz="5600" b="1" dirty="0">
                <a:solidFill>
                  <a:srgbClr val="002060"/>
                </a:solidFill>
              </a:rPr>
              <a:t>№ 1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5600" b="1" dirty="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002060"/>
                </a:solidFill>
              </a:rPr>
              <a:t>ОБМЕН </a:t>
            </a:r>
            <a:r>
              <a:rPr lang="ru-RU" sz="6400" b="1" u="sng" dirty="0" smtClean="0">
                <a:solidFill>
                  <a:srgbClr val="002060"/>
                </a:solidFill>
              </a:rPr>
              <a:t>ОПЫТОМ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Исмагилова </a:t>
            </a:r>
            <a:r>
              <a:rPr lang="ru-RU" sz="5600" dirty="0"/>
              <a:t>Ю., Пятикоп В. </a:t>
            </a:r>
            <a:r>
              <a:rPr lang="ru-RU" sz="5600" b="1" dirty="0">
                <a:ea typeface="Calibri"/>
                <a:cs typeface="Times New Roman"/>
              </a:rPr>
              <a:t>Особенности коммуникации медицинской сестры клинической и пациентов в онкологической практике.</a:t>
            </a:r>
            <a:r>
              <a:rPr lang="ru-RU" sz="5600" dirty="0">
                <a:ea typeface="Calibri"/>
                <a:cs typeface="Times New Roman"/>
              </a:rPr>
              <a:t> </a:t>
            </a:r>
            <a:r>
              <a:rPr lang="ru-RU" sz="5600" dirty="0">
                <a:solidFill>
                  <a:srgbClr val="002060"/>
                </a:solidFill>
                <a:ea typeface="Calibri"/>
                <a:cs typeface="Times New Roman"/>
              </a:rPr>
              <a:t>- </a:t>
            </a:r>
            <a:r>
              <a:rPr lang="ru-RU" sz="5600" b="1" dirty="0">
                <a:solidFill>
                  <a:srgbClr val="002060"/>
                </a:solidFill>
              </a:rPr>
              <a:t>№ </a:t>
            </a:r>
            <a:r>
              <a:rPr lang="ru-RU" sz="5600" b="1" dirty="0" smtClean="0">
                <a:solidFill>
                  <a:srgbClr val="002060"/>
                </a:solidFill>
              </a:rPr>
              <a:t>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002060"/>
                </a:solidFill>
                <a:ea typeface="Times New Roman"/>
                <a:cs typeface="Times New Roman"/>
              </a:rPr>
              <a:t>НА </a:t>
            </a:r>
            <a:r>
              <a:rPr lang="ru-RU" sz="6400" b="1" u="sng" dirty="0">
                <a:solidFill>
                  <a:srgbClr val="002060"/>
                </a:solidFill>
                <a:ea typeface="Times New Roman"/>
                <a:cs typeface="Times New Roman"/>
              </a:rPr>
              <a:t>ЗАМЕТКУ </a:t>
            </a:r>
            <a:r>
              <a:rPr lang="ru-RU" sz="6400" b="1" u="sng" dirty="0" smtClean="0">
                <a:solidFill>
                  <a:srgbClr val="002060"/>
                </a:solidFill>
                <a:ea typeface="Times New Roman"/>
                <a:cs typeface="Times New Roman"/>
              </a:rPr>
              <a:t>МЕДСЕСТРЕ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Calibri"/>
                <a:cs typeface="Times New Roman"/>
              </a:rPr>
              <a:t>Карпатенкова </a:t>
            </a:r>
            <a:r>
              <a:rPr lang="ru-RU" sz="5600" dirty="0">
                <a:ea typeface="Calibri"/>
                <a:cs typeface="Times New Roman"/>
              </a:rPr>
              <a:t>О. </a:t>
            </a:r>
            <a:r>
              <a:rPr lang="ru-RU" sz="5600" b="1" dirty="0">
                <a:ea typeface="Calibri"/>
                <a:cs typeface="Times New Roman"/>
              </a:rPr>
              <a:t>Особенности наркопотребления у несовершеннолетних правонарушителей в наши дни</a:t>
            </a:r>
            <a:r>
              <a:rPr lang="ru-RU" sz="5600" dirty="0">
                <a:ea typeface="Calibri"/>
                <a:cs typeface="Times New Roman"/>
              </a:rPr>
              <a:t>. </a:t>
            </a:r>
            <a:r>
              <a:rPr lang="ru-RU" sz="5600" b="1" dirty="0">
                <a:solidFill>
                  <a:srgbClr val="002060"/>
                </a:solidFill>
              </a:rPr>
              <a:t>- </a:t>
            </a:r>
            <a:r>
              <a:rPr lang="ru-RU" sz="5600" b="1" dirty="0"/>
              <a:t> </a:t>
            </a:r>
            <a:r>
              <a:rPr lang="ru-RU" sz="5600" b="1" dirty="0">
                <a:solidFill>
                  <a:srgbClr val="002060"/>
                </a:solidFill>
              </a:rPr>
              <a:t>№ </a:t>
            </a:r>
            <a:r>
              <a:rPr lang="ru-RU" sz="5600" b="1" dirty="0" smtClean="0">
                <a:solidFill>
                  <a:srgbClr val="002060"/>
                </a:solidFill>
              </a:rPr>
              <a:t>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Скрыпченко А</a:t>
            </a:r>
            <a:r>
              <a:rPr lang="ru-RU" sz="5600" b="1" dirty="0" smtClean="0"/>
              <a:t>. Остеохондроз</a:t>
            </a:r>
            <a:r>
              <a:rPr lang="ru-RU" sz="5600" b="1" dirty="0"/>
              <a:t>: современные подходы к </a:t>
            </a:r>
            <a:r>
              <a:rPr lang="ru-RU" sz="5600" b="1" dirty="0" smtClean="0"/>
              <a:t>профилактике и лечению. </a:t>
            </a:r>
            <a:r>
              <a:rPr lang="ru-RU" sz="5600" b="1" dirty="0">
                <a:solidFill>
                  <a:srgbClr val="002060"/>
                </a:solidFill>
              </a:rPr>
              <a:t>- </a:t>
            </a:r>
            <a:r>
              <a:rPr lang="ru-RU" sz="5600" b="1" dirty="0"/>
              <a:t> </a:t>
            </a:r>
            <a:r>
              <a:rPr lang="ru-RU" sz="5600" b="1" dirty="0">
                <a:solidFill>
                  <a:srgbClr val="002060"/>
                </a:solidFill>
              </a:rPr>
              <a:t>№ </a:t>
            </a:r>
            <a:r>
              <a:rPr lang="ru-RU" sz="5600" b="1" dirty="0" smtClean="0">
                <a:solidFill>
                  <a:srgbClr val="002060"/>
                </a:solidFill>
              </a:rPr>
              <a:t>4</a:t>
            </a:r>
            <a:endParaRPr lang="ru-RU" sz="5600" b="1" dirty="0">
              <a:solidFill>
                <a:srgbClr val="002060"/>
              </a:solidFill>
            </a:endParaRPr>
          </a:p>
          <a:p>
            <a:pPr marL="0" lvl="0" indent="0" algn="just">
              <a:buNone/>
            </a:pPr>
            <a:endParaRPr lang="ru-RU" sz="6400" b="1" u="sng" dirty="0" smtClean="0">
              <a:solidFill>
                <a:srgbClr val="002060"/>
              </a:solidFill>
            </a:endParaRPr>
          </a:p>
          <a:p>
            <a:pPr marL="0" lvl="0" indent="0" algn="just">
              <a:buNone/>
            </a:pPr>
            <a:r>
              <a:rPr lang="ru-RU" sz="6400" b="1" u="sng" dirty="0" smtClean="0">
                <a:solidFill>
                  <a:srgbClr val="002060"/>
                </a:solidFill>
              </a:rPr>
              <a:t>СЕСТРИНСКОЕ </a:t>
            </a:r>
            <a:r>
              <a:rPr lang="ru-RU" sz="6400" b="1" u="sng" dirty="0">
                <a:solidFill>
                  <a:srgbClr val="002060"/>
                </a:solidFill>
              </a:rPr>
              <a:t>ДЕЛО В </a:t>
            </a:r>
            <a:r>
              <a:rPr lang="ru-RU" sz="6400" b="1" u="sng" dirty="0" smtClean="0">
                <a:solidFill>
                  <a:srgbClr val="002060"/>
                </a:solidFill>
              </a:rPr>
              <a:t>ПЕДИАТРИИ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Артёменкова </a:t>
            </a:r>
            <a:r>
              <a:rPr lang="ru-RU" sz="5600" dirty="0"/>
              <a:t>Н. </a:t>
            </a:r>
            <a:r>
              <a:rPr lang="ru-RU" sz="5600" b="1" dirty="0"/>
              <a:t>Постковидный синдром у детей. </a:t>
            </a:r>
            <a:r>
              <a:rPr lang="ru-RU" sz="5600" b="1" dirty="0">
                <a:solidFill>
                  <a:srgbClr val="002060"/>
                </a:solidFill>
                <a:ea typeface="Calibri"/>
                <a:cs typeface="Times New Roman"/>
              </a:rPr>
              <a:t>- </a:t>
            </a:r>
            <a:r>
              <a:rPr lang="ru-RU" sz="5600" b="1" dirty="0">
                <a:solidFill>
                  <a:srgbClr val="002060"/>
                </a:solidFill>
              </a:rPr>
              <a:t>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>
                <a:ea typeface="Calibri"/>
                <a:cs typeface="Times New Roman"/>
              </a:rPr>
              <a:t>Вербицкий С. </a:t>
            </a:r>
            <a:r>
              <a:rPr lang="ru-RU" sz="5600" b="1" dirty="0">
                <a:ea typeface="Calibri"/>
                <a:cs typeface="Times New Roman"/>
              </a:rPr>
              <a:t>Выхаживание недоношенного ребенка. </a:t>
            </a:r>
            <a:r>
              <a:rPr lang="ru-RU" sz="5600" b="1" dirty="0">
                <a:solidFill>
                  <a:srgbClr val="002060"/>
                </a:solidFill>
                <a:ea typeface="Calibri"/>
                <a:cs typeface="Times New Roman"/>
              </a:rPr>
              <a:t>- </a:t>
            </a:r>
            <a:r>
              <a:rPr lang="ru-RU" sz="5600" b="1" dirty="0">
                <a:solidFill>
                  <a:srgbClr val="002060"/>
                </a:solidFill>
              </a:rPr>
              <a:t>№ </a:t>
            </a:r>
            <a:r>
              <a:rPr lang="ru-RU" sz="5600" b="1" dirty="0" smtClean="0">
                <a:solidFill>
                  <a:srgbClr val="002060"/>
                </a:solidFill>
              </a:rPr>
              <a:t>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Артеменкова Н. </a:t>
            </a:r>
            <a:r>
              <a:rPr lang="ru-RU" sz="5600" b="1" dirty="0" smtClean="0"/>
              <a:t>Стресс </a:t>
            </a:r>
            <a:r>
              <a:rPr lang="ru-RU" sz="5600" b="1" dirty="0"/>
              <a:t>и дети: COVID-19 как фактор, влияющий на </a:t>
            </a:r>
            <a:r>
              <a:rPr lang="ru-RU" sz="5600" b="1" dirty="0" smtClean="0"/>
              <a:t>психику детей </a:t>
            </a:r>
            <a:r>
              <a:rPr lang="ru-RU" sz="5600" b="1" dirty="0" smtClean="0">
                <a:solidFill>
                  <a:srgbClr val="002060"/>
                </a:solidFill>
                <a:ea typeface="Calibri"/>
                <a:cs typeface="Times New Roman"/>
              </a:rPr>
              <a:t>- </a:t>
            </a:r>
            <a:r>
              <a:rPr lang="ru-RU" sz="5600" b="1" dirty="0">
                <a:solidFill>
                  <a:srgbClr val="002060"/>
                </a:solidFill>
              </a:rPr>
              <a:t>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Борисова О. </a:t>
            </a:r>
            <a:r>
              <a:rPr lang="ru-RU" sz="5600" b="1" dirty="0" smtClean="0"/>
              <a:t>Роль </a:t>
            </a:r>
            <a:r>
              <a:rPr lang="ru-RU" sz="5600" b="1" dirty="0"/>
              <a:t>медицинской сестры в проведении </a:t>
            </a:r>
            <a:r>
              <a:rPr lang="ru-RU" sz="5600" b="1" dirty="0" smtClean="0"/>
              <a:t>неонатального скрининга</a:t>
            </a:r>
            <a:r>
              <a:rPr lang="ru-RU" sz="5600" b="1" dirty="0"/>
              <a:t> . </a:t>
            </a:r>
            <a:r>
              <a:rPr lang="ru-RU" sz="5600" b="1" dirty="0">
                <a:solidFill>
                  <a:srgbClr val="002060"/>
                </a:solidFill>
                <a:ea typeface="Calibri"/>
                <a:cs typeface="Times New Roman"/>
              </a:rPr>
              <a:t>- </a:t>
            </a:r>
            <a:r>
              <a:rPr lang="ru-RU" sz="5600" b="1" dirty="0">
                <a:solidFill>
                  <a:srgbClr val="002060"/>
                </a:solidFill>
              </a:rPr>
              <a:t>№ </a:t>
            </a:r>
            <a:r>
              <a:rPr lang="ru-RU" sz="5600" b="1" dirty="0" smtClean="0">
                <a:solidFill>
                  <a:srgbClr val="002060"/>
                </a:solidFill>
              </a:rPr>
              <a:t>8</a:t>
            </a:r>
            <a:endParaRPr lang="ru-RU" sz="5600" b="1" dirty="0">
              <a:solidFill>
                <a:srgbClr val="002060"/>
              </a:solidFill>
            </a:endParaRPr>
          </a:p>
          <a:p>
            <a:endParaRPr lang="ru-RU" sz="4800" b="1" dirty="0">
              <a:solidFill>
                <a:srgbClr val="002060"/>
              </a:solidFill>
            </a:endParaRPr>
          </a:p>
          <a:p>
            <a:endParaRPr lang="ru-RU" sz="4800" b="1" dirty="0" smtClean="0">
              <a:solidFill>
                <a:srgbClr val="002060"/>
              </a:solidFill>
              <a:ea typeface="Calibri"/>
              <a:cs typeface="Calibri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1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5069" y="86498"/>
            <a:ext cx="1433383" cy="1885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9461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«Сестринское дело» за 2022 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002060"/>
                </a:solidFill>
              </a:rPr>
              <a:t>СЕСТРИНСКИЙ ПРАКТИКУМ</a:t>
            </a:r>
            <a:endParaRPr lang="ru-RU" sz="1600" u="sng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Каларащук  А. </a:t>
            </a:r>
            <a:r>
              <a:rPr lang="ru-RU" sz="1400" b="1" dirty="0"/>
              <a:t>Психологические аспекты жизни стомированных пациентов. </a:t>
            </a:r>
            <a:r>
              <a:rPr lang="ru-RU" sz="1400" b="1" dirty="0">
                <a:solidFill>
                  <a:srgbClr val="00206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002060"/>
                </a:solidFill>
              </a:rPr>
              <a:t>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Каларащук  А. </a:t>
            </a:r>
            <a:r>
              <a:rPr lang="ru-RU" sz="1400" b="1" dirty="0"/>
              <a:t>Цистостома: показания, причины, особенности ухода. </a:t>
            </a:r>
            <a:r>
              <a:rPr lang="ru-RU" sz="1400" b="1" dirty="0">
                <a:solidFill>
                  <a:srgbClr val="00206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002060"/>
                </a:solidFill>
              </a:rPr>
              <a:t>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Каларащук  А. </a:t>
            </a:r>
            <a:r>
              <a:rPr lang="ru-RU" sz="1400" b="1" dirty="0"/>
              <a:t>Гастростома: показания, принципы и проблемы ухода. </a:t>
            </a:r>
            <a:r>
              <a:rPr lang="ru-RU" sz="1400" b="1" dirty="0">
                <a:solidFill>
                  <a:srgbClr val="00206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002060"/>
                </a:solidFill>
              </a:rPr>
              <a:t>№ 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Каларащук  А. </a:t>
            </a:r>
            <a:r>
              <a:rPr lang="ru-RU" sz="1400" b="1" dirty="0"/>
              <a:t>Уход, профилактика осложнений, образ жизни при уростоме. </a:t>
            </a:r>
            <a:r>
              <a:rPr lang="ru-RU" sz="1400" b="1" dirty="0">
                <a:solidFill>
                  <a:srgbClr val="00206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002060"/>
                </a:solidFill>
              </a:rPr>
              <a:t>№ 8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002060"/>
                </a:solidFill>
              </a:rPr>
              <a:t>ПСИХОЛОГИЧЕСКИЙ ПРАКТИКУМ</a:t>
            </a:r>
            <a:endParaRPr lang="ru-RU" sz="1600" u="sng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Спивак И. </a:t>
            </a:r>
            <a:r>
              <a:rPr lang="ru-RU" sz="1400" b="1" dirty="0"/>
              <a:t>Как избежать травли в сестринском коллективе. </a:t>
            </a:r>
            <a:r>
              <a:rPr lang="ru-RU" sz="1400" b="1" dirty="0">
                <a:solidFill>
                  <a:srgbClr val="00206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002060"/>
                </a:solidFill>
              </a:rPr>
              <a:t>№ 7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 smtClean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002060"/>
                </a:solidFill>
                <a:ea typeface="Calibri"/>
                <a:cs typeface="Times New Roman"/>
              </a:rPr>
              <a:t>ЭТИКА </a:t>
            </a:r>
            <a:r>
              <a:rPr lang="ru-RU" sz="1600" b="1" u="sng" dirty="0">
                <a:solidFill>
                  <a:srgbClr val="002060"/>
                </a:solidFill>
                <a:ea typeface="Calibri"/>
                <a:cs typeface="Times New Roman"/>
              </a:rPr>
              <a:t>В СЕСТРИНСКОМ ДЕЛЕ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a typeface="Calibri"/>
                <a:cs typeface="Times New Roman"/>
              </a:rPr>
              <a:t>Мыльникова И. </a:t>
            </a:r>
            <a:r>
              <a:rPr lang="ru-RU" sz="1400" b="1" dirty="0">
                <a:ea typeface="Calibri"/>
                <a:cs typeface="Times New Roman"/>
              </a:rPr>
              <a:t>Моральные переживания медицинских сестер и их последствия. </a:t>
            </a:r>
            <a:r>
              <a:rPr lang="ru-RU" sz="1400" b="1" dirty="0">
                <a:solidFill>
                  <a:srgbClr val="002060"/>
                </a:solidFill>
              </a:rPr>
              <a:t>- </a:t>
            </a:r>
            <a:r>
              <a:rPr lang="ru-RU" sz="1400" b="1" dirty="0"/>
              <a:t> </a:t>
            </a:r>
            <a:r>
              <a:rPr lang="ru-RU" sz="1400" b="1" dirty="0">
                <a:solidFill>
                  <a:srgbClr val="002060"/>
                </a:solidFill>
              </a:rPr>
              <a:t>№ 6</a:t>
            </a:r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5069" y="86498"/>
            <a:ext cx="1433383" cy="1885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0656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«Управление качеством  в здравоохранении»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за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2022год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2595" y="1927654"/>
            <a:ext cx="10515600" cy="423695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900" b="1" u="sng" dirty="0" smtClean="0">
                <a:solidFill>
                  <a:srgbClr val="002060"/>
                </a:solidFill>
              </a:rPr>
              <a:t>№ 1: Основная тема номера - Клинические рекомендации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900" b="1" u="sng" dirty="0" smtClean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Ковалев С., Садыхова  </a:t>
            </a:r>
            <a:r>
              <a:rPr lang="ru-RU" sz="1400" dirty="0"/>
              <a:t>Л.</a:t>
            </a:r>
            <a:r>
              <a:rPr lang="ru-RU" sz="1400" b="1" dirty="0"/>
              <a:t>  Практические подходы к исполнению медицинскими организациями клинических рекомендаций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Берсенева Е</a:t>
            </a:r>
            <a:r>
              <a:rPr lang="ru-RU" sz="1400" dirty="0"/>
              <a:t>.</a:t>
            </a:r>
            <a:r>
              <a:rPr lang="ru-RU" sz="1400" b="1" dirty="0"/>
              <a:t> С 2022 года клинические рекомендации стали обязательными: в какие сроки и как внедрять</a:t>
            </a:r>
            <a:endParaRPr lang="ru-RU" sz="1400" dirty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 </a:t>
            </a:r>
            <a:r>
              <a:rPr lang="ru-RU" sz="1400" dirty="0" smtClean="0"/>
              <a:t>Шкитин </a:t>
            </a:r>
            <a:r>
              <a:rPr lang="ru-RU" sz="1400" dirty="0"/>
              <a:t>С., </a:t>
            </a:r>
            <a:r>
              <a:rPr lang="ru-RU" sz="1400" dirty="0" smtClean="0"/>
              <a:t>Лебедева А</a:t>
            </a:r>
            <a:r>
              <a:rPr lang="ru-RU" sz="1400" dirty="0"/>
              <a:t>.</a:t>
            </a:r>
            <a:r>
              <a:rPr lang="ru-RU" sz="1400" b="1" dirty="0"/>
              <a:t> Клинические рекомендации: как поменялась экспертиза в ОМС</a:t>
            </a:r>
            <a:endParaRPr lang="ru-RU" sz="1400" dirty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Панов </a:t>
            </a:r>
            <a:r>
              <a:rPr lang="ru-RU" sz="1400" dirty="0"/>
              <a:t>А.</a:t>
            </a:r>
            <a:r>
              <a:rPr lang="ru-RU" sz="1400" b="1" dirty="0"/>
              <a:t> Как суд применяет клинические рекомендации: примеры из практики</a:t>
            </a: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500" dirty="0" smtClean="0"/>
          </a:p>
          <a:p>
            <a:pPr marL="0" indent="0">
              <a:buNone/>
            </a:pPr>
            <a:r>
              <a:rPr lang="ru-RU" sz="1900" b="1" u="sng" dirty="0" smtClean="0">
                <a:solidFill>
                  <a:srgbClr val="002060"/>
                </a:solidFill>
              </a:rPr>
              <a:t>№ 2</a:t>
            </a:r>
            <a:r>
              <a:rPr lang="ru-RU" sz="1900" b="1" u="sng" dirty="0">
                <a:solidFill>
                  <a:srgbClr val="002060"/>
                </a:solidFill>
              </a:rPr>
              <a:t> Основная тема номера - </a:t>
            </a:r>
            <a:r>
              <a:rPr lang="ru-RU" sz="1900" b="1" u="sng" dirty="0" smtClean="0">
                <a:solidFill>
                  <a:srgbClr val="002060"/>
                </a:solidFill>
              </a:rPr>
              <a:t> </a:t>
            </a:r>
            <a:r>
              <a:rPr lang="ru-RU" sz="1800" b="1" u="sng" dirty="0" smtClean="0">
                <a:solidFill>
                  <a:srgbClr val="002060"/>
                </a:solidFill>
              </a:rPr>
              <a:t>Права </a:t>
            </a:r>
            <a:r>
              <a:rPr lang="ru-RU" sz="1800" b="1" u="sng" dirty="0">
                <a:solidFill>
                  <a:srgbClr val="002060"/>
                </a:solidFill>
              </a:rPr>
              <a:t>граждан на охрану здоровья и безопасную медицинскую помощь </a:t>
            </a:r>
            <a:endParaRPr lang="ru-RU" sz="1800" b="1" u="sng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800" b="1" u="sng" dirty="0" smtClean="0">
              <a:solidFill>
                <a:srgbClr val="002060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Колоколов </a:t>
            </a:r>
            <a:r>
              <a:rPr lang="ru-RU" sz="1400" dirty="0"/>
              <a:t>А.</a:t>
            </a:r>
            <a:r>
              <a:rPr lang="ru-RU" sz="1400" b="1" dirty="0"/>
              <a:t> Как обеспечить соблюдение прав граждан на охрану здоровья и безопасную </a:t>
            </a:r>
            <a:r>
              <a:rPr lang="ru-RU" sz="1400" b="1" dirty="0" smtClean="0"/>
              <a:t>медпомощь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Романовский </a:t>
            </a:r>
            <a:r>
              <a:rPr lang="ru-RU" sz="1400" dirty="0"/>
              <a:t>Г.</a:t>
            </a:r>
            <a:r>
              <a:rPr lang="ru-RU" sz="1400" b="1" dirty="0"/>
              <a:t> Права пациента в российском здравоохранительном праве</a:t>
            </a: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Столярова  </a:t>
            </a:r>
            <a:r>
              <a:rPr lang="ru-RU" sz="1400" dirty="0"/>
              <a:t>А.</a:t>
            </a:r>
            <a:r>
              <a:rPr lang="ru-RU" sz="1400" b="1" dirty="0"/>
              <a:t> Как медорганизации соблюдают права граждан в системе </a:t>
            </a:r>
            <a:r>
              <a:rPr lang="ru-RU" sz="1400" b="1" dirty="0" smtClean="0"/>
              <a:t>ОМС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Габуния </a:t>
            </a:r>
            <a:r>
              <a:rPr lang="ru-RU" sz="1400" dirty="0"/>
              <a:t>Н., </a:t>
            </a:r>
            <a:r>
              <a:rPr lang="ru-RU" sz="1400" dirty="0" smtClean="0"/>
              <a:t>Азербаева А</a:t>
            </a:r>
            <a:r>
              <a:rPr lang="ru-RU" sz="1400" dirty="0"/>
              <a:t>., </a:t>
            </a:r>
            <a:r>
              <a:rPr lang="ru-RU" sz="1400" dirty="0" smtClean="0"/>
              <a:t>Мубаракшин </a:t>
            </a:r>
            <a:r>
              <a:rPr lang="ru-RU" sz="1400" dirty="0"/>
              <a:t>Т.</a:t>
            </a:r>
            <a:r>
              <a:rPr lang="ru-RU" sz="1400" b="1" dirty="0"/>
              <a:t> Как реализовать права пациентов по международным стандартам аккредитации</a:t>
            </a:r>
            <a:endParaRPr lang="ru-RU" sz="1400" dirty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Кочеткова Р., Мириева </a:t>
            </a:r>
            <a:r>
              <a:rPr lang="ru-RU" sz="1400" dirty="0"/>
              <a:t>И.</a:t>
            </a:r>
            <a:r>
              <a:rPr lang="ru-RU" sz="1400" b="1" dirty="0"/>
              <a:t> Как оформлять ИДС по новым правилам, чтобы клинику не обвинили в нарушении прав граждан</a:t>
            </a:r>
            <a:endParaRPr lang="ru-RU" sz="1400" dirty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Гроздова Т</a:t>
            </a:r>
            <a:r>
              <a:rPr lang="ru-RU" sz="1400" dirty="0"/>
              <a:t>.</a:t>
            </a:r>
            <a:r>
              <a:rPr lang="ru-RU" sz="1400" b="1" dirty="0"/>
              <a:t> Порядок контроля за соблюдением прав пациентов-беженцев</a:t>
            </a:r>
            <a:endParaRPr lang="ru-RU" sz="1400" dirty="0"/>
          </a:p>
          <a:p>
            <a:endParaRPr lang="ru-RU" sz="1200" dirty="0"/>
          </a:p>
          <a:p>
            <a:pPr lvl="0"/>
            <a:endParaRPr lang="ru-RU" sz="14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314" y="0"/>
            <a:ext cx="1515762" cy="213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за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2022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2595" y="177619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b="1" u="sng" dirty="0">
                <a:solidFill>
                  <a:srgbClr val="002060"/>
                </a:solidFill>
              </a:rPr>
              <a:t>№ 3 Основная тема номера – Ц</a:t>
            </a:r>
            <a:r>
              <a:rPr lang="ru-RU" sz="1900" b="1" u="sng" dirty="0" smtClean="0">
                <a:solidFill>
                  <a:srgbClr val="002060"/>
                </a:solidFill>
              </a:rPr>
              <a:t>ифровизация </a:t>
            </a:r>
            <a:r>
              <a:rPr lang="ru-RU" sz="1900" b="1" u="sng" dirty="0">
                <a:solidFill>
                  <a:srgbClr val="002060"/>
                </a:solidFill>
              </a:rPr>
              <a:t>в </a:t>
            </a:r>
            <a:r>
              <a:rPr lang="ru-RU" sz="1900" b="1" u="sng" dirty="0" smtClean="0">
                <a:solidFill>
                  <a:srgbClr val="002060"/>
                </a:solidFill>
              </a:rPr>
              <a:t>медицине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900" b="1" u="sng" dirty="0" smtClean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Пугачев </a:t>
            </a:r>
            <a:r>
              <a:rPr lang="ru-RU" sz="1400" dirty="0"/>
              <a:t>П.</a:t>
            </a:r>
            <a:r>
              <a:rPr lang="ru-RU" sz="1400" b="1" dirty="0"/>
              <a:t> Цифровизация поможет улучшить качество и безопасность в здравоохранении</a:t>
            </a:r>
            <a:endParaRPr lang="ru-RU" sz="14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Берсенева </a:t>
            </a:r>
            <a:r>
              <a:rPr lang="ru-RU" sz="1400" dirty="0"/>
              <a:t>Е., </a:t>
            </a:r>
            <a:r>
              <a:rPr lang="ru-RU" sz="1400" dirty="0" smtClean="0"/>
              <a:t>Михайлов </a:t>
            </a:r>
            <a:r>
              <a:rPr lang="ru-RU" sz="1400" dirty="0"/>
              <a:t>Д.</a:t>
            </a:r>
            <a:r>
              <a:rPr lang="ru-RU" sz="1400" b="1" dirty="0"/>
              <a:t> Библиотека эталонных развернутых диагнозов – недостающее звено ЕГИСЗ</a:t>
            </a:r>
            <a:endParaRPr lang="ru-RU" sz="14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Алмазов </a:t>
            </a:r>
            <a:r>
              <a:rPr lang="ru-RU" sz="1400" dirty="0"/>
              <a:t>А., </a:t>
            </a:r>
            <a:r>
              <a:rPr lang="ru-RU" sz="1400" dirty="0" smtClean="0"/>
              <a:t>Шевский </a:t>
            </a:r>
            <a:r>
              <a:rPr lang="ru-RU" sz="1400" dirty="0"/>
              <a:t>В., </a:t>
            </a:r>
            <a:r>
              <a:rPr lang="ru-RU" sz="1400" dirty="0" smtClean="0"/>
              <a:t>Мелерзанов </a:t>
            </a:r>
            <a:r>
              <a:rPr lang="ru-RU" sz="1400" dirty="0"/>
              <a:t>А. </a:t>
            </a:r>
            <a:r>
              <a:rPr lang="ru-RU" sz="1400" b="1" dirty="0"/>
              <a:t>Цифровая трансформация первичного звена медпомощи: необходимость и возможности</a:t>
            </a:r>
            <a:endParaRPr lang="ru-RU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800" b="1" u="sng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900" b="1" u="sng" dirty="0" smtClean="0">
                <a:solidFill>
                  <a:srgbClr val="002060"/>
                </a:solidFill>
              </a:rPr>
              <a:t>№ 4  (10)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900" u="sng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002060"/>
                </a:solidFill>
              </a:rPr>
              <a:t>Рубрика  - Организация лечебно-диагностической работы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 </a:t>
            </a:r>
            <a:r>
              <a:rPr lang="ru-RU" sz="1400" dirty="0" smtClean="0"/>
              <a:t>Чухляев </a:t>
            </a:r>
            <a:r>
              <a:rPr lang="ru-RU" sz="1400" dirty="0"/>
              <a:t>П., </a:t>
            </a:r>
            <a:r>
              <a:rPr lang="ru-RU" sz="1400" dirty="0" smtClean="0"/>
              <a:t>Хавкина </a:t>
            </a:r>
            <a:r>
              <a:rPr lang="ru-RU" sz="1400" dirty="0"/>
              <a:t>Д., </a:t>
            </a:r>
            <a:r>
              <a:rPr lang="ru-RU" sz="1400" dirty="0" smtClean="0"/>
              <a:t>Ковалева </a:t>
            </a:r>
            <a:r>
              <a:rPr lang="ru-RU" sz="1400" dirty="0"/>
              <a:t>Ю.</a:t>
            </a:r>
            <a:r>
              <a:rPr lang="ru-RU" sz="1400" b="1" dirty="0"/>
              <a:t> Изменили правила вакцинации от COVID-19. Инструктаж для подчиненных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Коробенкова </a:t>
            </a:r>
            <a:r>
              <a:rPr lang="ru-RU" sz="1400" dirty="0"/>
              <a:t>М.</a:t>
            </a:r>
            <a:r>
              <a:rPr lang="ru-RU" sz="1400" b="1" dirty="0"/>
              <a:t> Новые правила оказания платных медуслуг. Алгоритм, чтобы внедрить в клинике</a:t>
            </a:r>
            <a:endParaRPr lang="ru-RU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rgbClr val="002060"/>
                </a:solidFill>
              </a:rPr>
              <a:t>Рубрика  </a:t>
            </a:r>
            <a:r>
              <a:rPr lang="ru-RU" sz="1400" b="1" dirty="0">
                <a:solidFill>
                  <a:srgbClr val="002060"/>
                </a:solidFill>
              </a:rPr>
              <a:t>- Внутренний контроль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Кучин Н</a:t>
            </a:r>
            <a:r>
              <a:rPr lang="ru-RU" sz="1400" dirty="0"/>
              <a:t>. </a:t>
            </a:r>
            <a:r>
              <a:rPr lang="ru-RU" sz="1400" b="1" dirty="0"/>
              <a:t>Больше новых требований к ВКК в новой методике Росздравнадзора. Разъяснения эксперта, как </a:t>
            </a:r>
            <a:r>
              <a:rPr lang="ru-RU" sz="1400" b="1" dirty="0" smtClean="0"/>
              <a:t>выполнить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rgbClr val="002060"/>
                </a:solidFill>
              </a:rPr>
              <a:t>Рубрика  </a:t>
            </a:r>
            <a:r>
              <a:rPr lang="ru-RU" sz="1400" b="1" dirty="0">
                <a:solidFill>
                  <a:srgbClr val="002060"/>
                </a:solidFill>
              </a:rPr>
              <a:t>- Внешние проверки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 </a:t>
            </a:r>
            <a:r>
              <a:rPr lang="ru-RU" sz="1400" dirty="0" smtClean="0"/>
              <a:t>Кочеткова </a:t>
            </a:r>
            <a:r>
              <a:rPr lang="ru-RU" sz="1400" dirty="0"/>
              <a:t>Р.</a:t>
            </a:r>
            <a:r>
              <a:rPr lang="ru-RU" sz="1400" b="1" dirty="0"/>
              <a:t> Инструктаж, чтобы предостеречь сотрудников от ошибок в работе с системой маркировки по поручению Росздравнадзора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314" y="0"/>
            <a:ext cx="1515762" cy="213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5426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за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2022 год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1900" b="1" u="sng" dirty="0">
                <a:solidFill>
                  <a:srgbClr val="002060"/>
                </a:solidFill>
              </a:rPr>
              <a:t>№ </a:t>
            </a:r>
            <a:r>
              <a:rPr lang="ru-RU" sz="1900" b="1" u="sng" dirty="0" smtClean="0">
                <a:solidFill>
                  <a:srgbClr val="002060"/>
                </a:solidFill>
              </a:rPr>
              <a:t>5  </a:t>
            </a:r>
            <a:r>
              <a:rPr lang="ru-RU" sz="1900" b="1" u="sng" dirty="0">
                <a:solidFill>
                  <a:srgbClr val="002060"/>
                </a:solidFill>
              </a:rPr>
              <a:t>(</a:t>
            </a:r>
            <a:r>
              <a:rPr lang="ru-RU" sz="1900" b="1" u="sng" dirty="0" smtClean="0">
                <a:solidFill>
                  <a:srgbClr val="002060"/>
                </a:solidFill>
              </a:rPr>
              <a:t>11)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900" u="sng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rgbClr val="002060"/>
                </a:solidFill>
              </a:rPr>
              <a:t>Рубрика  </a:t>
            </a:r>
            <a:r>
              <a:rPr lang="ru-RU" sz="1400" b="1" dirty="0">
                <a:solidFill>
                  <a:srgbClr val="002060"/>
                </a:solidFill>
              </a:rPr>
              <a:t>- Внутренний контроль</a:t>
            </a:r>
            <a:endParaRPr lang="ru-RU" sz="1400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solidFill>
                  <a:srgbClr val="002060"/>
                </a:solidFill>
              </a:rPr>
              <a:t> </a:t>
            </a:r>
            <a:r>
              <a:rPr lang="ru-RU" sz="1400" dirty="0" smtClean="0"/>
              <a:t>Кучина А. </a:t>
            </a:r>
            <a:r>
              <a:rPr lang="ru-RU" sz="1400" b="1" dirty="0"/>
              <a:t>Управление ВКК. Новая методика Росздравнадзора для самоаудита перед </a:t>
            </a:r>
            <a:r>
              <a:rPr lang="ru-RU" sz="1400" b="1" dirty="0" smtClean="0"/>
              <a:t>проверкой</a:t>
            </a:r>
            <a:endParaRPr lang="ru-RU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002060"/>
                </a:solidFill>
              </a:rPr>
              <a:t>Рубрика  - Внешние проверки</a:t>
            </a:r>
            <a:endParaRPr lang="ru-RU" sz="1400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solidFill>
                  <a:srgbClr val="002060"/>
                </a:solidFill>
              </a:rPr>
              <a:t> </a:t>
            </a:r>
            <a:r>
              <a:rPr lang="ru-RU" sz="1400" dirty="0" smtClean="0"/>
              <a:t>Капитонова </a:t>
            </a:r>
            <a:r>
              <a:rPr lang="ru-RU" sz="1400" dirty="0"/>
              <a:t>Е. </a:t>
            </a:r>
            <a:r>
              <a:rPr lang="ru-RU" sz="1400" b="1" dirty="0"/>
              <a:t>Как снизить штраф от страховой в 10 раз. Аргументы, которые выручили ваших коллег</a:t>
            </a:r>
            <a:endParaRPr lang="ru-RU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002060"/>
                </a:solidFill>
              </a:rPr>
              <a:t>Рубрика  -Эпидбезопасность</a:t>
            </a:r>
            <a:endParaRPr lang="ru-RU" sz="1400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 </a:t>
            </a:r>
            <a:r>
              <a:rPr lang="ru-RU" sz="1400" dirty="0" smtClean="0"/>
              <a:t>Чикина О. </a:t>
            </a:r>
            <a:r>
              <a:rPr lang="ru-RU" sz="1400" b="1" dirty="0"/>
              <a:t>Изменения в работе с ковидом. Проверьте по чек-листу, что все внедрили</a:t>
            </a:r>
            <a:endParaRPr lang="ru-RU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002060"/>
                </a:solidFill>
              </a:rPr>
              <a:t>Рубрика  - Правовые аспекты</a:t>
            </a:r>
            <a:endParaRPr lang="ru-RU" sz="1400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solidFill>
                  <a:srgbClr val="002060"/>
                </a:solidFill>
              </a:rPr>
              <a:t> </a:t>
            </a:r>
            <a:r>
              <a:rPr lang="ru-RU" sz="1400" dirty="0" smtClean="0"/>
              <a:t>Бычкова </a:t>
            </a:r>
            <a:r>
              <a:rPr lang="ru-RU" sz="1400" dirty="0"/>
              <a:t>А. </a:t>
            </a:r>
            <a:r>
              <a:rPr lang="ru-RU" sz="1400" b="1" dirty="0"/>
              <a:t>Четыре скандала с врачебной тайной. За что пациенты подают в суд на медработников и как этого </a:t>
            </a:r>
            <a:r>
              <a:rPr lang="ru-RU" sz="1400" b="1" dirty="0" smtClean="0"/>
              <a:t>избежать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002060"/>
                </a:solidFill>
              </a:rPr>
              <a:t>Рубрика  - Работа с кадрами</a:t>
            </a:r>
            <a:endParaRPr lang="ru-RU" sz="1400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 </a:t>
            </a:r>
            <a:r>
              <a:rPr lang="ru-RU" sz="1400" dirty="0" smtClean="0"/>
              <a:t>Кривова </a:t>
            </a:r>
            <a:r>
              <a:rPr lang="ru-RU" sz="1400" dirty="0"/>
              <a:t>Л., </a:t>
            </a:r>
            <a:r>
              <a:rPr lang="ru-RU" sz="1400" dirty="0" smtClean="0"/>
              <a:t>Калинина </a:t>
            </a:r>
            <a:r>
              <a:rPr lang="ru-RU" sz="1400" dirty="0"/>
              <a:t>Е.</a:t>
            </a:r>
            <a:r>
              <a:rPr lang="ru-RU" sz="1400" b="1" dirty="0"/>
              <a:t> Изменения в психиатрическом освидетельствовании работников с сентября. Как внедрить в </a:t>
            </a:r>
            <a:r>
              <a:rPr lang="ru-RU" sz="1400" b="1" dirty="0" smtClean="0"/>
              <a:t>клинике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900" b="1" u="sng" dirty="0">
                <a:solidFill>
                  <a:srgbClr val="002060"/>
                </a:solidFill>
              </a:rPr>
              <a:t>№ </a:t>
            </a:r>
            <a:r>
              <a:rPr lang="ru-RU" sz="1900" b="1" u="sng" dirty="0" smtClean="0">
                <a:solidFill>
                  <a:srgbClr val="002060"/>
                </a:solidFill>
              </a:rPr>
              <a:t>6 (12) </a:t>
            </a:r>
            <a:r>
              <a:rPr lang="ru-RU" sz="1900" b="1" u="sng" dirty="0">
                <a:solidFill>
                  <a:srgbClr val="002060"/>
                </a:solidFill>
              </a:rPr>
              <a:t>Основная тема номера </a:t>
            </a:r>
            <a:r>
              <a:rPr lang="ru-RU" sz="1900" b="1" u="sng" dirty="0" smtClean="0">
                <a:solidFill>
                  <a:srgbClr val="002060"/>
                </a:solidFill>
              </a:rPr>
              <a:t>– Обеспечение качества </a:t>
            </a:r>
            <a:r>
              <a:rPr lang="ru-RU" sz="1900" b="1" u="sng" dirty="0">
                <a:solidFill>
                  <a:srgbClr val="002060"/>
                </a:solidFill>
              </a:rPr>
              <a:t>и безопасности медицинских </a:t>
            </a:r>
            <a:r>
              <a:rPr lang="ru-RU" sz="1900" b="1" u="sng" dirty="0" smtClean="0">
                <a:solidFill>
                  <a:srgbClr val="002060"/>
                </a:solidFill>
              </a:rPr>
              <a:t>изделий</a:t>
            </a:r>
            <a:r>
              <a:rPr lang="ru-RU" sz="1900" b="1" u="sng" dirty="0" smtClean="0"/>
              <a:t>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900" u="sng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Зиновьева </a:t>
            </a:r>
            <a:r>
              <a:rPr lang="ru-RU" sz="1400" dirty="0"/>
              <a:t>Е.</a:t>
            </a:r>
            <a:r>
              <a:rPr lang="ru-RU" sz="1400" b="1" dirty="0"/>
              <a:t> Обеспечение безопасности обращения медизделий в медорганизациях: основные термины и порядки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Иванов </a:t>
            </a:r>
            <a:r>
              <a:rPr lang="ru-RU" sz="1400" dirty="0"/>
              <a:t>И., </a:t>
            </a:r>
            <a:r>
              <a:rPr lang="ru-RU" sz="1400" dirty="0" smtClean="0"/>
              <a:t>Иванова </a:t>
            </a:r>
            <a:r>
              <a:rPr lang="ru-RU" sz="1400" dirty="0"/>
              <a:t>Т., </a:t>
            </a:r>
            <a:r>
              <a:rPr lang="ru-RU" sz="1400" dirty="0" smtClean="0"/>
              <a:t>Борисова </a:t>
            </a:r>
            <a:r>
              <a:rPr lang="ru-RU" sz="1400" dirty="0"/>
              <a:t>Е. </a:t>
            </a:r>
            <a:r>
              <a:rPr lang="ru-RU" sz="1400" b="1" dirty="0"/>
              <a:t>Мониторинг безопасности медизделий: порядок взаимодействия </a:t>
            </a:r>
            <a:r>
              <a:rPr lang="ru-RU" sz="1400" b="1" dirty="0" smtClean="0"/>
              <a:t>участников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Щеблыкина </a:t>
            </a:r>
            <a:r>
              <a:rPr lang="ru-RU" sz="1400" dirty="0"/>
              <a:t>А., </a:t>
            </a:r>
            <a:r>
              <a:rPr lang="ru-RU" sz="1400" dirty="0" smtClean="0"/>
              <a:t>Мамленкова </a:t>
            </a:r>
            <a:r>
              <a:rPr lang="ru-RU" sz="1400" dirty="0"/>
              <a:t>Е., </a:t>
            </a:r>
            <a:r>
              <a:rPr lang="ru-RU" sz="1400" dirty="0" smtClean="0"/>
              <a:t>Аверьянова </a:t>
            </a:r>
            <a:r>
              <a:rPr lang="ru-RU" sz="1400" dirty="0"/>
              <a:t>Е. и др. </a:t>
            </a:r>
            <a:r>
              <a:rPr lang="ru-RU" sz="1400" b="1" dirty="0"/>
              <a:t>Распространенные ошибки в работе с </a:t>
            </a:r>
            <a:r>
              <a:rPr lang="ru-RU" sz="1400" b="1" dirty="0" smtClean="0"/>
              <a:t>медизделиями </a:t>
            </a:r>
            <a:r>
              <a:rPr lang="ru-RU" sz="1400" b="1" dirty="0"/>
              <a:t>и решения от регулятора и практиков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Гроздова </a:t>
            </a:r>
            <a:r>
              <a:rPr lang="ru-RU" sz="1400" dirty="0"/>
              <a:t>Т. </a:t>
            </a:r>
            <a:r>
              <a:rPr lang="ru-RU" sz="1400" b="1" dirty="0"/>
              <a:t>Как по-новому отчитываться о покупке и ремонте оборудования. Образцы для руководителей</a:t>
            </a:r>
            <a:endParaRPr lang="ru-RU" sz="1400" dirty="0"/>
          </a:p>
          <a:p>
            <a:endParaRPr lang="ru-RU" sz="1800" dirty="0"/>
          </a:p>
          <a:p>
            <a:endParaRPr lang="ru-RU" sz="1800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314" y="0"/>
            <a:ext cx="1515762" cy="213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56337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«Медицинское обслуживание и организация питания в ДОУ» </a:t>
            </a:r>
            <a:r>
              <a:rPr lang="ru-RU" sz="3600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за 2022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53513"/>
            <a:ext cx="10515600" cy="448550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>
                <a:solidFill>
                  <a:srgbClr val="002060"/>
                </a:solidFill>
              </a:rPr>
              <a:t>Рубрика  - Регламент работы</a:t>
            </a:r>
            <a:r>
              <a:rPr lang="ru-RU" sz="1700" b="1" dirty="0">
                <a:solidFill>
                  <a:srgbClr val="002060"/>
                </a:solidFill>
              </a:rPr>
              <a:t> </a:t>
            </a:r>
            <a:endParaRPr lang="ru-RU" sz="1700" b="1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700" b="1" dirty="0">
              <a:solidFill>
                <a:srgbClr val="002060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Дергунова </a:t>
            </a:r>
            <a:r>
              <a:rPr lang="ru-RU" sz="1400" dirty="0"/>
              <a:t>И.</a:t>
            </a:r>
            <a:r>
              <a:rPr lang="ru-RU" sz="1400" b="1" dirty="0"/>
              <a:t> Сантройка в 2022 году: алгоритм, приказ и график, чтобы организовать </a:t>
            </a:r>
            <a:r>
              <a:rPr lang="ru-RU" sz="1400" b="1" dirty="0" smtClean="0"/>
              <a:t>работу</a:t>
            </a:r>
            <a:r>
              <a:rPr lang="ru-RU" sz="1400" b="1" dirty="0" smtClean="0">
                <a:solidFill>
                  <a:srgbClr val="002060"/>
                </a:solidFill>
              </a:rPr>
              <a:t>. - № 3</a:t>
            </a: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Шишков </a:t>
            </a:r>
            <a:r>
              <a:rPr lang="ru-RU" sz="1400" dirty="0"/>
              <a:t>М.</a:t>
            </a:r>
            <a:r>
              <a:rPr lang="ru-RU" sz="1400" b="1" dirty="0"/>
              <a:t> Как медработнику пройти аккредитацию по новым правилам: алгоритм и образцы </a:t>
            </a:r>
            <a:r>
              <a:rPr lang="ru-RU" sz="1400" b="1" dirty="0" smtClean="0"/>
              <a:t>документов</a:t>
            </a:r>
            <a:r>
              <a:rPr lang="ru-RU" sz="1400" b="1" dirty="0">
                <a:solidFill>
                  <a:srgbClr val="002060"/>
                </a:solidFill>
              </a:rPr>
              <a:t>. - № </a:t>
            </a:r>
            <a:r>
              <a:rPr lang="ru-RU" sz="1400" b="1" dirty="0" smtClean="0">
                <a:solidFill>
                  <a:srgbClr val="002060"/>
                </a:solidFill>
              </a:rPr>
              <a:t>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Рапопорт </a:t>
            </a:r>
            <a:r>
              <a:rPr lang="ru-RU" sz="1400" dirty="0"/>
              <a:t>И. </a:t>
            </a:r>
            <a:r>
              <a:rPr lang="ru-RU" sz="1400" b="1" dirty="0"/>
              <a:t>Как утвердить в ДОО должность антиковидного инспектора: положение и карта </a:t>
            </a:r>
            <a:r>
              <a:rPr lang="ru-RU" sz="1400" b="1" dirty="0" smtClean="0"/>
              <a:t>контроля</a:t>
            </a:r>
            <a:r>
              <a:rPr lang="ru-RU" sz="1400" b="1" dirty="0">
                <a:solidFill>
                  <a:srgbClr val="002060"/>
                </a:solidFill>
              </a:rPr>
              <a:t>.  - № </a:t>
            </a:r>
            <a:r>
              <a:rPr lang="ru-RU" sz="1400" b="1" dirty="0" smtClean="0">
                <a:solidFill>
                  <a:srgbClr val="002060"/>
                </a:solidFill>
              </a:rPr>
              <a:t>6</a:t>
            </a: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Гулидов </a:t>
            </a:r>
            <a:r>
              <a:rPr lang="ru-RU" sz="1400" dirty="0"/>
              <a:t>П.</a:t>
            </a:r>
            <a:r>
              <a:rPr lang="ru-RU" sz="1400" b="1" dirty="0"/>
              <a:t> Как контролировать состояние дежурных групп этим летом. Таблица с нормами СанПиН и образец </a:t>
            </a:r>
            <a:r>
              <a:rPr lang="ru-RU" sz="1400" b="1" dirty="0" smtClean="0"/>
              <a:t>отчета</a:t>
            </a:r>
            <a:r>
              <a:rPr lang="ru-RU" sz="1400" b="1" dirty="0">
                <a:solidFill>
                  <a:srgbClr val="002060"/>
                </a:solidFill>
              </a:rPr>
              <a:t>.  - № </a:t>
            </a:r>
            <a:r>
              <a:rPr lang="ru-RU" sz="1400" b="1" dirty="0" smtClean="0">
                <a:solidFill>
                  <a:srgbClr val="002060"/>
                </a:solidFill>
              </a:rPr>
              <a:t>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Патеева </a:t>
            </a:r>
            <a:r>
              <a:rPr lang="ru-RU" sz="1400" dirty="0"/>
              <a:t>Ю. </a:t>
            </a:r>
            <a:r>
              <a:rPr lang="ru-RU" sz="1400" b="1" dirty="0"/>
              <a:t>Какие медицинские документы принять и оформить при зачислении ребенка в детский </a:t>
            </a:r>
            <a:r>
              <a:rPr lang="ru-RU" sz="1400" b="1" dirty="0" smtClean="0"/>
              <a:t>сад</a:t>
            </a:r>
            <a:r>
              <a:rPr lang="ru-RU" sz="1400" b="1" dirty="0">
                <a:solidFill>
                  <a:srgbClr val="002060"/>
                </a:solidFill>
              </a:rPr>
              <a:t>.  - № </a:t>
            </a:r>
            <a:r>
              <a:rPr lang="ru-RU" sz="1400" b="1" dirty="0" smtClean="0">
                <a:solidFill>
                  <a:srgbClr val="002060"/>
                </a:solidFill>
              </a:rPr>
              <a:t>8</a:t>
            </a: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Айязова </a:t>
            </a:r>
            <a:r>
              <a:rPr lang="ru-RU" sz="1400" dirty="0"/>
              <a:t>М. </a:t>
            </a:r>
            <a:r>
              <a:rPr lang="ru-RU" sz="1400" b="1" dirty="0"/>
              <a:t>Как рассчитать количество моющих, дезинфицирующих средств и антисептиков. Формулы и </a:t>
            </a:r>
            <a:r>
              <a:rPr lang="ru-RU" sz="1400" b="1" dirty="0" smtClean="0"/>
              <a:t>требования</a:t>
            </a:r>
            <a:r>
              <a:rPr lang="ru-RU" sz="1400" b="1" dirty="0">
                <a:solidFill>
                  <a:srgbClr val="002060"/>
                </a:solidFill>
              </a:rPr>
              <a:t>.  - № 8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Рогова </a:t>
            </a:r>
            <a:r>
              <a:rPr lang="ru-RU" sz="1400" dirty="0"/>
              <a:t>Г. </a:t>
            </a:r>
            <a:r>
              <a:rPr lang="ru-RU" sz="1400" b="1" dirty="0"/>
              <a:t>Образцы документов и алгоритм отбора проб для контроля за качеством водопроводной воды в </a:t>
            </a:r>
            <a:r>
              <a:rPr lang="ru-RU" sz="1400" b="1" dirty="0" smtClean="0"/>
              <a:t>ДОО</a:t>
            </a:r>
            <a:r>
              <a:rPr lang="ru-RU" sz="1400" b="1" dirty="0">
                <a:solidFill>
                  <a:srgbClr val="002060"/>
                </a:solidFill>
              </a:rPr>
              <a:t>.  - № </a:t>
            </a:r>
            <a:r>
              <a:rPr lang="ru-RU" sz="1400" b="1" dirty="0" smtClean="0">
                <a:solidFill>
                  <a:srgbClr val="002060"/>
                </a:solidFill>
              </a:rPr>
              <a:t>8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Гулидов </a:t>
            </a:r>
            <a:r>
              <a:rPr lang="ru-RU" sz="1400" dirty="0"/>
              <a:t>П.</a:t>
            </a:r>
            <a:r>
              <a:rPr lang="ru-RU" sz="1400" b="1" dirty="0"/>
              <a:t> План санитарного контроля на 2022/23 учебный год. Три новых </a:t>
            </a:r>
            <a:r>
              <a:rPr lang="ru-RU" sz="1400" b="1" dirty="0" smtClean="0"/>
              <a:t>пункта</a:t>
            </a:r>
            <a:r>
              <a:rPr lang="ru-RU" sz="1400" b="1" dirty="0">
                <a:solidFill>
                  <a:srgbClr val="002060"/>
                </a:solidFill>
              </a:rPr>
              <a:t>.  - № </a:t>
            </a:r>
            <a:r>
              <a:rPr lang="ru-RU" sz="1400" b="1" dirty="0" smtClean="0">
                <a:solidFill>
                  <a:srgbClr val="002060"/>
                </a:solidFill>
              </a:rPr>
              <a:t>9</a:t>
            </a:r>
            <a:endParaRPr lang="ru-RU" sz="1400" b="1" dirty="0">
              <a:solidFill>
                <a:srgbClr val="002060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Степанова  М. </a:t>
            </a:r>
            <a:r>
              <a:rPr lang="ru-RU" sz="1400" b="1" dirty="0" smtClean="0"/>
              <a:t>Что изменить в порядке уборок, проветривания и обеззараживания воздуха по новым СП. Графики и журналы</a:t>
            </a:r>
            <a:r>
              <a:rPr lang="ru-RU" sz="1400" b="1" dirty="0">
                <a:solidFill>
                  <a:srgbClr val="002060"/>
                </a:solidFill>
              </a:rPr>
              <a:t>.  - № </a:t>
            </a:r>
            <a:r>
              <a:rPr lang="ru-RU" sz="1400" b="1" dirty="0" smtClean="0">
                <a:solidFill>
                  <a:srgbClr val="002060"/>
                </a:solidFill>
              </a:rPr>
              <a:t>11</a:t>
            </a:r>
            <a:endParaRPr lang="ru-RU" sz="1400" b="1" dirty="0">
              <a:solidFill>
                <a:srgbClr val="002060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Патеева </a:t>
            </a:r>
            <a:r>
              <a:rPr lang="ru-RU" sz="1400" dirty="0"/>
              <a:t>Ю. </a:t>
            </a:r>
            <a:r>
              <a:rPr lang="ru-RU" sz="1400" b="1" dirty="0"/>
              <a:t>Алгоритм и документы для психиатрического освидетельствования сотрудников по новому приказу </a:t>
            </a:r>
            <a:r>
              <a:rPr lang="ru-RU" sz="1400" b="1" dirty="0" smtClean="0"/>
              <a:t>Минздрава</a:t>
            </a:r>
            <a:r>
              <a:rPr lang="ru-RU" sz="1400" b="1" dirty="0">
                <a:solidFill>
                  <a:srgbClr val="002060"/>
                </a:solidFill>
              </a:rPr>
              <a:t>.  - </a:t>
            </a:r>
            <a:endParaRPr lang="ru-RU" sz="1400" b="1" dirty="0" smtClean="0">
              <a:solidFill>
                <a:srgbClr val="002060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solidFill>
                  <a:srgbClr val="002060"/>
                </a:solidFill>
              </a:rPr>
              <a:t>№ </a:t>
            </a:r>
            <a:r>
              <a:rPr lang="ru-RU" sz="1400" b="1" dirty="0">
                <a:solidFill>
                  <a:srgbClr val="002060"/>
                </a:solidFill>
              </a:rPr>
              <a:t>11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Степанова </a:t>
            </a:r>
            <a:r>
              <a:rPr lang="ru-RU" sz="1400" dirty="0"/>
              <a:t>М. </a:t>
            </a:r>
            <a:r>
              <a:rPr lang="ru-RU" sz="1400" b="1" dirty="0"/>
              <a:t>Исчерпывающая инструкция: как проконтролировать безопасность на новогоднем </a:t>
            </a:r>
            <a:r>
              <a:rPr lang="ru-RU" sz="1400" b="1" dirty="0" smtClean="0"/>
              <a:t>утреннике</a:t>
            </a:r>
            <a:r>
              <a:rPr lang="ru-RU" sz="1400" b="1" dirty="0">
                <a:solidFill>
                  <a:srgbClr val="002060"/>
                </a:solidFill>
              </a:rPr>
              <a:t>.  - № </a:t>
            </a:r>
            <a:r>
              <a:rPr lang="ru-RU" sz="1400" b="1" dirty="0" smtClean="0">
                <a:solidFill>
                  <a:srgbClr val="002060"/>
                </a:solidFill>
              </a:rPr>
              <a:t>12</a:t>
            </a:r>
            <a:endParaRPr lang="ru-RU" sz="1400" b="1" dirty="0">
              <a:solidFill>
                <a:srgbClr val="002060"/>
              </a:solidFill>
            </a:endParaRPr>
          </a:p>
          <a:p>
            <a:endParaRPr lang="ru-RU" sz="1600" b="1" dirty="0"/>
          </a:p>
          <a:p>
            <a:endParaRPr lang="ru-RU" sz="1500" b="1" dirty="0" smtClean="0"/>
          </a:p>
          <a:p>
            <a:endParaRPr lang="ru-RU" sz="1500" dirty="0" smtClean="0"/>
          </a:p>
          <a:p>
            <a:pPr marL="0" indent="0">
              <a:buNone/>
            </a:pPr>
            <a:endParaRPr lang="ru-RU" sz="1500" b="1" u="sng" dirty="0" smtClean="0"/>
          </a:p>
          <a:p>
            <a:endParaRPr lang="ru-RU" sz="1600" dirty="0"/>
          </a:p>
          <a:p>
            <a:pPr lvl="0"/>
            <a:endParaRPr lang="ru-RU" sz="1600" dirty="0"/>
          </a:p>
          <a:p>
            <a:endParaRPr lang="ru-RU" sz="1400" dirty="0"/>
          </a:p>
          <a:p>
            <a:endParaRPr lang="ru-RU" sz="1600" b="1" dirty="0" smtClean="0"/>
          </a:p>
          <a:p>
            <a:endParaRPr lang="ru-RU" sz="1600" dirty="0"/>
          </a:p>
          <a:p>
            <a:endParaRPr lang="ru-RU" sz="1600" dirty="0"/>
          </a:p>
          <a:p>
            <a:endParaRPr lang="ru-RU" sz="1600" b="1" dirty="0"/>
          </a:p>
          <a:p>
            <a:endParaRPr lang="ru-RU" sz="1400" b="1" dirty="0"/>
          </a:p>
          <a:p>
            <a:endParaRPr lang="ru-RU" sz="1500" b="1" dirty="0" smtClean="0"/>
          </a:p>
          <a:p>
            <a:endParaRPr lang="ru-RU" sz="1500" b="1" dirty="0"/>
          </a:p>
          <a:p>
            <a:endParaRPr lang="ru-RU" dirty="0"/>
          </a:p>
        </p:txBody>
      </p:sp>
      <p:pic>
        <p:nvPicPr>
          <p:cNvPr id="4" name="Рисунок 3" descr="Медицинское обслуживание и организация питания в ДОУ - Актион-пресс | PDF  онлайн | PubHTML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7940" y="114987"/>
            <a:ext cx="1540510" cy="2006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4317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0434" y="338114"/>
            <a:ext cx="10515600" cy="1325563"/>
          </a:xfrm>
        </p:spPr>
        <p:txBody>
          <a:bodyPr/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2022 год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b="1" u="sng" dirty="0" smtClean="0">
                <a:solidFill>
                  <a:srgbClr val="002060"/>
                </a:solidFill>
              </a:rPr>
              <a:t>Рубрика</a:t>
            </a:r>
            <a:r>
              <a:rPr lang="ru-RU" sz="1600" b="1" u="sng" dirty="0">
                <a:solidFill>
                  <a:srgbClr val="002060"/>
                </a:solidFill>
              </a:rPr>
              <a:t> </a:t>
            </a:r>
            <a:r>
              <a:rPr lang="ru-RU" sz="1600" b="1" u="sng" dirty="0" smtClean="0">
                <a:solidFill>
                  <a:srgbClr val="002060"/>
                </a:solidFill>
              </a:rPr>
              <a:t>– Санэпидрежим</a:t>
            </a:r>
          </a:p>
          <a:p>
            <a:pPr algn="just"/>
            <a:r>
              <a:rPr lang="ru-RU" sz="1400" dirty="0" smtClean="0"/>
              <a:t>Чикина О</a:t>
            </a:r>
            <a:r>
              <a:rPr lang="ru-RU" sz="1400" dirty="0"/>
              <a:t>.  </a:t>
            </a:r>
            <a:r>
              <a:rPr lang="ru-RU" sz="1400" b="1" dirty="0"/>
              <a:t>Чек-лист по профилактике ИСМП</a:t>
            </a:r>
            <a:r>
              <a:rPr lang="ru-RU" sz="1400" b="1" dirty="0" smtClean="0"/>
              <a:t>.</a:t>
            </a:r>
            <a:r>
              <a:rPr lang="ru-RU" sz="1400" b="1" dirty="0" smtClean="0">
                <a:solidFill>
                  <a:srgbClr val="002060"/>
                </a:solidFill>
              </a:rPr>
              <a:t> - № 1</a:t>
            </a:r>
            <a:endParaRPr lang="ru-RU" sz="1400" b="1" dirty="0">
              <a:solidFill>
                <a:srgbClr val="002060"/>
              </a:solidFill>
            </a:endParaRPr>
          </a:p>
          <a:p>
            <a:pPr algn="just"/>
            <a:r>
              <a:rPr lang="ru-RU" sz="1400" dirty="0" smtClean="0"/>
              <a:t>Калмыкова М</a:t>
            </a:r>
            <a:r>
              <a:rPr lang="ru-RU" sz="1400" dirty="0"/>
              <a:t>., </a:t>
            </a:r>
            <a:r>
              <a:rPr lang="ru-RU" sz="1400" dirty="0" smtClean="0"/>
              <a:t>Рябкова </a:t>
            </a:r>
            <a:r>
              <a:rPr lang="ru-RU" sz="1400" dirty="0"/>
              <a:t>В., </a:t>
            </a:r>
            <a:r>
              <a:rPr lang="ru-RU" sz="1400" dirty="0" smtClean="0"/>
              <a:t>Сычева </a:t>
            </a:r>
            <a:r>
              <a:rPr lang="ru-RU" sz="1400" dirty="0"/>
              <a:t>Н. и др. </a:t>
            </a:r>
            <a:r>
              <a:rPr lang="ru-RU" sz="1400" b="1" dirty="0"/>
              <a:t>Как обойти спорные моменты в СанПиН. Решения от экспертов и практиков</a:t>
            </a:r>
            <a:r>
              <a:rPr lang="ru-RU" sz="1400" b="1" dirty="0" smtClean="0"/>
              <a:t>. </a:t>
            </a:r>
            <a:r>
              <a:rPr lang="ru-RU" sz="1400" b="1" dirty="0" smtClean="0">
                <a:solidFill>
                  <a:srgbClr val="002060"/>
                </a:solidFill>
              </a:rPr>
              <a:t>- № 2</a:t>
            </a:r>
          </a:p>
          <a:p>
            <a:pPr algn="just"/>
            <a:r>
              <a:rPr lang="ru-RU" sz="1400" dirty="0" smtClean="0"/>
              <a:t>Дубель Е. </a:t>
            </a:r>
            <a:r>
              <a:rPr lang="ru-RU" sz="1400" b="1" dirty="0"/>
              <a:t>Изменили формы извещения об инфекционной болезни. Как теперь оповестить </a:t>
            </a:r>
            <a:r>
              <a:rPr lang="ru-RU" sz="1400" b="1" dirty="0" smtClean="0"/>
              <a:t>Роспотребнадзор. </a:t>
            </a:r>
            <a:r>
              <a:rPr lang="ru-RU" sz="1400" b="1" dirty="0" smtClean="0">
                <a:solidFill>
                  <a:srgbClr val="002060"/>
                </a:solidFill>
              </a:rPr>
              <a:t>- № 2</a:t>
            </a:r>
          </a:p>
          <a:p>
            <a:pPr algn="just"/>
            <a:r>
              <a:rPr lang="ru-RU" sz="1400" dirty="0" smtClean="0"/>
              <a:t>Абдуллаева </a:t>
            </a:r>
            <a:r>
              <a:rPr lang="ru-RU" sz="1400" dirty="0"/>
              <a:t>Т.</a:t>
            </a:r>
            <a:r>
              <a:rPr lang="ru-RU" sz="1400" b="1" dirty="0"/>
              <a:t> Минздрав утвердил правила профилактики и регистрации ИСМП. Инструкция, как </a:t>
            </a:r>
            <a:r>
              <a:rPr lang="ru-RU" sz="1400" b="1" dirty="0" smtClean="0"/>
              <a:t>работать. -</a:t>
            </a:r>
            <a:r>
              <a:rPr lang="ru-RU" sz="1400" dirty="0" smtClean="0"/>
              <a:t> </a:t>
            </a:r>
            <a:r>
              <a:rPr lang="ru-RU" sz="1400" b="1" dirty="0">
                <a:solidFill>
                  <a:srgbClr val="002060"/>
                </a:solidFill>
              </a:rPr>
              <a:t>№ </a:t>
            </a:r>
            <a:r>
              <a:rPr lang="ru-RU" sz="1400" b="1" dirty="0" smtClean="0">
                <a:solidFill>
                  <a:srgbClr val="002060"/>
                </a:solidFill>
              </a:rPr>
              <a:t>3</a:t>
            </a:r>
          </a:p>
          <a:p>
            <a:pPr algn="just"/>
            <a:r>
              <a:rPr lang="ru-RU" sz="1400" dirty="0"/>
              <a:t>Абдуллаева </a:t>
            </a:r>
            <a:r>
              <a:rPr lang="ru-RU" sz="1400" dirty="0" smtClean="0"/>
              <a:t>Т</a:t>
            </a:r>
            <a:r>
              <a:rPr lang="ru-RU" sz="1400" dirty="0"/>
              <a:t>. </a:t>
            </a:r>
            <a:r>
              <a:rPr lang="ru-RU" sz="1400" b="1" dirty="0"/>
              <a:t>Правила временного хранения медотходов по новым СанПиН. Инструктаж с плакатами и видео и тест на проверку знаний </a:t>
            </a:r>
            <a:r>
              <a:rPr lang="ru-RU" sz="1400" b="1" dirty="0" smtClean="0"/>
              <a:t>медсестер</a:t>
            </a:r>
            <a:r>
              <a:rPr lang="ru-RU" sz="1400" dirty="0"/>
              <a:t>. - </a:t>
            </a:r>
            <a:r>
              <a:rPr lang="ru-RU" sz="1400" b="1" dirty="0">
                <a:solidFill>
                  <a:srgbClr val="002060"/>
                </a:solidFill>
              </a:rPr>
              <a:t>№ </a:t>
            </a:r>
            <a:r>
              <a:rPr lang="ru-RU" sz="1400" b="1" dirty="0" smtClean="0">
                <a:solidFill>
                  <a:srgbClr val="002060"/>
                </a:solidFill>
              </a:rPr>
              <a:t>5</a:t>
            </a:r>
            <a:endParaRPr lang="ru-RU" sz="1400" b="1" dirty="0">
              <a:solidFill>
                <a:srgbClr val="002060"/>
              </a:solidFill>
            </a:endParaRPr>
          </a:p>
          <a:p>
            <a:pPr algn="just"/>
            <a:r>
              <a:rPr lang="ru-RU" sz="1400" dirty="0"/>
              <a:t>Калмыкова</a:t>
            </a:r>
            <a:r>
              <a:rPr lang="ru-RU" sz="1400" dirty="0" smtClean="0"/>
              <a:t> </a:t>
            </a:r>
            <a:r>
              <a:rPr lang="ru-RU" sz="1400" dirty="0"/>
              <a:t>М., </a:t>
            </a:r>
            <a:r>
              <a:rPr lang="ru-RU" sz="1400" dirty="0" smtClean="0"/>
              <a:t>Ходакова </a:t>
            </a:r>
            <a:r>
              <a:rPr lang="ru-RU" sz="1400" dirty="0"/>
              <a:t>М.</a:t>
            </a:r>
            <a:r>
              <a:rPr lang="ru-RU" sz="1400" b="1" dirty="0"/>
              <a:t> Профилактика эпидбезопасности и медосвидетельствование беженцев по новым правилам Минздрава. Как организовать </a:t>
            </a:r>
            <a:r>
              <a:rPr lang="ru-RU" sz="1400" b="1" dirty="0" smtClean="0"/>
              <a:t>работу. </a:t>
            </a:r>
            <a:r>
              <a:rPr lang="ru-RU" sz="1400" dirty="0">
                <a:solidFill>
                  <a:srgbClr val="002060"/>
                </a:solidFill>
              </a:rPr>
              <a:t>- </a:t>
            </a:r>
            <a:r>
              <a:rPr lang="ru-RU" sz="1400" b="1" dirty="0">
                <a:solidFill>
                  <a:srgbClr val="002060"/>
                </a:solidFill>
              </a:rPr>
              <a:t>№ </a:t>
            </a:r>
            <a:r>
              <a:rPr lang="ru-RU" sz="1400" b="1" dirty="0" smtClean="0">
                <a:solidFill>
                  <a:srgbClr val="002060"/>
                </a:solidFill>
              </a:rPr>
              <a:t>6</a:t>
            </a:r>
            <a:endParaRPr lang="ru-RU" sz="1400" b="1" dirty="0">
              <a:solidFill>
                <a:srgbClr val="002060"/>
              </a:solidFill>
            </a:endParaRPr>
          </a:p>
          <a:p>
            <a:pPr algn="just"/>
            <a:r>
              <a:rPr lang="ru-RU" sz="1400" dirty="0" smtClean="0"/>
              <a:t>Бертанович </a:t>
            </a:r>
            <a:r>
              <a:rPr lang="ru-RU" sz="1400" dirty="0"/>
              <a:t>О. </a:t>
            </a:r>
            <a:r>
              <a:rPr lang="ru-RU" sz="1400" b="1" dirty="0"/>
              <a:t>Профилактика ИСМП при установке и уходе за катетерами. Инструктаж, видеоалгоритм и СОПы для </a:t>
            </a:r>
            <a:r>
              <a:rPr lang="ru-RU" sz="1400" b="1" dirty="0" smtClean="0"/>
              <a:t>медсестер. </a:t>
            </a:r>
            <a:r>
              <a:rPr lang="ru-RU" sz="1400" dirty="0"/>
              <a:t>- </a:t>
            </a:r>
            <a:r>
              <a:rPr lang="ru-RU" sz="1400" b="1" dirty="0">
                <a:solidFill>
                  <a:srgbClr val="002060"/>
                </a:solidFill>
              </a:rPr>
              <a:t>№ </a:t>
            </a:r>
            <a:r>
              <a:rPr lang="ru-RU" sz="1400" b="1" dirty="0" smtClean="0">
                <a:solidFill>
                  <a:srgbClr val="002060"/>
                </a:solidFill>
              </a:rPr>
              <a:t>7</a:t>
            </a:r>
          </a:p>
          <a:p>
            <a:pPr algn="just"/>
            <a:r>
              <a:rPr lang="ru-RU" sz="1400" dirty="0" smtClean="0"/>
              <a:t>Мясникова </a:t>
            </a:r>
            <a:r>
              <a:rPr lang="ru-RU" sz="1400" dirty="0"/>
              <a:t>Е.</a:t>
            </a:r>
            <a:r>
              <a:rPr lang="ru-RU" sz="1400" b="1" dirty="0"/>
              <a:t> Новая методичка по СанПиН в вопросах и ответах: пять тем, которые волнуют </a:t>
            </a:r>
            <a:r>
              <a:rPr lang="ru-RU" sz="1400" b="1" dirty="0" smtClean="0"/>
              <a:t>медсестер. </a:t>
            </a:r>
            <a:r>
              <a:rPr lang="ru-RU" sz="1400" dirty="0"/>
              <a:t>- </a:t>
            </a:r>
            <a:r>
              <a:rPr lang="ru-RU" sz="1400" b="1" dirty="0">
                <a:solidFill>
                  <a:srgbClr val="002060"/>
                </a:solidFill>
              </a:rPr>
              <a:t>№ 7</a:t>
            </a:r>
          </a:p>
          <a:p>
            <a:pPr algn="just"/>
            <a:r>
              <a:rPr lang="ru-RU" sz="1400" dirty="0" smtClean="0"/>
              <a:t>Дубель Е</a:t>
            </a:r>
            <a:r>
              <a:rPr lang="ru-RU" sz="1400" dirty="0"/>
              <a:t>., </a:t>
            </a:r>
            <a:r>
              <a:rPr lang="ru-RU" sz="1400" dirty="0" smtClean="0"/>
              <a:t>Чикина О</a:t>
            </a:r>
            <a:r>
              <a:rPr lang="ru-RU" sz="1400" dirty="0"/>
              <a:t>.</a:t>
            </a:r>
            <a:r>
              <a:rPr lang="ru-RU" sz="1400" b="1" dirty="0"/>
              <a:t> Контроль качества дезинфекции. Что проверят инспекторы и как проводить внутреннюю </a:t>
            </a:r>
            <a:r>
              <a:rPr lang="ru-RU" sz="1400" b="1" dirty="0" smtClean="0"/>
              <a:t>оценку. </a:t>
            </a:r>
            <a:r>
              <a:rPr lang="ru-RU" sz="1400" dirty="0">
                <a:solidFill>
                  <a:srgbClr val="002060"/>
                </a:solidFill>
              </a:rPr>
              <a:t>- </a:t>
            </a:r>
            <a:r>
              <a:rPr lang="ru-RU" sz="1400" b="1" dirty="0">
                <a:solidFill>
                  <a:srgbClr val="002060"/>
                </a:solidFill>
              </a:rPr>
              <a:t>№ </a:t>
            </a:r>
            <a:r>
              <a:rPr lang="ru-RU" sz="1400" b="1" dirty="0" smtClean="0">
                <a:solidFill>
                  <a:srgbClr val="002060"/>
                </a:solidFill>
              </a:rPr>
              <a:t>8</a:t>
            </a:r>
            <a:endParaRPr lang="ru-RU" sz="1400" b="1" dirty="0">
              <a:solidFill>
                <a:srgbClr val="002060"/>
              </a:solidFill>
            </a:endParaRPr>
          </a:p>
          <a:p>
            <a:pPr algn="just"/>
            <a:r>
              <a:rPr lang="ru-RU" sz="1400" dirty="0" smtClean="0"/>
              <a:t>Дубель </a:t>
            </a:r>
            <a:r>
              <a:rPr lang="ru-RU" sz="1400" dirty="0"/>
              <a:t>Е.</a:t>
            </a:r>
            <a:r>
              <a:rPr lang="ru-RU" sz="1400" b="1" dirty="0"/>
              <a:t> Вспышка ИСМП из-за нарушений в обработке эндоскопов. Как обезопасить </a:t>
            </a:r>
            <a:r>
              <a:rPr lang="ru-RU" sz="1400" b="1" dirty="0" smtClean="0"/>
              <a:t>клинику. </a:t>
            </a:r>
            <a:r>
              <a:rPr lang="ru-RU" sz="1400" dirty="0"/>
              <a:t>- </a:t>
            </a:r>
            <a:r>
              <a:rPr lang="ru-RU" sz="1400" b="1" dirty="0">
                <a:solidFill>
                  <a:srgbClr val="002060"/>
                </a:solidFill>
              </a:rPr>
              <a:t>№ </a:t>
            </a:r>
            <a:r>
              <a:rPr lang="ru-RU" sz="1400" b="1" dirty="0" smtClean="0">
                <a:solidFill>
                  <a:srgbClr val="002060"/>
                </a:solidFill>
              </a:rPr>
              <a:t>9</a:t>
            </a:r>
            <a:endParaRPr lang="ru-RU" sz="1400" b="1" dirty="0">
              <a:solidFill>
                <a:srgbClr val="002060"/>
              </a:solidFill>
            </a:endParaRPr>
          </a:p>
          <a:p>
            <a:pPr algn="just"/>
            <a:r>
              <a:rPr lang="ru-RU" sz="1400" dirty="0"/>
              <a:t>ГОРБАНЬ А.</a:t>
            </a:r>
            <a:r>
              <a:rPr lang="ru-RU" sz="1400" b="1" dirty="0"/>
              <a:t> Как подготовить клинику к вспышке ООИ. Оперативный план, программа обучения и материалы для </a:t>
            </a:r>
            <a:r>
              <a:rPr lang="ru-RU" sz="1400" b="1" dirty="0" smtClean="0"/>
              <a:t>учений. </a:t>
            </a:r>
            <a:r>
              <a:rPr lang="ru-RU" sz="1400" dirty="0"/>
              <a:t>- </a:t>
            </a:r>
            <a:r>
              <a:rPr lang="ru-RU" sz="1400" b="1" dirty="0">
                <a:solidFill>
                  <a:srgbClr val="002060"/>
                </a:solidFill>
              </a:rPr>
              <a:t>№ 9</a:t>
            </a:r>
          </a:p>
          <a:p>
            <a:pPr algn="just"/>
            <a:r>
              <a:rPr lang="ru-RU" sz="1400" b="1" dirty="0" smtClean="0"/>
              <a:t>2 </a:t>
            </a:r>
            <a:r>
              <a:rPr lang="ru-RU" sz="1400" b="1" dirty="0"/>
              <a:t>ЗЕТ за ИОМ бесплатно. Как проводить уборки в </a:t>
            </a:r>
            <a:r>
              <a:rPr lang="ru-RU" sz="1400" b="1" dirty="0" smtClean="0"/>
              <a:t>медорганизации. </a:t>
            </a:r>
            <a:r>
              <a:rPr lang="ru-RU" sz="1400" dirty="0">
                <a:solidFill>
                  <a:srgbClr val="002060"/>
                </a:solidFill>
              </a:rPr>
              <a:t>- </a:t>
            </a:r>
            <a:r>
              <a:rPr lang="ru-RU" sz="1400" b="1" dirty="0">
                <a:solidFill>
                  <a:srgbClr val="002060"/>
                </a:solidFill>
              </a:rPr>
              <a:t>№ </a:t>
            </a:r>
            <a:r>
              <a:rPr lang="ru-RU" sz="1400" b="1" dirty="0" smtClean="0">
                <a:solidFill>
                  <a:srgbClr val="002060"/>
                </a:solidFill>
              </a:rPr>
              <a:t>11</a:t>
            </a:r>
          </a:p>
          <a:p>
            <a:pPr algn="just"/>
            <a:endParaRPr lang="ru-RU" sz="1400" b="1" dirty="0">
              <a:solidFill>
                <a:srgbClr val="FF0000"/>
              </a:solidFill>
            </a:endParaRPr>
          </a:p>
          <a:p>
            <a:pPr lvl="0" algn="just"/>
            <a:endParaRPr lang="ru-RU" sz="1500" dirty="0"/>
          </a:p>
          <a:p>
            <a:pPr algn="just"/>
            <a:endParaRPr lang="ru-RU" sz="1600" dirty="0"/>
          </a:p>
          <a:p>
            <a:pPr algn="just"/>
            <a:endParaRPr lang="ru-RU" sz="1800" dirty="0"/>
          </a:p>
          <a:p>
            <a:pPr algn="just"/>
            <a:endParaRPr lang="ru-RU" sz="1800" dirty="0"/>
          </a:p>
          <a:p>
            <a:pPr algn="just"/>
            <a:endParaRPr lang="ru-RU" sz="1400" b="1" dirty="0"/>
          </a:p>
          <a:p>
            <a:pPr algn="just"/>
            <a:endParaRPr lang="ru-RU" sz="1800" dirty="0"/>
          </a:p>
          <a:p>
            <a:pPr algn="just"/>
            <a:endParaRPr lang="ru-RU" sz="1900" dirty="0"/>
          </a:p>
          <a:p>
            <a:pPr algn="just"/>
            <a:endParaRPr lang="ru-RU" sz="3400" dirty="0" smtClean="0"/>
          </a:p>
          <a:p>
            <a:endParaRPr lang="ru-RU" sz="3600" b="1" dirty="0" smtClean="0"/>
          </a:p>
          <a:p>
            <a:endParaRPr lang="ru-RU" sz="3600" dirty="0"/>
          </a:p>
          <a:p>
            <a:pPr algn="just"/>
            <a:endParaRPr lang="ru-RU" sz="3400" dirty="0" smtClean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0707" y="-1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1130" y="365125"/>
            <a:ext cx="10515600" cy="13255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«Медицинское обслуживание и организация питания в ДОУ»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за 2022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50075"/>
            <a:ext cx="10515600" cy="4026887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900" b="1" u="sng" dirty="0">
                <a:solidFill>
                  <a:srgbClr val="002060"/>
                </a:solidFill>
              </a:rPr>
              <a:t>Рубрика: Контроль качества питания </a:t>
            </a:r>
            <a:endParaRPr lang="ru-RU" sz="4900" b="1" u="sng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4900" b="1" u="sng" dirty="0">
              <a:solidFill>
                <a:srgbClr val="002060"/>
              </a:solidFill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4300" dirty="0"/>
              <a:t>Мосов А., Ярлушкин Д.</a:t>
            </a:r>
            <a:r>
              <a:rPr lang="ru-RU" sz="4300" b="1" dirty="0"/>
              <a:t> По СанПиН: как теперь осматривать персонал пищеблока в начале рабочего дня</a:t>
            </a:r>
            <a:r>
              <a:rPr lang="ru-RU" sz="4300" b="1" dirty="0">
                <a:solidFill>
                  <a:srgbClr val="002060"/>
                </a:solidFill>
              </a:rPr>
              <a:t>.  - № 1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300" dirty="0"/>
              <a:t>Плахотник А., Мосов А.</a:t>
            </a:r>
            <a:r>
              <a:rPr lang="ru-RU" sz="4300" b="1" dirty="0"/>
              <a:t> Какие продукты не закупать по СанПиН. Новые правила и инструкция для входного контроля</a:t>
            </a:r>
            <a:r>
              <a:rPr lang="ru-RU" sz="4300" b="1" dirty="0">
                <a:solidFill>
                  <a:srgbClr val="002060"/>
                </a:solidFill>
              </a:rPr>
              <a:t>.  - № 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300" dirty="0" smtClean="0"/>
              <a:t>Волкова </a:t>
            </a:r>
            <a:r>
              <a:rPr lang="ru-RU" sz="4300" dirty="0"/>
              <a:t>Л.</a:t>
            </a:r>
            <a:r>
              <a:rPr lang="ru-RU" sz="4300" b="1" dirty="0"/>
              <a:t> Сколько макаронных изделий включить в меню по новым СанПиН. Таблицы для работников </a:t>
            </a:r>
            <a:r>
              <a:rPr lang="ru-RU" sz="4300" b="1" dirty="0" smtClean="0"/>
              <a:t>пищеблока. </a:t>
            </a:r>
            <a:r>
              <a:rPr lang="ru-RU" sz="4300" b="1" dirty="0">
                <a:solidFill>
                  <a:srgbClr val="002060"/>
                </a:solidFill>
              </a:rPr>
              <a:t>- № 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300" dirty="0"/>
              <a:t>Плахотник А., Мосов А.</a:t>
            </a:r>
            <a:r>
              <a:rPr lang="ru-RU" sz="4300" b="1" dirty="0" smtClean="0"/>
              <a:t> </a:t>
            </a:r>
            <a:r>
              <a:rPr lang="ru-RU" sz="4300" b="1" dirty="0"/>
              <a:t>Весеннее двухнедельное меню для дошкольных групп по </a:t>
            </a:r>
            <a:r>
              <a:rPr lang="ru-RU" sz="4300" b="1" dirty="0" smtClean="0"/>
              <a:t>СанПиН</a:t>
            </a:r>
            <a:r>
              <a:rPr lang="ru-RU" sz="4300" b="1" dirty="0"/>
              <a:t>. </a:t>
            </a:r>
            <a:r>
              <a:rPr lang="ru-RU" sz="4300" b="1" dirty="0">
                <a:solidFill>
                  <a:srgbClr val="002060"/>
                </a:solidFill>
              </a:rPr>
              <a:t>- № </a:t>
            </a:r>
            <a:r>
              <a:rPr lang="ru-RU" sz="4300" b="1" dirty="0" smtClean="0">
                <a:solidFill>
                  <a:srgbClr val="002060"/>
                </a:solidFill>
              </a:rPr>
              <a:t>3</a:t>
            </a:r>
            <a:endParaRPr lang="ru-RU" sz="4300" b="1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300" dirty="0"/>
              <a:t>Волкова Л</a:t>
            </a:r>
            <a:r>
              <a:rPr lang="ru-RU" sz="4300" dirty="0" smtClean="0"/>
              <a:t>.</a:t>
            </a:r>
            <a:r>
              <a:rPr lang="ru-RU" sz="4300" b="1" dirty="0" smtClean="0"/>
              <a:t> </a:t>
            </a:r>
            <a:r>
              <a:rPr lang="ru-RU" sz="4300" b="1" dirty="0"/>
              <a:t>Как обрабатывать овощи и учитывать потери в технологической карте. Инструкция для работников </a:t>
            </a:r>
            <a:r>
              <a:rPr lang="ru-RU" sz="4300" b="1" dirty="0" smtClean="0"/>
              <a:t>пищеблока</a:t>
            </a:r>
            <a:r>
              <a:rPr lang="ru-RU" sz="4300" b="1" dirty="0"/>
              <a:t>. </a:t>
            </a:r>
            <a:r>
              <a:rPr lang="ru-RU" sz="4300" b="1" dirty="0">
                <a:solidFill>
                  <a:srgbClr val="002060"/>
                </a:solidFill>
              </a:rPr>
              <a:t>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/>
              <a:t>Патеева Ю.</a:t>
            </a:r>
            <a:r>
              <a:rPr lang="ru-RU" sz="4300" b="1" dirty="0"/>
              <a:t> Документы пищеблока, которые должен заполнять медработник. Часть 1: обязательные документы</a:t>
            </a:r>
            <a:r>
              <a:rPr lang="ru-RU" sz="4300" b="1" dirty="0">
                <a:solidFill>
                  <a:srgbClr val="002060"/>
                </a:solidFill>
              </a:rPr>
              <a:t>.  - № </a:t>
            </a:r>
            <a:r>
              <a:rPr lang="ru-RU" sz="4300" b="1" dirty="0" smtClean="0">
                <a:solidFill>
                  <a:srgbClr val="002060"/>
                </a:solidFill>
              </a:rPr>
              <a:t>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/>
              <a:t>Патеева Ю</a:t>
            </a:r>
            <a:r>
              <a:rPr lang="ru-RU" sz="4300" b="1" dirty="0" smtClean="0"/>
              <a:t> </a:t>
            </a:r>
            <a:r>
              <a:rPr lang="ru-RU" sz="4300" b="1" dirty="0"/>
              <a:t>Документы пищеблока, которые должен заполнять медработник. Часть 2: рекомендуемые </a:t>
            </a:r>
            <a:r>
              <a:rPr lang="ru-RU" sz="4300" b="1" dirty="0" smtClean="0"/>
              <a:t>документы</a:t>
            </a:r>
            <a:r>
              <a:rPr lang="ru-RU" sz="4300" b="1" dirty="0">
                <a:solidFill>
                  <a:srgbClr val="002060"/>
                </a:solidFill>
              </a:rPr>
              <a:t>.  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 smtClean="0"/>
              <a:t>Плахотник </a:t>
            </a:r>
            <a:r>
              <a:rPr lang="ru-RU" sz="4300" dirty="0"/>
              <a:t>А., </a:t>
            </a:r>
            <a:r>
              <a:rPr lang="ru-RU" sz="4300" dirty="0" smtClean="0"/>
              <a:t>Мосов </a:t>
            </a:r>
            <a:r>
              <a:rPr lang="ru-RU" sz="4300" dirty="0"/>
              <a:t>А.</a:t>
            </a:r>
            <a:r>
              <a:rPr lang="ru-RU" sz="4300" b="1" dirty="0"/>
              <a:t> Как скорректировать меню по СанПиН из-за сбоя в поставках продуктов. Таблицы и </a:t>
            </a:r>
            <a:r>
              <a:rPr lang="ru-RU" sz="4300" b="1" dirty="0" smtClean="0"/>
              <a:t>алгоритм</a:t>
            </a:r>
            <a:r>
              <a:rPr lang="ru-RU" sz="4300" b="1" dirty="0">
                <a:solidFill>
                  <a:srgbClr val="002060"/>
                </a:solidFill>
              </a:rPr>
              <a:t>.  - № </a:t>
            </a:r>
            <a:r>
              <a:rPr lang="ru-RU" sz="4300" b="1" dirty="0" smtClean="0">
                <a:solidFill>
                  <a:srgbClr val="002060"/>
                </a:solidFill>
              </a:rPr>
              <a:t>5</a:t>
            </a:r>
            <a:endParaRPr lang="ru-RU" sz="43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 smtClean="0"/>
              <a:t>Волкова </a:t>
            </a:r>
            <a:r>
              <a:rPr lang="ru-RU" sz="4300" dirty="0"/>
              <a:t>Л.</a:t>
            </a:r>
            <a:r>
              <a:rPr lang="ru-RU" sz="4300" b="1" dirty="0" smtClean="0"/>
              <a:t>   </a:t>
            </a:r>
            <a:r>
              <a:rPr lang="ru-RU" sz="4300" b="1" dirty="0"/>
              <a:t>Какую рыбу использовать в питании дошкольников. Перечень видов и памятка по </a:t>
            </a:r>
            <a:r>
              <a:rPr lang="ru-RU" sz="4300" b="1" dirty="0" smtClean="0"/>
              <a:t>приемке</a:t>
            </a:r>
            <a:r>
              <a:rPr lang="ru-RU" sz="4300" b="1" dirty="0"/>
              <a:t>. </a:t>
            </a:r>
            <a:r>
              <a:rPr lang="ru-RU" sz="4300" b="1" dirty="0">
                <a:solidFill>
                  <a:srgbClr val="002060"/>
                </a:solidFill>
              </a:rPr>
              <a:t>- № </a:t>
            </a:r>
            <a:r>
              <a:rPr lang="ru-RU" sz="4300" b="1" dirty="0" smtClean="0">
                <a:solidFill>
                  <a:srgbClr val="002060"/>
                </a:solidFill>
              </a:rPr>
              <a:t>6</a:t>
            </a:r>
            <a:endParaRPr lang="ru-RU" sz="43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 smtClean="0"/>
              <a:t>Плахотник </a:t>
            </a:r>
            <a:r>
              <a:rPr lang="ru-RU" sz="4300" dirty="0"/>
              <a:t>А., </a:t>
            </a:r>
            <a:r>
              <a:rPr lang="ru-RU" sz="4300" dirty="0" smtClean="0"/>
              <a:t>Мосов. </a:t>
            </a:r>
            <a:r>
              <a:rPr lang="ru-RU" sz="4300" b="1" dirty="0"/>
              <a:t>Как контролировать организацию питания в новом учебном году: четыре критерия и </a:t>
            </a:r>
            <a:r>
              <a:rPr lang="ru-RU" sz="4300" b="1" dirty="0" smtClean="0"/>
              <a:t>чек-лист</a:t>
            </a:r>
            <a:r>
              <a:rPr lang="ru-RU" sz="4300" b="1" dirty="0"/>
              <a:t>. </a:t>
            </a:r>
            <a:r>
              <a:rPr lang="ru-RU" sz="4300" b="1" dirty="0">
                <a:solidFill>
                  <a:srgbClr val="002060"/>
                </a:solidFill>
              </a:rPr>
              <a:t>- № </a:t>
            </a:r>
            <a:r>
              <a:rPr lang="ru-RU" sz="4300" b="1" dirty="0" smtClean="0">
                <a:solidFill>
                  <a:srgbClr val="002060"/>
                </a:solidFill>
              </a:rPr>
              <a:t>8</a:t>
            </a:r>
            <a:endParaRPr lang="ru-RU" sz="43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 smtClean="0"/>
              <a:t>Анпеткова </a:t>
            </a:r>
            <a:r>
              <a:rPr lang="ru-RU" sz="4300" dirty="0"/>
              <a:t>Н. </a:t>
            </a:r>
            <a:r>
              <a:rPr lang="ru-RU" sz="4300" b="1" dirty="0"/>
              <a:t>Пять ошибок в оформлении страницы о питании на сайте </a:t>
            </a:r>
            <a:r>
              <a:rPr lang="ru-RU" sz="4300" b="1" dirty="0" smtClean="0"/>
              <a:t>ДОО</a:t>
            </a:r>
            <a:r>
              <a:rPr lang="ru-RU" sz="4300" b="1" dirty="0"/>
              <a:t>. </a:t>
            </a:r>
            <a:r>
              <a:rPr lang="ru-RU" sz="4300" b="1" dirty="0">
                <a:solidFill>
                  <a:srgbClr val="002060"/>
                </a:solidFill>
              </a:rPr>
              <a:t>- № </a:t>
            </a:r>
            <a:r>
              <a:rPr lang="ru-RU" sz="4300" b="1" dirty="0" smtClean="0">
                <a:solidFill>
                  <a:srgbClr val="002060"/>
                </a:solidFill>
              </a:rPr>
              <a:t>9</a:t>
            </a:r>
            <a:endParaRPr lang="ru-RU" sz="43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/>
              <a:t>Плахотник А., Мосов А</a:t>
            </a:r>
            <a:r>
              <a:rPr lang="ru-RU" sz="4300" dirty="0" smtClean="0"/>
              <a:t>.</a:t>
            </a:r>
            <a:r>
              <a:rPr lang="ru-RU" sz="4300" b="1" dirty="0" smtClean="0"/>
              <a:t> </a:t>
            </a:r>
            <a:r>
              <a:rPr lang="ru-RU" sz="4300" b="1" dirty="0"/>
              <a:t>Алгоритм лабораторного анализа продуктов и блюд. Образец </a:t>
            </a:r>
            <a:r>
              <a:rPr lang="ru-RU" sz="4300" b="1" dirty="0" smtClean="0"/>
              <a:t>акта</a:t>
            </a:r>
            <a:r>
              <a:rPr lang="ru-RU" sz="4300" b="1" dirty="0"/>
              <a:t>. </a:t>
            </a:r>
            <a:r>
              <a:rPr lang="ru-RU" sz="4300" b="1" dirty="0">
                <a:solidFill>
                  <a:srgbClr val="002060"/>
                </a:solidFill>
              </a:rPr>
              <a:t>- № 9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 smtClean="0"/>
              <a:t>Патеева </a:t>
            </a:r>
            <a:r>
              <a:rPr lang="ru-RU" sz="4300" dirty="0"/>
              <a:t>Ю.</a:t>
            </a:r>
            <a:r>
              <a:rPr lang="ru-RU" sz="4300" b="1" dirty="0"/>
              <a:t> Как организовать бесплатное питание детей с ОВЗ: правила и </a:t>
            </a:r>
            <a:r>
              <a:rPr lang="ru-RU" sz="4300" b="1" dirty="0" smtClean="0"/>
              <a:t>документы</a:t>
            </a:r>
            <a:r>
              <a:rPr lang="ru-RU" sz="4300" b="1" dirty="0"/>
              <a:t>. </a:t>
            </a:r>
            <a:r>
              <a:rPr lang="ru-RU" sz="4300" b="1" dirty="0">
                <a:solidFill>
                  <a:srgbClr val="002060"/>
                </a:solidFill>
              </a:rPr>
              <a:t>- № </a:t>
            </a:r>
            <a:r>
              <a:rPr lang="ru-RU" sz="4300" b="1" dirty="0" smtClean="0">
                <a:solidFill>
                  <a:srgbClr val="002060"/>
                </a:solidFill>
              </a:rPr>
              <a:t>10</a:t>
            </a:r>
            <a:endParaRPr lang="ru-RU" sz="43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/>
              <a:t>Плахотник А., Мосов А.</a:t>
            </a:r>
            <a:r>
              <a:rPr lang="ru-RU" sz="4300" b="1" dirty="0"/>
              <a:t> </a:t>
            </a:r>
            <a:r>
              <a:rPr lang="ru-RU" sz="4300" b="1" dirty="0" smtClean="0"/>
              <a:t>По </a:t>
            </a:r>
            <a:r>
              <a:rPr lang="ru-RU" sz="4300" b="1" dirty="0"/>
              <a:t>СанПиН: как заполнять ведомость контроля за </a:t>
            </a:r>
            <a:r>
              <a:rPr lang="ru-RU" sz="4300" b="1" dirty="0" smtClean="0"/>
              <a:t>питанием</a:t>
            </a:r>
            <a:r>
              <a:rPr lang="ru-RU" sz="4300" b="1" dirty="0"/>
              <a:t>. </a:t>
            </a:r>
            <a:r>
              <a:rPr lang="ru-RU" sz="4300" b="1" dirty="0">
                <a:solidFill>
                  <a:srgbClr val="002060"/>
                </a:solidFill>
              </a:rPr>
              <a:t>- № </a:t>
            </a:r>
            <a:r>
              <a:rPr lang="ru-RU" sz="4300" b="1" dirty="0" smtClean="0">
                <a:solidFill>
                  <a:srgbClr val="002060"/>
                </a:solidFill>
              </a:rPr>
              <a:t>11</a:t>
            </a:r>
            <a:endParaRPr lang="ru-RU" sz="43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 smtClean="0"/>
              <a:t>Лир </a:t>
            </a:r>
            <a:r>
              <a:rPr lang="ru-RU" sz="4300" dirty="0"/>
              <a:t>Д. </a:t>
            </a:r>
            <a:r>
              <a:rPr lang="ru-RU" sz="4300" b="1" dirty="0"/>
              <a:t>Как выбрать овощи, фрукты без нитратов и пестицидов для организации питания в детских </a:t>
            </a:r>
            <a:r>
              <a:rPr lang="ru-RU" sz="4300" b="1" dirty="0" smtClean="0"/>
              <a:t>садах</a:t>
            </a:r>
            <a:r>
              <a:rPr lang="ru-RU" sz="4300" b="1" dirty="0"/>
              <a:t>. </a:t>
            </a:r>
            <a:r>
              <a:rPr lang="ru-RU" sz="4300" b="1" dirty="0">
                <a:solidFill>
                  <a:srgbClr val="002060"/>
                </a:solidFill>
              </a:rPr>
              <a:t>- № </a:t>
            </a:r>
            <a:r>
              <a:rPr lang="ru-RU" sz="4300" b="1" dirty="0" smtClean="0">
                <a:solidFill>
                  <a:srgbClr val="002060"/>
                </a:solidFill>
              </a:rPr>
              <a:t>12</a:t>
            </a:r>
            <a:endParaRPr lang="ru-RU" sz="43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31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3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0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0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000" u="sng" dirty="0"/>
          </a:p>
          <a:p>
            <a:pPr lvl="0"/>
            <a:endParaRPr lang="ru-RU" sz="3100" dirty="0"/>
          </a:p>
          <a:p>
            <a:endParaRPr lang="ru-RU" sz="2000" dirty="0"/>
          </a:p>
          <a:p>
            <a:pPr lvl="0"/>
            <a:endParaRPr lang="ru-RU" sz="3200" dirty="0"/>
          </a:p>
          <a:p>
            <a:endParaRPr lang="ru-RU" sz="3200" dirty="0"/>
          </a:p>
          <a:p>
            <a:pPr lvl="0"/>
            <a:endParaRPr lang="ru-RU" sz="3200" dirty="0"/>
          </a:p>
          <a:p>
            <a:endParaRPr lang="ru-RU" sz="1100" b="1" dirty="0"/>
          </a:p>
          <a:p>
            <a:endParaRPr lang="ru-RU" sz="1100" b="1" dirty="0"/>
          </a:p>
          <a:p>
            <a:endParaRPr lang="ru-RU" sz="1400" dirty="0"/>
          </a:p>
          <a:p>
            <a:endParaRPr lang="ru-RU" sz="1400" dirty="0"/>
          </a:p>
          <a:p>
            <a:endParaRPr lang="ru-RU" dirty="0"/>
          </a:p>
        </p:txBody>
      </p:sp>
      <p:pic>
        <p:nvPicPr>
          <p:cNvPr id="4" name="Рисунок 3" descr="Медицинское обслуживание и организация питания в ДОУ - Актион-пресс | PDF  онлайн | PubHTML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7940" y="114987"/>
            <a:ext cx="1540510" cy="2006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80066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«Медицинское обслуживание и организация питания в ДОУ» </a:t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>за 2022 год</a:t>
            </a:r>
            <a:endParaRPr lang="ru-RU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u="sng" dirty="0">
                <a:solidFill>
                  <a:srgbClr val="002060"/>
                </a:solidFill>
              </a:rPr>
              <a:t>Рубрика  - Профилактика </a:t>
            </a:r>
            <a:r>
              <a:rPr lang="ru-RU" sz="2900" b="1" u="sng" dirty="0" smtClean="0">
                <a:solidFill>
                  <a:srgbClr val="002060"/>
                </a:solidFill>
              </a:rPr>
              <a:t>заболеваний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900" b="1" dirty="0">
              <a:solidFill>
                <a:srgbClr val="002060"/>
              </a:solidFill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2500" dirty="0" smtClean="0"/>
              <a:t>Ахапкина </a:t>
            </a:r>
            <a:r>
              <a:rPr lang="ru-RU" sz="2500" dirty="0"/>
              <a:t>И.</a:t>
            </a:r>
            <a:r>
              <a:rPr lang="ru-RU" sz="2500" b="1" dirty="0"/>
              <a:t> Как предотвратить и лечить холодовую аллергию у детей. Конспект семинара и брошюра для воспитателей.  </a:t>
            </a:r>
            <a:r>
              <a:rPr lang="ru-RU" sz="2500" b="1" dirty="0">
                <a:solidFill>
                  <a:srgbClr val="002060"/>
                </a:solidFill>
              </a:rPr>
              <a:t>- № 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500" dirty="0"/>
              <a:t>Степанова М.</a:t>
            </a:r>
            <a:r>
              <a:rPr lang="ru-RU" sz="2500" b="1" dirty="0"/>
              <a:t> Ответы на пять частых вопросов об уборке туалетов и инструкция для персонала. </a:t>
            </a:r>
            <a:r>
              <a:rPr lang="ru-RU" sz="2500" b="1" dirty="0">
                <a:solidFill>
                  <a:srgbClr val="002060"/>
                </a:solidFill>
              </a:rPr>
              <a:t>- № 3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500" dirty="0"/>
              <a:t>Алексеева О.</a:t>
            </a:r>
            <a:r>
              <a:rPr lang="ru-RU" sz="2500" b="1" dirty="0"/>
              <a:t> Как проверять санитарное состояние физкультурного зала. Карта контроля для медсестры. </a:t>
            </a:r>
            <a:r>
              <a:rPr lang="ru-RU" sz="2500" b="1" dirty="0">
                <a:solidFill>
                  <a:srgbClr val="002060"/>
                </a:solidFill>
              </a:rPr>
              <a:t>- № 5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500" dirty="0" smtClean="0"/>
              <a:t>Степанова </a:t>
            </a:r>
            <a:r>
              <a:rPr lang="ru-RU" sz="2500" dirty="0"/>
              <a:t>М. </a:t>
            </a:r>
            <a:r>
              <a:rPr lang="ru-RU" sz="2500" b="1" dirty="0"/>
              <a:t>По СанПиН: алгоритм осмотра детей на педикулез и образцы документов. </a:t>
            </a:r>
            <a:r>
              <a:rPr lang="ru-RU" sz="2500" b="1" dirty="0">
                <a:solidFill>
                  <a:srgbClr val="002060"/>
                </a:solidFill>
              </a:rPr>
              <a:t>- № 7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500" dirty="0"/>
              <a:t>Суханова Н.</a:t>
            </a:r>
            <a:r>
              <a:rPr lang="ru-RU" sz="2500" b="1" dirty="0"/>
              <a:t> Три комплекса упражнений для укрепления зрения у детей и семинар для родителей, воспитателей. </a:t>
            </a:r>
            <a:r>
              <a:rPr lang="ru-RU" sz="2500" b="1" dirty="0">
                <a:solidFill>
                  <a:srgbClr val="002060"/>
                </a:solidFill>
              </a:rPr>
              <a:t>- № 8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500" dirty="0" smtClean="0"/>
              <a:t>Зотова Ю.</a:t>
            </a:r>
            <a:r>
              <a:rPr lang="ru-RU" sz="2500" b="1" dirty="0" smtClean="0"/>
              <a:t> Как подготовиться к проверкам Роспотребнадзора по новому регламенту: памятка и образец приказа. </a:t>
            </a:r>
            <a:r>
              <a:rPr lang="ru-RU" sz="2500" b="1" dirty="0" smtClean="0">
                <a:solidFill>
                  <a:srgbClr val="002060"/>
                </a:solidFill>
              </a:rPr>
              <a:t>- № 9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500" dirty="0" smtClean="0"/>
              <a:t>Зотова </a:t>
            </a:r>
            <a:r>
              <a:rPr lang="ru-RU" sz="2500" dirty="0"/>
              <a:t>Ю. </a:t>
            </a:r>
            <a:r>
              <a:rPr lang="ru-RU" sz="2500" b="1" dirty="0" smtClean="0"/>
              <a:t>По </a:t>
            </a:r>
            <a:r>
              <a:rPr lang="ru-RU" sz="2500" b="1" dirty="0"/>
              <a:t>СанПиН: какие шумоизолирующие мероприятия проводить в музыкальном и спортивном </a:t>
            </a:r>
            <a:r>
              <a:rPr lang="ru-RU" sz="2500" b="1" dirty="0" smtClean="0"/>
              <a:t>залах</a:t>
            </a:r>
            <a:r>
              <a:rPr lang="ru-RU" sz="2500" b="1" dirty="0"/>
              <a:t>. </a:t>
            </a:r>
            <a:r>
              <a:rPr lang="ru-RU" sz="2500" b="1" dirty="0">
                <a:solidFill>
                  <a:srgbClr val="002060"/>
                </a:solidFill>
              </a:rPr>
              <a:t>- № </a:t>
            </a:r>
            <a:r>
              <a:rPr lang="ru-RU" sz="2500" b="1" dirty="0" smtClean="0">
                <a:solidFill>
                  <a:srgbClr val="002060"/>
                </a:solidFill>
              </a:rPr>
              <a:t>12</a:t>
            </a:r>
            <a:endParaRPr lang="ru-RU" sz="2500" b="1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500" dirty="0" smtClean="0"/>
              <a:t>Дергунова </a:t>
            </a:r>
            <a:r>
              <a:rPr lang="ru-RU" sz="2500" dirty="0"/>
              <a:t>И., </a:t>
            </a:r>
            <a:r>
              <a:rPr lang="ru-RU" sz="2500" dirty="0" smtClean="0"/>
              <a:t>Руженков И., Сафончик </a:t>
            </a:r>
            <a:r>
              <a:rPr lang="ru-RU" sz="2500" dirty="0"/>
              <a:t>Е.  </a:t>
            </a:r>
            <a:r>
              <a:rPr lang="ru-RU" sz="2500" b="1" dirty="0"/>
              <a:t>Как работать с истерикой у ребенка: совместные решения медицинского работника, психолога и </a:t>
            </a:r>
            <a:r>
              <a:rPr lang="ru-RU" sz="2500" b="1" dirty="0" smtClean="0"/>
              <a:t>воспитателя</a:t>
            </a:r>
            <a:r>
              <a:rPr lang="ru-RU" sz="2500" b="1" dirty="0"/>
              <a:t>. </a:t>
            </a:r>
            <a:r>
              <a:rPr lang="ru-RU" sz="2500" b="1" dirty="0">
                <a:solidFill>
                  <a:srgbClr val="002060"/>
                </a:solidFill>
              </a:rPr>
              <a:t>- № 12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500" dirty="0" smtClean="0"/>
              <a:t>Айзятова </a:t>
            </a:r>
            <a:r>
              <a:rPr lang="ru-RU" sz="2500" dirty="0"/>
              <a:t>М. </a:t>
            </a:r>
            <a:r>
              <a:rPr lang="ru-RU" sz="2500" b="1" dirty="0"/>
              <a:t>Продукты и напитки, которые запрещены в детском </a:t>
            </a:r>
            <a:r>
              <a:rPr lang="ru-RU" sz="2500" b="1" dirty="0" smtClean="0"/>
              <a:t>саду</a:t>
            </a:r>
            <a:r>
              <a:rPr lang="ru-RU" sz="2500" b="1" dirty="0"/>
              <a:t>. </a:t>
            </a:r>
            <a:r>
              <a:rPr lang="ru-RU" sz="2500" b="1" dirty="0">
                <a:solidFill>
                  <a:srgbClr val="002060"/>
                </a:solidFill>
              </a:rPr>
              <a:t>- № 12</a:t>
            </a:r>
          </a:p>
          <a:p>
            <a:endParaRPr lang="ru-RU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u="sng" dirty="0">
                <a:solidFill>
                  <a:srgbClr val="002060"/>
                </a:solidFill>
              </a:rPr>
              <a:t>Рубрика  - Подготовка к новому учебному </a:t>
            </a:r>
            <a:r>
              <a:rPr lang="ru-RU" b="1" u="sng" dirty="0" smtClean="0">
                <a:solidFill>
                  <a:srgbClr val="002060"/>
                </a:solidFill>
              </a:rPr>
              <a:t>году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500" dirty="0"/>
              <a:t>Патеева Ю. </a:t>
            </a:r>
            <a:r>
              <a:rPr lang="ru-RU" sz="2500" b="1" dirty="0"/>
              <a:t>Что проверить в медблоке перед началом учебного года</a:t>
            </a:r>
            <a:r>
              <a:rPr lang="ru-RU" sz="2500" b="1" dirty="0">
                <a:solidFill>
                  <a:srgbClr val="002060"/>
                </a:solidFill>
              </a:rPr>
              <a:t>.  - № 8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500" dirty="0"/>
              <a:t>Патеева Ю. </a:t>
            </a:r>
            <a:r>
              <a:rPr lang="ru-RU" sz="2500" b="1" dirty="0"/>
              <a:t>Что проверить в медблоке перед началом учебного года</a:t>
            </a:r>
            <a:r>
              <a:rPr lang="ru-RU" sz="2500" b="1" dirty="0">
                <a:solidFill>
                  <a:srgbClr val="002060"/>
                </a:solidFill>
              </a:rPr>
              <a:t>.  - № 8</a:t>
            </a:r>
          </a:p>
          <a:p>
            <a:endParaRPr lang="ru-RU" sz="2500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 descr="Медицинское обслуживание и организация питания в ДОУ - Актион-пресс | PDF  онлайн | PubHTML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7940" y="114987"/>
            <a:ext cx="1540510" cy="2006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53971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«Медицинское обслуживание и организация питания в ДОУ» </a:t>
            </a:r>
            <a:r>
              <a:rPr lang="ru-RU" sz="3600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за 2022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400" u="sng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sz="1400" u="sng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002060"/>
                </a:solidFill>
              </a:rPr>
              <a:t>Рубрика  - Медицинская помощь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dirty="0" smtClean="0">
              <a:solidFill>
                <a:srgbClr val="002060"/>
              </a:solidFill>
            </a:endParaRPr>
          </a:p>
          <a:p>
            <a:pPr marL="0"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Сахарова </a:t>
            </a:r>
            <a:r>
              <a:rPr lang="ru-RU" sz="1400" dirty="0"/>
              <a:t>О.</a:t>
            </a:r>
            <a:r>
              <a:rPr lang="ru-RU" sz="1400" b="1" dirty="0"/>
              <a:t> ОРВИ, грипп, COVID у детей: чем отличаются и как лечить. Консультация для </a:t>
            </a:r>
            <a:r>
              <a:rPr lang="ru-RU" sz="1400" b="1" dirty="0" smtClean="0"/>
              <a:t>родителей. </a:t>
            </a:r>
            <a:r>
              <a:rPr lang="ru-RU" sz="1400" b="1" dirty="0" smtClean="0">
                <a:solidFill>
                  <a:srgbClr val="002060"/>
                </a:solidFill>
              </a:rPr>
              <a:t>- </a:t>
            </a:r>
            <a:r>
              <a:rPr lang="ru-RU" sz="1400" b="1" dirty="0">
                <a:solidFill>
                  <a:srgbClr val="002060"/>
                </a:solidFill>
              </a:rPr>
              <a:t>№ </a:t>
            </a:r>
            <a:r>
              <a:rPr lang="ru-RU" sz="1400" b="1" dirty="0">
                <a:solidFill>
                  <a:srgbClr val="002060"/>
                </a:solidFill>
              </a:rPr>
              <a:t>1</a:t>
            </a:r>
            <a:endParaRPr lang="ru-RU" sz="1400" b="1" dirty="0" smtClean="0">
              <a:solidFill>
                <a:srgbClr val="002060"/>
              </a:solidFill>
            </a:endParaRPr>
          </a:p>
          <a:p>
            <a:pPr marL="0" lvl="0"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Крагин </a:t>
            </a:r>
            <a:r>
              <a:rPr lang="ru-RU" sz="1400" dirty="0"/>
              <a:t>Ф.</a:t>
            </a:r>
            <a:r>
              <a:rPr lang="ru-RU" sz="1400" b="1" dirty="0"/>
              <a:t> Как вовремя заметить сколиоз и плоскостопие у ребенка. Семинар для </a:t>
            </a:r>
            <a:r>
              <a:rPr lang="ru-RU" sz="1400" b="1" dirty="0" smtClean="0"/>
              <a:t>воспитателей.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1</a:t>
            </a:r>
            <a:endParaRPr lang="ru-RU" sz="1400" b="1" dirty="0">
              <a:solidFill>
                <a:srgbClr val="002060"/>
              </a:solidFill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Рогова </a:t>
            </a:r>
            <a:r>
              <a:rPr lang="ru-RU" sz="1400" dirty="0"/>
              <a:t>Г.</a:t>
            </a:r>
            <a:r>
              <a:rPr lang="ru-RU" sz="1400" b="1" dirty="0"/>
              <a:t> Ответы на пять частых вопросов о коронавирусе у детей. Конспект консультации и буклет для </a:t>
            </a:r>
            <a:r>
              <a:rPr lang="ru-RU" sz="1400" b="1" dirty="0" smtClean="0"/>
              <a:t>родителей</a:t>
            </a:r>
            <a:r>
              <a:rPr lang="ru-RU" sz="1400" b="1" dirty="0"/>
              <a:t>.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2</a:t>
            </a:r>
            <a:endParaRPr lang="ru-RU" sz="1400" b="1" dirty="0">
              <a:solidFill>
                <a:srgbClr val="002060"/>
              </a:solidFill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Сахарова </a:t>
            </a:r>
            <a:r>
              <a:rPr lang="ru-RU" sz="1400" dirty="0"/>
              <a:t>О.</a:t>
            </a:r>
            <a:r>
              <a:rPr lang="ru-RU" sz="1400" b="1" dirty="0"/>
              <a:t> У ребенка осложнения на пробу Манту – действия </a:t>
            </a:r>
            <a:r>
              <a:rPr lang="ru-RU" sz="1400" b="1" dirty="0" smtClean="0"/>
              <a:t>медсестры</a:t>
            </a:r>
            <a:r>
              <a:rPr lang="ru-RU" sz="1400" b="1" dirty="0"/>
              <a:t>. </a:t>
            </a:r>
            <a:r>
              <a:rPr lang="ru-RU" sz="1400" b="1" dirty="0">
                <a:solidFill>
                  <a:srgbClr val="002060"/>
                </a:solidFill>
              </a:rPr>
              <a:t>- № 2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Зотова </a:t>
            </a:r>
            <a:r>
              <a:rPr lang="ru-RU" sz="1400" dirty="0"/>
              <a:t>Ю.</a:t>
            </a:r>
            <a:r>
              <a:rPr lang="ru-RU" sz="1400" b="1" dirty="0"/>
              <a:t> Новые правила гигиены рук. Обязательная консультация для сотрудников </a:t>
            </a:r>
            <a:r>
              <a:rPr lang="ru-RU" sz="1400" b="1" dirty="0" smtClean="0"/>
              <a:t>ДОО</a:t>
            </a:r>
            <a:r>
              <a:rPr lang="ru-RU" sz="1400" b="1" dirty="0"/>
              <a:t>.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3</a:t>
            </a:r>
            <a:endParaRPr lang="ru-RU" sz="1400" b="1" dirty="0">
              <a:solidFill>
                <a:srgbClr val="002060"/>
              </a:solidFill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Рогова </a:t>
            </a:r>
            <a:r>
              <a:rPr lang="ru-RU" sz="1400" dirty="0"/>
              <a:t>Г.</a:t>
            </a:r>
            <a:r>
              <a:rPr lang="ru-RU" sz="1400" b="1" dirty="0"/>
              <a:t> Прививка от ветрянки: делать или нет. Консультация и памятка для </a:t>
            </a:r>
            <a:r>
              <a:rPr lang="ru-RU" sz="1400" b="1" dirty="0" smtClean="0"/>
              <a:t>родителей</a:t>
            </a:r>
            <a:r>
              <a:rPr lang="ru-RU" sz="1400" b="1" dirty="0"/>
              <a:t>. </a:t>
            </a:r>
            <a:r>
              <a:rPr lang="ru-RU" sz="1400" b="1" dirty="0">
                <a:solidFill>
                  <a:srgbClr val="002060"/>
                </a:solidFill>
              </a:rPr>
              <a:t>- № 3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Ахапкина И</a:t>
            </a:r>
            <a:r>
              <a:rPr lang="ru-RU" sz="1400" dirty="0"/>
              <a:t>. </a:t>
            </a:r>
            <a:r>
              <a:rPr lang="ru-RU" sz="1400" b="1" dirty="0"/>
              <a:t>Конспект 20-минутного семинара, как оказать первую помощь при приступе аллергии на </a:t>
            </a:r>
            <a:r>
              <a:rPr lang="ru-RU" sz="1400" b="1" dirty="0" smtClean="0"/>
              <a:t>пыльцу</a:t>
            </a:r>
            <a:r>
              <a:rPr lang="ru-RU" sz="1400" b="1" dirty="0"/>
              <a:t>.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6</a:t>
            </a:r>
            <a:endParaRPr lang="ru-RU" sz="1400" b="1" dirty="0">
              <a:solidFill>
                <a:srgbClr val="002060"/>
              </a:solidFill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Шакарян </a:t>
            </a:r>
            <a:r>
              <a:rPr lang="ru-RU" sz="1400" dirty="0"/>
              <a:t>К.</a:t>
            </a:r>
            <a:r>
              <a:rPr lang="ru-RU" sz="1400" b="1" dirty="0"/>
              <a:t> Какие изменения в Календаре прививок повлияют на вакцинацию </a:t>
            </a:r>
            <a:r>
              <a:rPr lang="ru-RU" sz="1400" b="1" dirty="0" smtClean="0"/>
              <a:t>дошкольников</a:t>
            </a:r>
            <a:r>
              <a:rPr lang="ru-RU" sz="1400" b="1" dirty="0"/>
              <a:t>.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7</a:t>
            </a:r>
            <a:endParaRPr lang="ru-RU" sz="1400" b="1" dirty="0">
              <a:solidFill>
                <a:srgbClr val="002060"/>
              </a:solidFill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Рогачева </a:t>
            </a:r>
            <a:r>
              <a:rPr lang="ru-RU" sz="1400" dirty="0"/>
              <a:t>Г.</a:t>
            </a:r>
            <a:r>
              <a:rPr lang="ru-RU" sz="1400" b="1" dirty="0"/>
              <a:t> Первая помощь при отравлении водой. Конспект 20‑минутного семинара для воспитателей и </a:t>
            </a:r>
            <a:r>
              <a:rPr lang="ru-RU" sz="1400" b="1" dirty="0" smtClean="0"/>
              <a:t>родителей</a:t>
            </a:r>
            <a:r>
              <a:rPr lang="ru-RU" sz="1400" b="1" dirty="0"/>
              <a:t>. </a:t>
            </a:r>
            <a:r>
              <a:rPr lang="ru-RU" sz="1400" b="1" dirty="0">
                <a:solidFill>
                  <a:srgbClr val="002060"/>
                </a:solidFill>
              </a:rPr>
              <a:t>- № 7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Дежурный </a:t>
            </a:r>
            <a:r>
              <a:rPr lang="ru-RU" sz="1400" dirty="0"/>
              <a:t>Л., </a:t>
            </a:r>
            <a:r>
              <a:rPr lang="ru-RU" sz="1400" dirty="0" smtClean="0"/>
              <a:t>Закурдаева </a:t>
            </a:r>
            <a:r>
              <a:rPr lang="ru-RU" sz="1400" dirty="0"/>
              <a:t>А.</a:t>
            </a:r>
            <a:r>
              <a:rPr lang="ru-RU" sz="1400" b="1" dirty="0"/>
              <a:t> Как обучать оказанию первой помощи. Рекомендации и </a:t>
            </a:r>
            <a:r>
              <a:rPr lang="ru-RU" sz="1400" b="1" dirty="0" smtClean="0"/>
              <a:t>документы</a:t>
            </a:r>
            <a:r>
              <a:rPr lang="ru-RU" sz="1400" b="1" dirty="0"/>
              <a:t>.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10</a:t>
            </a:r>
            <a:endParaRPr lang="ru-RU" sz="1400" b="1" dirty="0">
              <a:solidFill>
                <a:srgbClr val="002060"/>
              </a:solidFill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Рогова </a:t>
            </a:r>
            <a:r>
              <a:rPr lang="ru-RU" sz="1400" dirty="0"/>
              <a:t>Г. </a:t>
            </a:r>
            <a:r>
              <a:rPr lang="ru-RU" sz="1400" b="1" dirty="0"/>
              <a:t>Три главных вопроса от родителей о рентгене, КТ, МРТ и ответы </a:t>
            </a:r>
            <a:r>
              <a:rPr lang="ru-RU" sz="1400" b="1" dirty="0" smtClean="0"/>
              <a:t>педиатра</a:t>
            </a:r>
            <a:r>
              <a:rPr lang="ru-RU" sz="1400" b="1" dirty="0"/>
              <a:t>.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11</a:t>
            </a:r>
            <a:endParaRPr lang="ru-RU" sz="1400" b="1" dirty="0">
              <a:solidFill>
                <a:srgbClr val="002060"/>
              </a:solidFill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Патеева </a:t>
            </a:r>
            <a:r>
              <a:rPr lang="ru-RU" sz="1400" dirty="0"/>
              <a:t>Ю. </a:t>
            </a:r>
            <a:r>
              <a:rPr lang="ru-RU" sz="1400" b="1" dirty="0"/>
              <a:t>Какие специальные условия создать в детском саду для ребенка с сахарным </a:t>
            </a:r>
            <a:r>
              <a:rPr lang="ru-RU" sz="1400" b="1" dirty="0" smtClean="0"/>
              <a:t>диабетом</a:t>
            </a:r>
            <a:r>
              <a:rPr lang="ru-RU" sz="1400" b="1" dirty="0"/>
              <a:t>. </a:t>
            </a:r>
            <a:r>
              <a:rPr lang="ru-RU" sz="1400" b="1" dirty="0">
                <a:solidFill>
                  <a:srgbClr val="002060"/>
                </a:solidFill>
              </a:rPr>
              <a:t>- № </a:t>
            </a:r>
            <a:r>
              <a:rPr lang="ru-RU" sz="1400" b="1" dirty="0" smtClean="0">
                <a:solidFill>
                  <a:srgbClr val="002060"/>
                </a:solidFill>
              </a:rPr>
              <a:t>12</a:t>
            </a:r>
            <a:endParaRPr lang="ru-RU" sz="1400" b="1" dirty="0">
              <a:solidFill>
                <a:srgbClr val="002060"/>
              </a:solidFill>
            </a:endParaRPr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 lv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 lv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endParaRPr lang="ru-RU" dirty="0"/>
          </a:p>
        </p:txBody>
      </p:sp>
      <p:pic>
        <p:nvPicPr>
          <p:cNvPr id="4" name="Рисунок 3" descr="Медицинское обслуживание и организация питания в ДОУ - Актион-пресс | PDF  онлайн | PubHTML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7940" y="114987"/>
            <a:ext cx="1540510" cy="2006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04411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Информация для слушателей 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/>
              <a:t>Ознакомиться с </a:t>
            </a:r>
            <a:r>
              <a:rPr lang="ru-RU" sz="2000" dirty="0" smtClean="0"/>
              <a:t>полным обзором каждого из выпусков журналов </a:t>
            </a:r>
            <a:r>
              <a:rPr lang="ru-RU" sz="2000" dirty="0"/>
              <a:t>можно на сайте ГООАУ ДПО «МОЦПК СЗ</a:t>
            </a:r>
            <a:r>
              <a:rPr lang="ru-RU" sz="2000" dirty="0" smtClean="0"/>
              <a:t>»</a:t>
            </a:r>
            <a:r>
              <a:rPr lang="en-US" sz="2000" dirty="0" smtClean="0"/>
              <a:t> </a:t>
            </a:r>
            <a:r>
              <a:rPr lang="en-US" sz="2000" b="1" u="sng" dirty="0" smtClean="0">
                <a:solidFill>
                  <a:srgbClr val="002060"/>
                </a:solidFill>
              </a:rPr>
              <a:t>cpk51</a:t>
            </a:r>
            <a:r>
              <a:rPr lang="ru-RU" sz="2000" b="1" u="sng" dirty="0" smtClean="0">
                <a:solidFill>
                  <a:srgbClr val="002060"/>
                </a:solidFill>
              </a:rPr>
              <a:t>.</a:t>
            </a:r>
            <a:r>
              <a:rPr lang="en-US" sz="2000" b="1" u="sng" dirty="0" err="1" smtClean="0">
                <a:solidFill>
                  <a:srgbClr val="002060"/>
                </a:solidFill>
              </a:rPr>
              <a:t>ru</a:t>
            </a:r>
            <a:r>
              <a:rPr lang="ru-RU" sz="2000" b="1" u="sng" dirty="0" smtClean="0">
                <a:solidFill>
                  <a:srgbClr val="002060"/>
                </a:solidFill>
              </a:rPr>
              <a:t>,</a:t>
            </a:r>
            <a:r>
              <a:rPr lang="ru-RU" sz="2000" b="1" dirty="0" smtClean="0">
                <a:solidFill>
                  <a:srgbClr val="002060"/>
                </a:solidFill>
              </a:rPr>
              <a:t>   </a:t>
            </a:r>
            <a:r>
              <a:rPr lang="ru-RU" sz="2000" dirty="0" smtClean="0"/>
              <a:t>раздел «Библиотека», вкладка «Обзор периодических изданий. Выставки литературы»</a:t>
            </a:r>
            <a:endParaRPr lang="ru-RU" sz="2000" dirty="0"/>
          </a:p>
          <a:p>
            <a:pPr algn="just"/>
            <a:r>
              <a:rPr lang="ru-RU" sz="2000" dirty="0"/>
              <a:t>Для получения текста заинтересовавшей </a:t>
            </a:r>
            <a:r>
              <a:rPr lang="ru-RU" sz="2000" dirty="0" smtClean="0"/>
              <a:t>статьи, а также образцов  рабочих инструментариев, таких как СОПы по новым СанПиН, Чек-листы по эпидбезопасности для контроля, Документы для прохождения аккредитации и др.,  </a:t>
            </a:r>
            <a:r>
              <a:rPr lang="ru-RU" sz="2000" dirty="0"/>
              <a:t>слушатели могут обратиться в библиотеку ГООАУ «МОЦПК СЗ», направив запрос-заявку на электронную почту  </a:t>
            </a:r>
            <a:r>
              <a:rPr lang="en-US" sz="2000" u="sng" dirty="0" err="1">
                <a:solidFill>
                  <a:srgbClr val="002060"/>
                </a:solidFill>
                <a:hlinkClick r:id="rId2"/>
              </a:rPr>
              <a:t>mocpk</a:t>
            </a:r>
            <a:r>
              <a:rPr lang="ru-RU" sz="2000" u="sng" dirty="0">
                <a:solidFill>
                  <a:srgbClr val="002060"/>
                </a:solidFill>
                <a:hlinkClick r:id="rId2"/>
              </a:rPr>
              <a:t>_</a:t>
            </a:r>
            <a:r>
              <a:rPr lang="en-US" sz="2000" u="sng" dirty="0">
                <a:solidFill>
                  <a:srgbClr val="002060"/>
                </a:solidFill>
                <a:hlinkClick r:id="rId2"/>
              </a:rPr>
              <a:t>lib</a:t>
            </a:r>
            <a:r>
              <a:rPr lang="ru-RU" sz="2000" u="sng" dirty="0">
                <a:solidFill>
                  <a:srgbClr val="002060"/>
                </a:solidFill>
                <a:hlinkClick r:id="rId2"/>
              </a:rPr>
              <a:t>@</a:t>
            </a:r>
            <a:r>
              <a:rPr lang="en-US" sz="2000" u="sng" dirty="0">
                <a:solidFill>
                  <a:srgbClr val="002060"/>
                </a:solidFill>
                <a:hlinkClick r:id="rId2"/>
              </a:rPr>
              <a:t>mail</a:t>
            </a:r>
            <a:r>
              <a:rPr lang="ru-RU" sz="2000" u="sng" dirty="0">
                <a:solidFill>
                  <a:srgbClr val="002060"/>
                </a:solidFill>
                <a:hlinkClick r:id="rId2"/>
              </a:rPr>
              <a:t>.</a:t>
            </a:r>
            <a:r>
              <a:rPr lang="en-US" sz="2000" u="sng" dirty="0" err="1">
                <a:solidFill>
                  <a:srgbClr val="002060"/>
                </a:solidFill>
                <a:hlinkClick r:id="rId2"/>
              </a:rPr>
              <a:t>ru</a:t>
            </a:r>
            <a:r>
              <a:rPr lang="ru-RU" sz="2000" dirty="0">
                <a:solidFill>
                  <a:srgbClr val="002060"/>
                </a:solidFill>
              </a:rPr>
              <a:t>. </a:t>
            </a:r>
            <a:r>
              <a:rPr lang="ru-RU" sz="2000" dirty="0"/>
              <a:t>Заявка составляется в произвольной форме, с обязательным указанием ФИО слушателя и номера цикла, на котором проходит обучение. </a:t>
            </a:r>
            <a:endParaRPr lang="ru-RU" sz="2000" dirty="0" smtClean="0"/>
          </a:p>
          <a:p>
            <a:pPr algn="just"/>
            <a:r>
              <a:rPr lang="ru-RU" sz="2000" dirty="0" smtClean="0"/>
              <a:t>Телефон библиотеки: </a:t>
            </a:r>
            <a:r>
              <a:rPr lang="ru-RU" sz="2000" b="1" dirty="0">
                <a:solidFill>
                  <a:srgbClr val="002060"/>
                </a:solidFill>
              </a:rPr>
              <a:t>+7 900 936 16 </a:t>
            </a:r>
            <a:r>
              <a:rPr lang="ru-RU" sz="2000" b="1" dirty="0" smtClean="0">
                <a:solidFill>
                  <a:srgbClr val="002060"/>
                </a:solidFill>
              </a:rPr>
              <a:t>03.</a:t>
            </a:r>
            <a:endParaRPr lang="ru-RU" sz="2000" b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1483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2022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4900" b="1" u="sng" dirty="0">
                <a:solidFill>
                  <a:srgbClr val="002060"/>
                </a:solidFill>
              </a:rPr>
              <a:t>Рубрика – Управление</a:t>
            </a:r>
            <a:endParaRPr lang="ru-RU" sz="4900" b="1" dirty="0">
              <a:solidFill>
                <a:srgbClr val="002060"/>
              </a:solidFill>
            </a:endParaRPr>
          </a:p>
          <a:p>
            <a:pPr lvl="0"/>
            <a:r>
              <a:rPr lang="ru-RU" sz="4300" dirty="0"/>
              <a:t>Бершадская М.</a:t>
            </a:r>
            <a:r>
              <a:rPr lang="ru-RU" sz="4300" b="1" dirty="0"/>
              <a:t> Как оценить психический статус пациента. Алгоритм для </a:t>
            </a:r>
            <a:r>
              <a:rPr lang="ru-RU" sz="4300" b="1" dirty="0" smtClean="0"/>
              <a:t>медсестер. </a:t>
            </a:r>
            <a:r>
              <a:rPr lang="ru-RU" sz="4300" dirty="0">
                <a:solidFill>
                  <a:srgbClr val="002060"/>
                </a:solidFill>
              </a:rPr>
              <a:t>- </a:t>
            </a:r>
            <a:r>
              <a:rPr lang="ru-RU" sz="4300" b="1" dirty="0">
                <a:solidFill>
                  <a:srgbClr val="002060"/>
                </a:solidFill>
              </a:rPr>
              <a:t> № 2</a:t>
            </a:r>
            <a:endParaRPr lang="ru-RU" sz="43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4300" b="1" u="sng" dirty="0" smtClean="0"/>
          </a:p>
          <a:p>
            <a:pPr marL="0" indent="0" algn="just">
              <a:buNone/>
            </a:pPr>
            <a:r>
              <a:rPr lang="ru-RU" sz="4900" b="1" u="sng" dirty="0" smtClean="0">
                <a:solidFill>
                  <a:srgbClr val="002060"/>
                </a:solidFill>
              </a:rPr>
              <a:t>Рубрика </a:t>
            </a:r>
            <a:r>
              <a:rPr lang="ru-RU" sz="4900" b="1" u="sng" dirty="0">
                <a:solidFill>
                  <a:srgbClr val="002060"/>
                </a:solidFill>
              </a:rPr>
              <a:t>- Лекарственные средства и медизделия </a:t>
            </a:r>
          </a:p>
          <a:p>
            <a:pPr algn="just"/>
            <a:r>
              <a:rPr lang="ru-RU" sz="4300" dirty="0" smtClean="0"/>
              <a:t>Рыжова О</a:t>
            </a:r>
            <a:r>
              <a:rPr lang="ru-RU" sz="4300" dirty="0"/>
              <a:t>. </a:t>
            </a:r>
            <a:r>
              <a:rPr lang="ru-RU" sz="4300" b="1" dirty="0"/>
              <a:t>Хранение медизделий без ошибок. Инструктаж для сестринской </a:t>
            </a:r>
            <a:r>
              <a:rPr lang="ru-RU" sz="4300" b="1" dirty="0" smtClean="0"/>
              <a:t>службы. </a:t>
            </a:r>
            <a:r>
              <a:rPr lang="ru-RU" sz="4300" dirty="0" smtClean="0"/>
              <a:t>- </a:t>
            </a:r>
            <a:r>
              <a:rPr lang="ru-RU" sz="4300" b="1" dirty="0">
                <a:solidFill>
                  <a:srgbClr val="002060"/>
                </a:solidFill>
              </a:rPr>
              <a:t>№ </a:t>
            </a:r>
            <a:r>
              <a:rPr lang="ru-RU" sz="4300" b="1" dirty="0" smtClean="0">
                <a:solidFill>
                  <a:srgbClr val="002060"/>
                </a:solidFill>
              </a:rPr>
              <a:t>1</a:t>
            </a:r>
          </a:p>
          <a:p>
            <a:pPr lvl="0" algn="just"/>
            <a:r>
              <a:rPr lang="ru-RU" sz="4300" dirty="0" smtClean="0"/>
              <a:t>Калмыкова </a:t>
            </a:r>
            <a:r>
              <a:rPr lang="ru-RU" sz="4300" dirty="0"/>
              <a:t>М.</a:t>
            </a:r>
            <a:r>
              <a:rPr lang="ru-RU" sz="4300" b="1" dirty="0"/>
              <a:t> Новый порядок работы с НС и ПВ с 1 марта. Чек-лист для главной </a:t>
            </a:r>
            <a:r>
              <a:rPr lang="ru-RU" sz="4300" b="1" dirty="0" smtClean="0"/>
              <a:t>медсестры. </a:t>
            </a:r>
            <a:r>
              <a:rPr lang="ru-RU" sz="4300" dirty="0" smtClean="0"/>
              <a:t>- </a:t>
            </a:r>
            <a:r>
              <a:rPr lang="ru-RU" sz="4300" b="1" dirty="0">
                <a:solidFill>
                  <a:srgbClr val="002060"/>
                </a:solidFill>
              </a:rPr>
              <a:t>№ 3</a:t>
            </a:r>
            <a:endParaRPr lang="ru-RU" sz="4300" dirty="0">
              <a:solidFill>
                <a:srgbClr val="002060"/>
              </a:solidFill>
            </a:endParaRPr>
          </a:p>
          <a:p>
            <a:pPr lvl="0" algn="just"/>
            <a:r>
              <a:rPr lang="ru-RU" sz="4300" dirty="0" smtClean="0"/>
              <a:t>Захарочкина </a:t>
            </a:r>
            <a:r>
              <a:rPr lang="ru-RU" sz="4300" dirty="0"/>
              <a:t>Е.</a:t>
            </a:r>
            <a:r>
              <a:rPr lang="ru-RU" sz="4300" b="1" dirty="0"/>
              <a:t> Новые лицензионные правила работы с лекарствами. Инструкция для </a:t>
            </a:r>
            <a:r>
              <a:rPr lang="ru-RU" sz="4300" b="1" dirty="0" smtClean="0"/>
              <a:t>руководителя.</a:t>
            </a:r>
            <a:r>
              <a:rPr lang="ru-RU" sz="4300" dirty="0" smtClean="0"/>
              <a:t> </a:t>
            </a:r>
            <a:r>
              <a:rPr lang="ru-RU" sz="4300" dirty="0" smtClean="0">
                <a:solidFill>
                  <a:srgbClr val="002060"/>
                </a:solidFill>
              </a:rPr>
              <a:t>- </a:t>
            </a:r>
            <a:r>
              <a:rPr lang="ru-RU" sz="4300" b="1" dirty="0">
                <a:solidFill>
                  <a:srgbClr val="002060"/>
                </a:solidFill>
              </a:rPr>
              <a:t>№ 3</a:t>
            </a:r>
            <a:endParaRPr lang="ru-RU" sz="4300" dirty="0">
              <a:solidFill>
                <a:srgbClr val="002060"/>
              </a:solidFill>
            </a:endParaRPr>
          </a:p>
          <a:p>
            <a:pPr algn="just"/>
            <a:r>
              <a:rPr lang="ru-RU" sz="4300" dirty="0" smtClean="0"/>
              <a:t>Кучин </a:t>
            </a:r>
            <a:r>
              <a:rPr lang="ru-RU" sz="4300" dirty="0"/>
              <a:t>Н.</a:t>
            </a:r>
            <a:r>
              <a:rPr lang="ru-RU" sz="4300" b="1" dirty="0"/>
              <a:t> </a:t>
            </a:r>
            <a:r>
              <a:rPr lang="ru-RU" sz="4300" b="1" dirty="0" smtClean="0"/>
              <a:t>Чек-листы </a:t>
            </a:r>
            <a:r>
              <a:rPr lang="ru-RU" sz="4300" b="1" dirty="0"/>
              <a:t>Росздравнадзора по обращению медизделий. Что ответить на три новых вопроса контролеров, которые клиникам задают с 1 </a:t>
            </a:r>
            <a:r>
              <a:rPr lang="ru-RU" sz="4300" b="1" dirty="0" smtClean="0"/>
              <a:t>марта.</a:t>
            </a:r>
            <a:r>
              <a:rPr lang="ru-RU" sz="4300" dirty="0" smtClean="0"/>
              <a:t> </a:t>
            </a:r>
            <a:r>
              <a:rPr lang="ru-RU" sz="4300" dirty="0">
                <a:solidFill>
                  <a:srgbClr val="002060"/>
                </a:solidFill>
              </a:rPr>
              <a:t>- </a:t>
            </a:r>
            <a:r>
              <a:rPr lang="ru-RU" sz="4300" b="1" dirty="0">
                <a:solidFill>
                  <a:srgbClr val="002060"/>
                </a:solidFill>
              </a:rPr>
              <a:t>№ </a:t>
            </a:r>
            <a:r>
              <a:rPr lang="ru-RU" sz="4300" b="1" dirty="0" smtClean="0">
                <a:solidFill>
                  <a:srgbClr val="002060"/>
                </a:solidFill>
              </a:rPr>
              <a:t>4</a:t>
            </a:r>
          </a:p>
          <a:p>
            <a:pPr algn="just"/>
            <a:r>
              <a:rPr lang="ru-RU" sz="4300" dirty="0" smtClean="0"/>
              <a:t>Демидов П</a:t>
            </a:r>
            <a:r>
              <a:rPr lang="ru-RU" sz="4300" dirty="0"/>
              <a:t>.</a:t>
            </a:r>
            <a:r>
              <a:rPr lang="ru-RU" sz="4300" b="1" dirty="0"/>
              <a:t> 10 правил, которые продлят срок эксплуатации медизделий, плюс подборка СОПов по </a:t>
            </a:r>
            <a:r>
              <a:rPr lang="ru-RU" sz="4300" b="1" dirty="0" smtClean="0"/>
              <a:t>стерилизации. </a:t>
            </a:r>
            <a:r>
              <a:rPr lang="ru-RU" sz="4300" dirty="0" smtClean="0"/>
              <a:t>- </a:t>
            </a:r>
            <a:r>
              <a:rPr lang="ru-RU" sz="4300" b="1" dirty="0">
                <a:solidFill>
                  <a:srgbClr val="002060"/>
                </a:solidFill>
              </a:rPr>
              <a:t>№ 5</a:t>
            </a:r>
          </a:p>
          <a:p>
            <a:pPr algn="just"/>
            <a:r>
              <a:rPr lang="ru-RU" sz="4300" dirty="0" smtClean="0"/>
              <a:t>Захарочкина </a:t>
            </a:r>
            <a:r>
              <a:rPr lang="ru-RU" sz="4300" dirty="0"/>
              <a:t>Е.</a:t>
            </a:r>
            <a:r>
              <a:rPr lang="ru-RU" sz="4300" b="1" dirty="0"/>
              <a:t> Правила обращения НС и ПВ. Краткая методичка для главной медсестры по пяти новым </a:t>
            </a:r>
            <a:r>
              <a:rPr lang="ru-RU" sz="4300" b="1" dirty="0" smtClean="0"/>
              <a:t>документам</a:t>
            </a:r>
            <a:r>
              <a:rPr lang="ru-RU" sz="4300" dirty="0" smtClean="0"/>
              <a:t>. </a:t>
            </a:r>
            <a:r>
              <a:rPr lang="ru-RU" sz="4300" dirty="0">
                <a:solidFill>
                  <a:srgbClr val="002060"/>
                </a:solidFill>
              </a:rPr>
              <a:t>- </a:t>
            </a:r>
            <a:r>
              <a:rPr lang="ru-RU" sz="4300" b="1" dirty="0">
                <a:solidFill>
                  <a:srgbClr val="002060"/>
                </a:solidFill>
              </a:rPr>
              <a:t>№ 5</a:t>
            </a:r>
            <a:endParaRPr lang="ru-RU" sz="4300" dirty="0">
              <a:solidFill>
                <a:srgbClr val="002060"/>
              </a:solidFill>
            </a:endParaRPr>
          </a:p>
          <a:p>
            <a:pPr algn="just"/>
            <a:r>
              <a:rPr lang="ru-RU" sz="4300" dirty="0" smtClean="0"/>
              <a:t>Кондратова </a:t>
            </a:r>
            <a:r>
              <a:rPr lang="ru-RU" sz="4300" dirty="0"/>
              <a:t>Н., </a:t>
            </a:r>
            <a:r>
              <a:rPr lang="ru-RU" sz="4300" dirty="0" smtClean="0"/>
              <a:t>Мельникова </a:t>
            </a:r>
            <a:r>
              <a:rPr lang="ru-RU" sz="4300" dirty="0"/>
              <a:t>О. </a:t>
            </a:r>
            <a:r>
              <a:rPr lang="ru-RU" sz="4300" b="1" dirty="0"/>
              <a:t>Типичные ошибки медсестер в работе с лекарствами. Рекомендации, как </a:t>
            </a:r>
            <a:r>
              <a:rPr lang="ru-RU" sz="4300" b="1" dirty="0" smtClean="0"/>
              <a:t>избежать</a:t>
            </a:r>
            <a:r>
              <a:rPr lang="ru-RU" sz="4300" dirty="0" smtClean="0"/>
              <a:t>. </a:t>
            </a:r>
            <a:r>
              <a:rPr lang="ru-RU" sz="4300" dirty="0"/>
              <a:t>- </a:t>
            </a:r>
            <a:r>
              <a:rPr lang="ru-RU" sz="4300" b="1" dirty="0">
                <a:solidFill>
                  <a:srgbClr val="002060"/>
                </a:solidFill>
              </a:rPr>
              <a:t>№ </a:t>
            </a:r>
            <a:r>
              <a:rPr lang="ru-RU" sz="4300" b="1" dirty="0" smtClean="0">
                <a:solidFill>
                  <a:srgbClr val="002060"/>
                </a:solidFill>
              </a:rPr>
              <a:t>6</a:t>
            </a:r>
            <a:endParaRPr lang="ru-RU" sz="4300" dirty="0">
              <a:solidFill>
                <a:srgbClr val="002060"/>
              </a:solidFill>
            </a:endParaRPr>
          </a:p>
          <a:p>
            <a:pPr algn="just"/>
            <a:r>
              <a:rPr lang="ru-RU" sz="4300" dirty="0" smtClean="0"/>
              <a:t>Мельникова О</a:t>
            </a:r>
            <a:r>
              <a:rPr lang="ru-RU" sz="4300" dirty="0"/>
              <a:t>. </a:t>
            </a:r>
            <a:r>
              <a:rPr lang="ru-RU" sz="4300" b="1" dirty="0"/>
              <a:t>ПКУ </a:t>
            </a:r>
            <a:r>
              <a:rPr lang="ru-RU" sz="4300" b="1" dirty="0" smtClean="0"/>
              <a:t>(предметно-количественный учет) в </a:t>
            </a:r>
            <a:r>
              <a:rPr lang="ru-RU" sz="4300" b="1" dirty="0"/>
              <a:t>отделениях медицинской организации: правила, нормативные документы, </a:t>
            </a:r>
            <a:r>
              <a:rPr lang="ru-RU" sz="4300" b="1" dirty="0" smtClean="0"/>
              <a:t>образцы. </a:t>
            </a:r>
            <a:r>
              <a:rPr lang="ru-RU" sz="4300" dirty="0">
                <a:solidFill>
                  <a:srgbClr val="002060"/>
                </a:solidFill>
              </a:rPr>
              <a:t>- </a:t>
            </a:r>
            <a:r>
              <a:rPr lang="ru-RU" sz="4300" b="1" dirty="0">
                <a:solidFill>
                  <a:srgbClr val="002060"/>
                </a:solidFill>
              </a:rPr>
              <a:t>№ 7</a:t>
            </a:r>
          </a:p>
          <a:p>
            <a:pPr algn="just"/>
            <a:r>
              <a:rPr lang="ru-RU" sz="4300" dirty="0" smtClean="0"/>
              <a:t>Калмыкова </a:t>
            </a:r>
            <a:r>
              <a:rPr lang="ru-RU" sz="4300" dirty="0"/>
              <a:t>М. </a:t>
            </a:r>
            <a:r>
              <a:rPr lang="ru-RU" sz="4300" b="1" dirty="0"/>
              <a:t>Росздравнадзор усилил контроль за работой в системе маркировки. Чек-лист, что проверить главной </a:t>
            </a:r>
            <a:r>
              <a:rPr lang="ru-RU" sz="4300" b="1" dirty="0" smtClean="0"/>
              <a:t>медсестре. </a:t>
            </a:r>
            <a:r>
              <a:rPr lang="ru-RU" sz="4300" dirty="0" smtClean="0"/>
              <a:t>- </a:t>
            </a:r>
            <a:r>
              <a:rPr lang="ru-RU" sz="4300" b="1" dirty="0">
                <a:solidFill>
                  <a:srgbClr val="002060"/>
                </a:solidFill>
              </a:rPr>
              <a:t>№ </a:t>
            </a:r>
            <a:r>
              <a:rPr lang="ru-RU" sz="4300" b="1" dirty="0" smtClean="0">
                <a:solidFill>
                  <a:srgbClr val="002060"/>
                </a:solidFill>
              </a:rPr>
              <a:t>8</a:t>
            </a:r>
            <a:endParaRPr lang="ru-RU" sz="4300" b="1" dirty="0">
              <a:solidFill>
                <a:srgbClr val="002060"/>
              </a:solidFill>
            </a:endParaRPr>
          </a:p>
          <a:p>
            <a:pPr algn="just"/>
            <a:r>
              <a:rPr lang="ru-RU" sz="4300" dirty="0" smtClean="0"/>
              <a:t>Сазонова </a:t>
            </a:r>
            <a:r>
              <a:rPr lang="ru-RU" sz="4300" dirty="0"/>
              <a:t>О. </a:t>
            </a:r>
            <a:r>
              <a:rPr lang="ru-RU" sz="4300" b="1" dirty="0"/>
              <a:t>Маркировка медицинских изделий: учимся читать </a:t>
            </a:r>
            <a:r>
              <a:rPr lang="ru-RU" sz="4300" b="1" dirty="0" smtClean="0"/>
              <a:t>символы. </a:t>
            </a:r>
            <a:r>
              <a:rPr lang="ru-RU" sz="4300" dirty="0">
                <a:solidFill>
                  <a:srgbClr val="002060"/>
                </a:solidFill>
              </a:rPr>
              <a:t>- </a:t>
            </a:r>
            <a:r>
              <a:rPr lang="ru-RU" sz="4300" b="1" dirty="0">
                <a:solidFill>
                  <a:srgbClr val="002060"/>
                </a:solidFill>
              </a:rPr>
              <a:t>№ </a:t>
            </a:r>
            <a:r>
              <a:rPr lang="ru-RU" sz="4300" b="1" dirty="0" smtClean="0">
                <a:solidFill>
                  <a:srgbClr val="002060"/>
                </a:solidFill>
              </a:rPr>
              <a:t>12</a:t>
            </a:r>
            <a:endParaRPr lang="ru-RU" sz="4300" b="1" dirty="0">
              <a:solidFill>
                <a:srgbClr val="002060"/>
              </a:solidFill>
            </a:endParaRPr>
          </a:p>
          <a:p>
            <a:pPr lvl="0"/>
            <a:endParaRPr lang="ru-RU" sz="4400" dirty="0"/>
          </a:p>
          <a:p>
            <a:endParaRPr lang="ru-RU" sz="4400" dirty="0" smtClean="0"/>
          </a:p>
          <a:p>
            <a:endParaRPr lang="ru-RU" sz="4000" dirty="0"/>
          </a:p>
          <a:p>
            <a:pPr algn="just"/>
            <a:endParaRPr lang="ru-RU" sz="4000" b="1" dirty="0">
              <a:solidFill>
                <a:srgbClr val="FF0000"/>
              </a:solidFill>
            </a:endParaRPr>
          </a:p>
          <a:p>
            <a:pPr lvl="0" algn="just"/>
            <a:endParaRPr lang="ru-RU" sz="3700" dirty="0" smtClean="0"/>
          </a:p>
          <a:p>
            <a:pPr algn="just"/>
            <a:endParaRPr lang="ru-RU" sz="3700" dirty="0"/>
          </a:p>
          <a:p>
            <a:pPr lvl="0" algn="just"/>
            <a:endParaRPr lang="ru-RU" sz="4000" dirty="0"/>
          </a:p>
          <a:p>
            <a:pPr algn="just"/>
            <a:endParaRPr lang="ru-RU" sz="4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4000" dirty="0"/>
          </a:p>
          <a:p>
            <a:endParaRPr lang="ru-RU" sz="1400" dirty="0"/>
          </a:p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endParaRPr lang="ru-RU" sz="1400" b="1" u="sng" dirty="0"/>
          </a:p>
          <a:p>
            <a:endParaRPr lang="ru-RU" dirty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2867" y="0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5817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2022 </a:t>
            </a:r>
            <a:r>
              <a:rPr lang="ru-RU" sz="4000" b="1" dirty="0">
                <a:solidFill>
                  <a:srgbClr val="FF0000"/>
                </a:solidFill>
                <a:latin typeface="+mn-lt"/>
              </a:rPr>
              <a:t>год</a:t>
            </a:r>
            <a:endParaRPr lang="ru-RU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0528" y="2104925"/>
            <a:ext cx="11122268" cy="4084394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4900" b="1" u="sng" dirty="0">
                <a:solidFill>
                  <a:srgbClr val="002060"/>
                </a:solidFill>
              </a:rPr>
              <a:t>Рубрика - Контроль </a:t>
            </a:r>
            <a:endParaRPr lang="ru-RU" sz="4900" b="1" dirty="0">
              <a:solidFill>
                <a:srgbClr val="002060"/>
              </a:solidFill>
            </a:endParaRPr>
          </a:p>
          <a:p>
            <a:pPr algn="just"/>
            <a:r>
              <a:rPr lang="ru-RU" sz="4300" dirty="0"/>
              <a:t>Харитонова А., Севастьянов А. </a:t>
            </a:r>
            <a:r>
              <a:rPr lang="ru-RU" sz="4300" b="1" dirty="0"/>
              <a:t>Как организовать хранение личных вещей пациентов, чтобы избежать жалоб. Методичка от практика. </a:t>
            </a:r>
            <a:r>
              <a:rPr lang="ru-RU" sz="4300" dirty="0" smtClean="0">
                <a:solidFill>
                  <a:srgbClr val="002060"/>
                </a:solidFill>
              </a:rPr>
              <a:t>– </a:t>
            </a:r>
          </a:p>
          <a:p>
            <a:pPr algn="just"/>
            <a:r>
              <a:rPr lang="ru-RU" sz="4300" b="1" dirty="0" smtClean="0">
                <a:solidFill>
                  <a:srgbClr val="002060"/>
                </a:solidFill>
              </a:rPr>
              <a:t>№ </a:t>
            </a:r>
            <a:r>
              <a:rPr lang="ru-RU" sz="4300" b="1" dirty="0">
                <a:solidFill>
                  <a:srgbClr val="002060"/>
                </a:solidFill>
              </a:rPr>
              <a:t>3</a:t>
            </a:r>
            <a:endParaRPr lang="ru-RU" sz="4300" dirty="0">
              <a:solidFill>
                <a:srgbClr val="002060"/>
              </a:solidFill>
            </a:endParaRPr>
          </a:p>
          <a:p>
            <a:pPr algn="just"/>
            <a:r>
              <a:rPr lang="ru-RU" sz="4300" dirty="0"/>
              <a:t>Батырова М.</a:t>
            </a:r>
            <a:r>
              <a:rPr lang="ru-RU" sz="4300" b="1" dirty="0"/>
              <a:t> Как провести самоаудит сестринских журналов на соответствие новым СанПиН. Инструкция от контролера Роспотребнадзора. - </a:t>
            </a:r>
            <a:r>
              <a:rPr lang="ru-RU" sz="4300" b="1" dirty="0">
                <a:solidFill>
                  <a:srgbClr val="002060"/>
                </a:solidFill>
              </a:rPr>
              <a:t>№ 3</a:t>
            </a:r>
          </a:p>
          <a:p>
            <a:pPr algn="just"/>
            <a:r>
              <a:rPr lang="ru-RU" sz="4300" dirty="0"/>
              <a:t>Кожевникова Е.</a:t>
            </a:r>
            <a:r>
              <a:rPr lang="ru-RU" sz="4300" b="1" dirty="0"/>
              <a:t> Как организовать ВКК лекарств и медизделий по чек-листам Росздравнадзора. Опыт стоматологической клиники. </a:t>
            </a:r>
            <a:r>
              <a:rPr lang="ru-RU" sz="4300" dirty="0"/>
              <a:t> </a:t>
            </a:r>
            <a:r>
              <a:rPr lang="ru-RU" sz="4300" dirty="0">
                <a:solidFill>
                  <a:srgbClr val="002060"/>
                </a:solidFill>
              </a:rPr>
              <a:t>- </a:t>
            </a:r>
            <a:r>
              <a:rPr lang="ru-RU" sz="4300" b="1" dirty="0">
                <a:solidFill>
                  <a:srgbClr val="002060"/>
                </a:solidFill>
              </a:rPr>
              <a:t>№ 5</a:t>
            </a:r>
          </a:p>
          <a:p>
            <a:pPr algn="just"/>
            <a:r>
              <a:rPr lang="ru-RU" sz="4300" dirty="0"/>
              <a:t>Кривова Л.</a:t>
            </a:r>
            <a:r>
              <a:rPr lang="ru-RU" sz="4300" b="1" dirty="0"/>
              <a:t> Судебная практика с участием сестринского персонала. Разбор кейсов с рекомендациями юриста. </a:t>
            </a:r>
            <a:r>
              <a:rPr lang="ru-RU" sz="4300" dirty="0"/>
              <a:t>  </a:t>
            </a:r>
            <a:r>
              <a:rPr lang="ru-RU" sz="4300" dirty="0">
                <a:solidFill>
                  <a:srgbClr val="002060"/>
                </a:solidFill>
              </a:rPr>
              <a:t>- </a:t>
            </a:r>
            <a:r>
              <a:rPr lang="ru-RU" sz="4300" b="1" dirty="0">
                <a:solidFill>
                  <a:srgbClr val="002060"/>
                </a:solidFill>
              </a:rPr>
              <a:t>№ 6</a:t>
            </a:r>
          </a:p>
          <a:p>
            <a:pPr algn="just"/>
            <a:r>
              <a:rPr lang="ru-RU" sz="4300" dirty="0"/>
              <a:t>Мыльникова И., Давлетшина Г.</a:t>
            </a:r>
            <a:r>
              <a:rPr lang="ru-RU" sz="4300" b="1" dirty="0"/>
              <a:t> Как снизить количество осложнений после сестринских манипуляций. Алгоритм. </a:t>
            </a:r>
            <a:r>
              <a:rPr lang="ru-RU" sz="4300" dirty="0"/>
              <a:t>  - </a:t>
            </a:r>
            <a:r>
              <a:rPr lang="ru-RU" sz="4300" b="1" dirty="0">
                <a:solidFill>
                  <a:srgbClr val="002060"/>
                </a:solidFill>
              </a:rPr>
              <a:t>№ 6</a:t>
            </a:r>
          </a:p>
          <a:p>
            <a:pPr algn="just"/>
            <a:r>
              <a:rPr lang="ru-RU" sz="4300" dirty="0"/>
              <a:t>Калмыкова М.</a:t>
            </a:r>
            <a:r>
              <a:rPr lang="ru-RU" sz="4300" b="1" dirty="0"/>
              <a:t> Профилактический визит вместо плановой проверки. Алгоритм, как всегда быть готовым к контролю. </a:t>
            </a:r>
            <a:r>
              <a:rPr lang="ru-RU" sz="4300" dirty="0">
                <a:solidFill>
                  <a:srgbClr val="002060"/>
                </a:solidFill>
              </a:rPr>
              <a:t>- </a:t>
            </a:r>
            <a:r>
              <a:rPr lang="ru-RU" sz="4300" b="1" dirty="0">
                <a:solidFill>
                  <a:srgbClr val="002060"/>
                </a:solidFill>
              </a:rPr>
              <a:t>№ 7</a:t>
            </a:r>
          </a:p>
          <a:p>
            <a:pPr algn="just"/>
            <a:r>
              <a:rPr lang="ru-RU" sz="4300" dirty="0" smtClean="0"/>
              <a:t>Калмыкова М</a:t>
            </a:r>
            <a:r>
              <a:rPr lang="ru-RU" sz="4300" dirty="0"/>
              <a:t>.</a:t>
            </a:r>
            <a:r>
              <a:rPr lang="ru-RU" sz="4300" b="1" dirty="0"/>
              <a:t> Изменения в работе с НС и ПВ, которые вы могли пропустить. Как провести самоаудит и быть готовым к проверкам с 1 </a:t>
            </a:r>
            <a:r>
              <a:rPr lang="ru-RU" sz="4300" b="1" dirty="0" smtClean="0"/>
              <a:t>сентября. </a:t>
            </a:r>
            <a:r>
              <a:rPr lang="ru-RU" sz="4300" b="1" dirty="0"/>
              <a:t>- </a:t>
            </a:r>
            <a:r>
              <a:rPr lang="ru-RU" sz="4300" b="1" dirty="0">
                <a:solidFill>
                  <a:srgbClr val="002060"/>
                </a:solidFill>
              </a:rPr>
              <a:t>№ </a:t>
            </a:r>
            <a:r>
              <a:rPr lang="ru-RU" sz="4300" b="1" dirty="0" smtClean="0">
                <a:solidFill>
                  <a:srgbClr val="002060"/>
                </a:solidFill>
              </a:rPr>
              <a:t>9</a:t>
            </a:r>
            <a:endParaRPr lang="ru-RU" sz="4300" dirty="0">
              <a:solidFill>
                <a:srgbClr val="002060"/>
              </a:solidFill>
            </a:endParaRPr>
          </a:p>
          <a:p>
            <a:pPr algn="just"/>
            <a:r>
              <a:rPr lang="ru-RU" sz="4300" dirty="0" smtClean="0"/>
              <a:t>Калмыкова </a:t>
            </a:r>
            <a:r>
              <a:rPr lang="ru-RU" sz="4300" dirty="0"/>
              <a:t>М., </a:t>
            </a:r>
            <a:r>
              <a:rPr lang="ru-RU" sz="4300" dirty="0" smtClean="0"/>
              <a:t>Степанова </a:t>
            </a:r>
            <a:r>
              <a:rPr lang="ru-RU" sz="4300" dirty="0"/>
              <a:t>А. </a:t>
            </a:r>
            <a:r>
              <a:rPr lang="ru-RU" sz="4300" b="1" dirty="0"/>
              <a:t>Ошибки в укладках, на которых попались ваши коллеги. Предостережения плюс полный комплект памяток для </a:t>
            </a:r>
            <a:r>
              <a:rPr lang="ru-RU" sz="4300" b="1" dirty="0" smtClean="0"/>
              <a:t>самоконтроля</a:t>
            </a:r>
            <a:r>
              <a:rPr lang="ru-RU" sz="4300" b="1" dirty="0"/>
              <a:t>. - </a:t>
            </a:r>
            <a:r>
              <a:rPr lang="ru-RU" sz="4300" b="1" dirty="0">
                <a:solidFill>
                  <a:srgbClr val="002060"/>
                </a:solidFill>
              </a:rPr>
              <a:t>№ </a:t>
            </a:r>
            <a:r>
              <a:rPr lang="ru-RU" sz="4300" b="1" dirty="0" smtClean="0">
                <a:solidFill>
                  <a:srgbClr val="002060"/>
                </a:solidFill>
              </a:rPr>
              <a:t>10</a:t>
            </a:r>
            <a:endParaRPr lang="ru-RU" sz="4300" dirty="0">
              <a:solidFill>
                <a:srgbClr val="002060"/>
              </a:solidFill>
            </a:endParaRPr>
          </a:p>
          <a:p>
            <a:pPr algn="just"/>
            <a:r>
              <a:rPr lang="ru-RU" sz="4300" dirty="0" smtClean="0"/>
              <a:t>Батырова </a:t>
            </a:r>
            <a:r>
              <a:rPr lang="ru-RU" sz="4300" dirty="0"/>
              <a:t>М., </a:t>
            </a:r>
            <a:r>
              <a:rPr lang="ru-RU" sz="4300" dirty="0" smtClean="0"/>
              <a:t>Федорова </a:t>
            </a:r>
            <a:r>
              <a:rPr lang="ru-RU" sz="4300" dirty="0"/>
              <a:t>В.</a:t>
            </a:r>
            <a:r>
              <a:rPr lang="ru-RU" sz="4300" b="1" dirty="0"/>
              <a:t> Инспекторы назвали главные нарушения в работе сестринской службы. Как провести профилактику, чтобы не оштрафовали в </a:t>
            </a:r>
            <a:r>
              <a:rPr lang="ru-RU" sz="4300" b="1" dirty="0" smtClean="0"/>
              <a:t>2023-м. </a:t>
            </a:r>
            <a:r>
              <a:rPr lang="ru-RU" sz="4300" b="1" dirty="0">
                <a:solidFill>
                  <a:srgbClr val="002060"/>
                </a:solidFill>
              </a:rPr>
              <a:t>- № </a:t>
            </a:r>
            <a:r>
              <a:rPr lang="ru-RU" sz="4300" b="1" dirty="0" smtClean="0">
                <a:solidFill>
                  <a:srgbClr val="002060"/>
                </a:solidFill>
              </a:rPr>
              <a:t>12</a:t>
            </a:r>
            <a:endParaRPr lang="ru-RU" sz="4300" dirty="0">
              <a:solidFill>
                <a:srgbClr val="002060"/>
              </a:solidFill>
            </a:endParaRPr>
          </a:p>
          <a:p>
            <a:endParaRPr lang="ru-RU" sz="4000" dirty="0"/>
          </a:p>
          <a:p>
            <a:pPr algn="just"/>
            <a:endParaRPr lang="ru-RU" sz="1600" dirty="0"/>
          </a:p>
          <a:p>
            <a:pPr algn="just"/>
            <a:endParaRPr lang="ru-RU" sz="1600" b="1" dirty="0"/>
          </a:p>
          <a:p>
            <a:pPr algn="just"/>
            <a:endParaRPr lang="ru-RU" dirty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7581" y="0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+mn-lt"/>
              </a:rPr>
              <a:t>Актуальные статьи из журнала «Главная медицинская сестра»    за 2022 год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6400" b="1" u="sng" dirty="0" smtClean="0">
                <a:solidFill>
                  <a:srgbClr val="002060"/>
                </a:solidFill>
              </a:rPr>
              <a:t>Рубрика  </a:t>
            </a:r>
            <a:r>
              <a:rPr lang="ru-RU" sz="6400" b="1" u="sng" dirty="0">
                <a:solidFill>
                  <a:srgbClr val="002060"/>
                </a:solidFill>
              </a:rPr>
              <a:t>- Кадровая работа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400" dirty="0"/>
              <a:t>Каменская С.</a:t>
            </a:r>
            <a:r>
              <a:rPr lang="ru-RU" sz="5400" b="1" dirty="0"/>
              <a:t> Увольнение работников пенсионного и предпенсионного возраста. Пять ошибок, из-за которых грозит суд  </a:t>
            </a:r>
            <a:r>
              <a:rPr lang="ru-RU" sz="5400" b="1" dirty="0">
                <a:solidFill>
                  <a:srgbClr val="002060"/>
                </a:solidFill>
              </a:rPr>
              <a:t>- № 2</a:t>
            </a:r>
            <a:endParaRPr lang="ru-RU" sz="5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400" dirty="0"/>
              <a:t>Спивак И.</a:t>
            </a:r>
            <a:r>
              <a:rPr lang="ru-RU" sz="5400" b="1" dirty="0"/>
              <a:t> Имидж главной медсестры. Как укрепить авторитет руководителя. </a:t>
            </a:r>
            <a:r>
              <a:rPr lang="ru-RU" sz="5400" b="1" dirty="0">
                <a:solidFill>
                  <a:srgbClr val="002060"/>
                </a:solidFill>
              </a:rPr>
              <a:t>- № 5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400" dirty="0"/>
              <a:t>Мельникова Л.</a:t>
            </a:r>
            <a:r>
              <a:rPr lang="ru-RU" sz="5400" b="1" dirty="0"/>
              <a:t> Появился новый способ подать документы на аккредитацию. Алгоритм от ФАЦ. - </a:t>
            </a:r>
            <a:r>
              <a:rPr lang="ru-RU" sz="5400" b="1" dirty="0">
                <a:solidFill>
                  <a:srgbClr val="002060"/>
                </a:solidFill>
              </a:rPr>
              <a:t>№ 6</a:t>
            </a:r>
            <a:endParaRPr lang="ru-RU" sz="5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400" dirty="0"/>
              <a:t>Харбедия Т. </a:t>
            </a:r>
            <a:r>
              <a:rPr lang="ru-RU" sz="5400" b="1" dirty="0"/>
              <a:t>Инструктажи и стажировки по новым правилам обучения охране труда. Чек-лист для клиники. </a:t>
            </a:r>
            <a:r>
              <a:rPr lang="ru-RU" sz="5400" b="1" dirty="0">
                <a:solidFill>
                  <a:srgbClr val="002060"/>
                </a:solidFill>
              </a:rPr>
              <a:t>- № 6</a:t>
            </a:r>
            <a:endParaRPr lang="ru-RU" sz="5400" dirty="0">
              <a:solidFill>
                <a:srgbClr val="00206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5200" b="1" u="sng" dirty="0" smtClean="0"/>
          </a:p>
          <a:p>
            <a:pPr marL="0" indent="0">
              <a:buNone/>
            </a:pPr>
            <a:r>
              <a:rPr lang="ru-RU" sz="6400" b="1" u="sng" dirty="0" smtClean="0">
                <a:solidFill>
                  <a:srgbClr val="002060"/>
                </a:solidFill>
              </a:rPr>
              <a:t>Рубрика</a:t>
            </a:r>
            <a:r>
              <a:rPr lang="ru-RU" sz="6400" b="1" u="sng" dirty="0">
                <a:solidFill>
                  <a:srgbClr val="002060"/>
                </a:solidFill>
              </a:rPr>
              <a:t>: Непрерывное образование </a:t>
            </a:r>
            <a:endParaRPr lang="ru-RU" sz="6400" b="1" dirty="0">
              <a:solidFill>
                <a:srgbClr val="002060"/>
              </a:solidFill>
            </a:endParaRPr>
          </a:p>
          <a:p>
            <a:r>
              <a:rPr lang="ru-RU" sz="5600" b="1" dirty="0"/>
              <a:t> </a:t>
            </a:r>
            <a:r>
              <a:rPr lang="ru-RU" sz="5600" dirty="0"/>
              <a:t>Калмыкова  М.</a:t>
            </a:r>
            <a:r>
              <a:rPr lang="ru-RU" sz="5600" b="1" dirty="0"/>
              <a:t> </a:t>
            </a:r>
            <a:r>
              <a:rPr lang="ru-RU" sz="5600" dirty="0"/>
              <a:t>Ошибки в документах, из-за которых ФАЦ отказывает в аккредитации. Как избежать. </a:t>
            </a:r>
            <a:r>
              <a:rPr lang="ru-RU" sz="5600" b="1" dirty="0"/>
              <a:t>- </a:t>
            </a:r>
            <a:r>
              <a:rPr lang="ru-RU" sz="5600" b="1" dirty="0">
                <a:solidFill>
                  <a:srgbClr val="002060"/>
                </a:solidFill>
              </a:rPr>
              <a:t>№ 3</a:t>
            </a:r>
          </a:p>
          <a:p>
            <a:pPr marL="0" indent="0">
              <a:buNone/>
            </a:pPr>
            <a:endParaRPr lang="ru-RU" sz="5600" b="1" u="sng" dirty="0" smtClean="0"/>
          </a:p>
          <a:p>
            <a:pPr marL="0" indent="0">
              <a:buNone/>
            </a:pPr>
            <a:r>
              <a:rPr lang="ru-RU" sz="6400" b="1" u="sng" dirty="0" smtClean="0">
                <a:solidFill>
                  <a:srgbClr val="002060"/>
                </a:solidFill>
              </a:rPr>
              <a:t>Рубрика </a:t>
            </a:r>
            <a:r>
              <a:rPr lang="ru-RU" sz="6400" b="1" u="sng" dirty="0">
                <a:solidFill>
                  <a:srgbClr val="002060"/>
                </a:solidFill>
              </a:rPr>
              <a:t>– В сестринской</a:t>
            </a:r>
            <a:endParaRPr lang="ru-RU" sz="6400" b="1" dirty="0">
              <a:solidFill>
                <a:srgbClr val="002060"/>
              </a:solidFill>
            </a:endParaRPr>
          </a:p>
          <a:p>
            <a:r>
              <a:rPr lang="ru-RU" sz="5600" b="1" dirty="0" smtClean="0"/>
              <a:t>Подборка </a:t>
            </a:r>
            <a:r>
              <a:rPr lang="ru-RU" sz="5600" b="1" dirty="0"/>
              <a:t>полезных инструментов для специалистов сестринской службы: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b="1" dirty="0" smtClean="0"/>
              <a:t>      Подборка </a:t>
            </a:r>
            <a:r>
              <a:rPr lang="ru-RU" sz="5600" b="1" dirty="0"/>
              <a:t>СОПов для  сестринской службы</a:t>
            </a:r>
            <a:r>
              <a:rPr lang="ru-RU" sz="5600" dirty="0"/>
              <a:t>. </a:t>
            </a:r>
            <a:r>
              <a:rPr lang="ru-RU" sz="5600" b="1" dirty="0">
                <a:solidFill>
                  <a:srgbClr val="002060"/>
                </a:solidFill>
              </a:rPr>
              <a:t>- № </a:t>
            </a:r>
            <a:r>
              <a:rPr lang="ru-RU" sz="5600" b="1" dirty="0" smtClean="0">
                <a:solidFill>
                  <a:srgbClr val="002060"/>
                </a:solidFill>
              </a:rPr>
              <a:t>4</a:t>
            </a:r>
          </a:p>
          <a:p>
            <a:pPr marL="0" indent="0">
              <a:buNone/>
            </a:pPr>
            <a:endParaRPr lang="ru-RU" sz="5600" b="1" u="sng" dirty="0" smtClean="0"/>
          </a:p>
          <a:p>
            <a:pPr marL="0" indent="0">
              <a:buNone/>
            </a:pPr>
            <a:r>
              <a:rPr lang="ru-RU" sz="6400" b="1" u="sng" dirty="0" smtClean="0">
                <a:solidFill>
                  <a:srgbClr val="002060"/>
                </a:solidFill>
              </a:rPr>
              <a:t>Рубрика</a:t>
            </a:r>
            <a:r>
              <a:rPr lang="ru-RU" sz="6400" b="1" u="sng" dirty="0">
                <a:solidFill>
                  <a:srgbClr val="002060"/>
                </a:solidFill>
              </a:rPr>
              <a:t>: Сестринские манипуляции </a:t>
            </a:r>
            <a:endParaRPr lang="ru-RU" sz="6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 </a:t>
            </a:r>
            <a:r>
              <a:rPr lang="ru-RU" sz="5600" dirty="0" smtClean="0"/>
              <a:t>Каптилкина Н</a:t>
            </a:r>
            <a:r>
              <a:rPr lang="ru-RU" sz="5600" dirty="0"/>
              <a:t>.</a:t>
            </a:r>
            <a:r>
              <a:rPr lang="ru-RU" sz="5600" b="1" dirty="0"/>
              <a:t> Как оказать экстренную помощь при огнестрельных ранениях и взрывных травмах. Методичка, памятки и алгоритмы для </a:t>
            </a:r>
            <a:r>
              <a:rPr lang="ru-RU" sz="5600" b="1" dirty="0" smtClean="0"/>
              <a:t>медсестер</a:t>
            </a:r>
            <a:r>
              <a:rPr lang="ru-RU" sz="5600" dirty="0"/>
              <a:t>. </a:t>
            </a:r>
            <a:r>
              <a:rPr lang="ru-RU" sz="5600" b="1" dirty="0">
                <a:solidFill>
                  <a:srgbClr val="002060"/>
                </a:solidFill>
              </a:rPr>
              <a:t>- № </a:t>
            </a:r>
            <a:r>
              <a:rPr lang="ru-RU" sz="5600" b="1" dirty="0" smtClean="0">
                <a:solidFill>
                  <a:srgbClr val="002060"/>
                </a:solidFill>
              </a:rPr>
              <a:t>9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Свешников </a:t>
            </a:r>
            <a:r>
              <a:rPr lang="ru-RU" sz="5600" dirty="0"/>
              <a:t>К. </a:t>
            </a:r>
            <a:r>
              <a:rPr lang="ru-RU" sz="5600" b="1" dirty="0"/>
              <a:t>Как оказать первую помощь при анафилактическом </a:t>
            </a:r>
            <a:r>
              <a:rPr lang="ru-RU" sz="5600" b="1" dirty="0" smtClean="0"/>
              <a:t>шоке. </a:t>
            </a:r>
            <a:r>
              <a:rPr lang="ru-RU" sz="5600" b="1" dirty="0">
                <a:solidFill>
                  <a:srgbClr val="002060"/>
                </a:solidFill>
              </a:rPr>
              <a:t>- № </a:t>
            </a:r>
            <a:r>
              <a:rPr lang="ru-RU" sz="5600" b="1" dirty="0" smtClean="0">
                <a:solidFill>
                  <a:srgbClr val="002060"/>
                </a:solidFill>
              </a:rPr>
              <a:t>12</a:t>
            </a:r>
            <a:endParaRPr lang="ru-RU" sz="5600" b="1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Свешников К </a:t>
            </a:r>
            <a:r>
              <a:rPr lang="ru-RU" sz="5600" dirty="0" smtClean="0"/>
              <a:t>. </a:t>
            </a:r>
            <a:r>
              <a:rPr lang="ru-RU" sz="5600" b="1" dirty="0" smtClean="0"/>
              <a:t>Как </a:t>
            </a:r>
            <a:r>
              <a:rPr lang="ru-RU" sz="5600" b="1" dirty="0"/>
              <a:t>действовать при гипертоническом кризе. </a:t>
            </a:r>
            <a:r>
              <a:rPr lang="ru-RU" sz="5600" b="1" dirty="0" smtClean="0"/>
              <a:t>Алгоритм. </a:t>
            </a:r>
            <a:r>
              <a:rPr lang="ru-RU" sz="5600" b="1" dirty="0"/>
              <a:t>- </a:t>
            </a:r>
            <a:r>
              <a:rPr lang="ru-RU" sz="5600" b="1" dirty="0">
                <a:solidFill>
                  <a:srgbClr val="002060"/>
                </a:solidFill>
              </a:rPr>
              <a:t>№ 12</a:t>
            </a:r>
          </a:p>
          <a:p>
            <a:endParaRPr lang="ru-RU" dirty="0"/>
          </a:p>
          <a:p>
            <a:endParaRPr lang="ru-RU" b="1" dirty="0" smtClean="0">
              <a:solidFill>
                <a:srgbClr val="FF0000"/>
              </a:solidFill>
            </a:endParaRPr>
          </a:p>
          <a:p>
            <a:endParaRPr lang="ru-RU" b="1" dirty="0">
              <a:solidFill>
                <a:srgbClr val="FF0000"/>
              </a:solidFill>
            </a:endParaRPr>
          </a:p>
          <a:p>
            <a:endParaRPr lang="ru-RU" dirty="0"/>
          </a:p>
          <a:p>
            <a:endParaRPr lang="ru-RU" b="1" dirty="0">
              <a:solidFill>
                <a:srgbClr val="FF0000"/>
              </a:solidFill>
            </a:endParaRPr>
          </a:p>
          <a:p>
            <a:pPr lvl="0"/>
            <a:endParaRPr lang="ru-RU" dirty="0"/>
          </a:p>
          <a:p>
            <a:endParaRPr lang="ru-RU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317" y="0"/>
            <a:ext cx="1431925" cy="200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7360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2022 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u="sng" dirty="0">
                <a:solidFill>
                  <a:srgbClr val="002060"/>
                </a:solidFill>
              </a:rPr>
              <a:t>Рубрика – Главная медицинская сестра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Спивак И., Спивак И. </a:t>
            </a:r>
            <a:r>
              <a:rPr lang="ru-RU" sz="1400" b="1" dirty="0"/>
              <a:t>Как управлять конфликтом с пациентом. Инструктаж для персонала. </a:t>
            </a:r>
            <a:r>
              <a:rPr lang="ru-RU" sz="1400" b="1" dirty="0">
                <a:solidFill>
                  <a:srgbClr val="002060"/>
                </a:solidFill>
              </a:rPr>
              <a:t>- № 2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Галюкова  М. </a:t>
            </a:r>
            <a:r>
              <a:rPr lang="ru-RU" sz="1400" b="1" dirty="0"/>
              <a:t>Уголовная ответственность медицинских сестер: неоказание помощи больному. </a:t>
            </a:r>
            <a:r>
              <a:rPr lang="ru-RU" sz="1400" b="1" dirty="0">
                <a:solidFill>
                  <a:srgbClr val="002060"/>
                </a:solidFill>
              </a:rPr>
              <a:t>- № 2</a:t>
            </a:r>
            <a:endParaRPr lang="ru-RU" sz="1400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400" b="1" u="sng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002060"/>
                </a:solidFill>
              </a:rPr>
              <a:t>Рубрика </a:t>
            </a:r>
            <a:r>
              <a:rPr lang="ru-RU" sz="1600" b="1" u="sng" dirty="0">
                <a:solidFill>
                  <a:srgbClr val="002060"/>
                </a:solidFill>
              </a:rPr>
              <a:t>– Методичка от коллеги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Рубис Л. </a:t>
            </a:r>
            <a:r>
              <a:rPr lang="ru-RU" sz="1400" b="1" dirty="0"/>
              <a:t>Работа во время пандемии с медотходами класса В. Методичка. </a:t>
            </a:r>
            <a:r>
              <a:rPr lang="ru-RU" sz="1400" b="1" dirty="0">
                <a:solidFill>
                  <a:srgbClr val="002060"/>
                </a:solidFill>
              </a:rPr>
              <a:t>- № 2</a:t>
            </a:r>
            <a:endParaRPr lang="ru-RU" sz="1400" dirty="0">
              <a:solidFill>
                <a:srgbClr val="00206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Чикина О. </a:t>
            </a:r>
            <a:r>
              <a:rPr lang="ru-RU" sz="1400" b="1" dirty="0"/>
              <a:t>Уборки во время пандемии. Инструкции и комплект документов для подчиненных</a:t>
            </a:r>
            <a:r>
              <a:rPr lang="ru-RU" sz="1400" dirty="0"/>
              <a:t>. </a:t>
            </a:r>
            <a:r>
              <a:rPr lang="ru-RU" sz="1400" b="1" dirty="0">
                <a:solidFill>
                  <a:srgbClr val="002060"/>
                </a:solidFill>
              </a:rPr>
              <a:t>- № 2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002060"/>
                </a:solidFill>
              </a:rPr>
              <a:t>Рубрика: Спецпроект</a:t>
            </a:r>
            <a:endParaRPr lang="ru-RU" sz="16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Рыжова О. </a:t>
            </a:r>
            <a:r>
              <a:rPr lang="ru-RU" sz="1400" b="1" dirty="0"/>
              <a:t>Как подготовиться к проверке лекарств по чек-листам Росздравнадзора</a:t>
            </a:r>
            <a:r>
              <a:rPr lang="ru-RU" sz="1400" dirty="0"/>
              <a:t>. </a:t>
            </a:r>
            <a:r>
              <a:rPr lang="ru-RU" sz="1400" b="1" dirty="0">
                <a:solidFill>
                  <a:srgbClr val="002060"/>
                </a:solidFill>
              </a:rPr>
              <a:t>- № 4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Чикина О. </a:t>
            </a:r>
            <a:r>
              <a:rPr lang="ru-RU" sz="1400" b="1" dirty="0"/>
              <a:t>Роспотребнадзор поручил усилить меры профилактики холеры. Алгоритм, как организовать работу. - </a:t>
            </a:r>
            <a:r>
              <a:rPr lang="ru-RU" sz="1400" b="1" dirty="0">
                <a:solidFill>
                  <a:srgbClr val="002060"/>
                </a:solidFill>
              </a:rPr>
              <a:t>№ 10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Стерилизация медизделий: семь СОПов для медсестер и чек-лист для руководителя. </a:t>
            </a:r>
            <a:r>
              <a:rPr lang="ru-RU" sz="1400" b="1" dirty="0">
                <a:solidFill>
                  <a:srgbClr val="002060"/>
                </a:solidFill>
              </a:rPr>
              <a:t>- № 11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Чек-листы для ежедневного контроля. - </a:t>
            </a:r>
            <a:r>
              <a:rPr lang="ru-RU" sz="1400" b="1" dirty="0">
                <a:solidFill>
                  <a:srgbClr val="002060"/>
                </a:solidFill>
              </a:rPr>
              <a:t>№ 12</a:t>
            </a:r>
          </a:p>
          <a:p>
            <a:endParaRPr lang="ru-RU" dirty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2867" y="0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2820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Темы  выпусков журнала «В помощь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практикующей медицинской сестре» 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за 2022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1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–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rgbClr val="002060"/>
                </a:solidFill>
              </a:rPr>
              <a:t>«</a:t>
            </a:r>
            <a:r>
              <a:rPr lang="ru-RU" sz="1600" b="1" dirty="0" smtClean="0">
                <a:solidFill>
                  <a:srgbClr val="002060"/>
                </a:solidFill>
              </a:rPr>
              <a:t>Невидимый мир бактерий и его значение для здоровья человека» </a:t>
            </a:r>
            <a:r>
              <a:rPr lang="ru-RU" sz="1600" b="1" dirty="0"/>
              <a:t>Автор-составитель: </a:t>
            </a:r>
            <a:r>
              <a:rPr lang="ru-RU" sz="1600" b="1" dirty="0" smtClean="0"/>
              <a:t>Робкая М.П.</a:t>
            </a:r>
            <a:endParaRPr lang="ru-RU" sz="1600" b="1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2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–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«Постковидный синдром: диагностика, лечение, профилактика»</a:t>
            </a:r>
            <a:r>
              <a:rPr lang="ru-RU" sz="1600" b="1" i="1" dirty="0">
                <a:solidFill>
                  <a:srgbClr val="002060"/>
                </a:solidFill>
              </a:rPr>
              <a:t> </a:t>
            </a:r>
            <a:r>
              <a:rPr lang="ru-RU" sz="1600" b="1" dirty="0"/>
              <a:t>Автор-составитель: </a:t>
            </a:r>
            <a:r>
              <a:rPr lang="ru-RU" sz="1600" b="1" dirty="0" smtClean="0"/>
              <a:t> Калюжная И.С.</a:t>
            </a:r>
            <a:endParaRPr lang="ru-RU" sz="16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3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–</a:t>
            </a:r>
            <a:r>
              <a:rPr lang="ru-RU" sz="1600" dirty="0" smtClean="0">
                <a:solidFill>
                  <a:srgbClr val="002060"/>
                </a:solidFill>
              </a:rPr>
              <a:t> «</a:t>
            </a:r>
            <a:r>
              <a:rPr lang="ru-RU" sz="1600" b="1" dirty="0" smtClean="0">
                <a:solidFill>
                  <a:srgbClr val="002060"/>
                </a:solidFill>
              </a:rPr>
              <a:t>Здоровье медицинских сестер»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Автор-составитель:  Калюжная И.С.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4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–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«Лекции по этике сестринского дела»</a:t>
            </a:r>
            <a:r>
              <a:rPr lang="ru-RU" sz="1600" b="1" i="1" dirty="0" smtClean="0">
                <a:solidFill>
                  <a:srgbClr val="002060"/>
                </a:solidFill>
              </a:rPr>
              <a:t>.</a:t>
            </a:r>
            <a:r>
              <a:rPr lang="ru-RU" sz="1600" b="1" i="1" dirty="0" smtClean="0"/>
              <a:t> </a:t>
            </a:r>
            <a:r>
              <a:rPr lang="ru-RU" sz="1600" b="1" dirty="0" smtClean="0"/>
              <a:t>Автор-составитель</a:t>
            </a:r>
            <a:r>
              <a:rPr lang="ru-RU" sz="1600" b="1" dirty="0"/>
              <a:t>: Мыльникова И.С.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</a:t>
            </a:r>
            <a:r>
              <a:rPr lang="ru-RU" sz="1600" b="1" dirty="0">
                <a:solidFill>
                  <a:srgbClr val="002060"/>
                </a:solidFill>
              </a:rPr>
              <a:t>5 –</a:t>
            </a:r>
            <a:r>
              <a:rPr lang="ru-RU" sz="1600" dirty="0" smtClean="0">
                <a:solidFill>
                  <a:srgbClr val="002060"/>
                </a:solidFill>
              </a:rPr>
              <a:t> «</a:t>
            </a:r>
            <a:r>
              <a:rPr lang="ru-RU" sz="1600" b="1" dirty="0" smtClean="0">
                <a:solidFill>
                  <a:srgbClr val="002060"/>
                </a:solidFill>
              </a:rPr>
              <a:t>Ранняя реабилитация с первых часов госпитализации»</a:t>
            </a:r>
            <a:r>
              <a:rPr lang="ru-RU" sz="1600" b="1" dirty="0" smtClean="0"/>
              <a:t>.  </a:t>
            </a:r>
            <a:r>
              <a:rPr lang="ru-RU" sz="1600" b="1" dirty="0"/>
              <a:t>Автор-составитель: </a:t>
            </a:r>
            <a:r>
              <a:rPr lang="ru-RU" sz="1600" b="1" dirty="0" smtClean="0"/>
              <a:t>Крестовоздвиженский</a:t>
            </a:r>
            <a:r>
              <a:rPr lang="ru-RU" sz="1600" b="1" dirty="0"/>
              <a:t> С.В. </a:t>
            </a:r>
            <a:endParaRPr lang="ru-RU" sz="1600" b="1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6</a:t>
            </a: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–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rgbClr val="002060"/>
                </a:solidFill>
              </a:rPr>
              <a:t>«</a:t>
            </a:r>
            <a:r>
              <a:rPr lang="ru-RU" sz="1600" b="1" dirty="0" smtClean="0">
                <a:solidFill>
                  <a:srgbClr val="002060"/>
                </a:solidFill>
              </a:rPr>
              <a:t>Технические средства ухода: перемещение пациентов» </a:t>
            </a:r>
            <a:r>
              <a:rPr lang="ru-RU" sz="1600" b="1" dirty="0"/>
              <a:t>Автор-составитель: </a:t>
            </a:r>
            <a:r>
              <a:rPr lang="ru-RU" sz="1600" b="1" dirty="0" smtClean="0"/>
              <a:t>Ясенская М.А., Мыльникова М. А.</a:t>
            </a:r>
            <a:endParaRPr lang="ru-RU" sz="1600" b="1" dirty="0"/>
          </a:p>
          <a:p>
            <a:pPr marL="0" lvl="0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  <p:pic>
        <p:nvPicPr>
          <p:cNvPr id="7172" name="Picture 4" descr="В помощь практикующей медицинской сестр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0"/>
            <a:ext cx="1676400" cy="2283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592" y="365125"/>
            <a:ext cx="10659208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+mn-lt"/>
              </a:rPr>
              <a:t>Актуальные статьи из журнала </a:t>
            </a:r>
            <a:r>
              <a:rPr lang="en-US" sz="4000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en-US" sz="4000" b="1" dirty="0" smtClean="0">
                <a:solidFill>
                  <a:srgbClr val="FF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«Медицинская </a:t>
            </a:r>
            <a:r>
              <a:rPr lang="ru-RU" sz="4000" b="1" dirty="0">
                <a:solidFill>
                  <a:srgbClr val="FF0000"/>
                </a:solidFill>
                <a:latin typeface="+mn-lt"/>
              </a:rPr>
              <a:t>сестра»    за </a:t>
            </a:r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202</a:t>
            </a:r>
            <a:r>
              <a:rPr lang="en-US" sz="4000" b="1" dirty="0" smtClean="0">
                <a:solidFill>
                  <a:srgbClr val="FF0000"/>
                </a:solidFill>
                <a:latin typeface="+mn-lt"/>
              </a:rPr>
              <a:t>2</a:t>
            </a:r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ru-RU" sz="4000" b="1" dirty="0">
                <a:solidFill>
                  <a:srgbClr val="FF0000"/>
                </a:solidFill>
                <a:latin typeface="+mn-lt"/>
              </a:rPr>
              <a:t>год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915" y="1825625"/>
            <a:ext cx="10981593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400" b="1" u="sng" dirty="0" smtClean="0">
                <a:solidFill>
                  <a:srgbClr val="002060"/>
                </a:solidFill>
              </a:rPr>
              <a:t>Рубрика: ПРОФЕССИЯ: ТЕОРИЯ И ПРАКТИКА</a:t>
            </a:r>
          </a:p>
          <a:p>
            <a:pPr marL="0" indent="0">
              <a:buNone/>
            </a:pPr>
            <a:endParaRPr lang="ru-RU" sz="5600" b="1" u="sng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У.А</a:t>
            </a:r>
            <a:r>
              <a:rPr lang="ru-RU" sz="5600" dirty="0"/>
              <a:t>. Халилова, В.В. Скворцов, Д.Н. Задумина, Р.Ю. Бангаров </a:t>
            </a:r>
            <a:r>
              <a:rPr lang="ru-RU" sz="5600" b="1" dirty="0"/>
              <a:t>Синдром артериальной </a:t>
            </a:r>
            <a:r>
              <a:rPr lang="ru-RU" sz="5600" b="1" dirty="0" smtClean="0"/>
              <a:t>гипертензии. </a:t>
            </a:r>
            <a:r>
              <a:rPr lang="ru-RU" sz="5600" b="1" dirty="0">
                <a:solidFill>
                  <a:srgbClr val="002060"/>
                </a:solidFill>
              </a:rPr>
              <a:t>- № </a:t>
            </a:r>
            <a:r>
              <a:rPr lang="ru-RU" sz="5600" b="1" dirty="0" smtClean="0">
                <a:solidFill>
                  <a:srgbClr val="002060"/>
                </a:solidFill>
              </a:rPr>
              <a:t>1 </a:t>
            </a:r>
            <a:endParaRPr lang="ru-RU" sz="56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Д.Ш.  Биккулова </a:t>
            </a:r>
            <a:r>
              <a:rPr lang="ru-RU" sz="5600" b="1" dirty="0"/>
              <a:t>Центральные венозные катетеры: принципы ухода  и профилактики осложнений, связанных  с оказанием медицинской </a:t>
            </a:r>
            <a:r>
              <a:rPr lang="ru-RU" sz="5600" b="1" dirty="0" smtClean="0"/>
              <a:t>помощи. </a:t>
            </a:r>
            <a:r>
              <a:rPr lang="ru-RU" sz="5600" b="1" dirty="0">
                <a:solidFill>
                  <a:srgbClr val="002060"/>
                </a:solidFill>
              </a:rPr>
              <a:t>- № 1</a:t>
            </a:r>
            <a:r>
              <a:rPr lang="ru-RU" sz="5600" b="1" dirty="0" smtClean="0"/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Э.А</a:t>
            </a:r>
            <a:r>
              <a:rPr lang="ru-RU" sz="5600" dirty="0"/>
              <a:t>. Голиева, Г.И. </a:t>
            </a:r>
            <a:r>
              <a:rPr lang="ru-RU" sz="5600" dirty="0" smtClean="0"/>
              <a:t>Малякин и др.  </a:t>
            </a:r>
            <a:r>
              <a:rPr lang="ru-RU" sz="5600" b="1" dirty="0"/>
              <a:t>Ступенчатая терапия бронхиальной </a:t>
            </a:r>
            <a:r>
              <a:rPr lang="ru-RU" sz="5600" b="1" dirty="0" smtClean="0"/>
              <a:t>астмы. </a:t>
            </a:r>
            <a:r>
              <a:rPr lang="ru-RU" sz="5600" b="1" dirty="0">
                <a:solidFill>
                  <a:srgbClr val="002060"/>
                </a:solidFill>
              </a:rPr>
              <a:t>- № </a:t>
            </a:r>
            <a:r>
              <a:rPr lang="ru-RU" sz="5600" b="1" dirty="0" smtClean="0">
                <a:solidFill>
                  <a:srgbClr val="002060"/>
                </a:solidFill>
              </a:rPr>
              <a:t>2 </a:t>
            </a: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В.В. Скворцов, А.Н. Горбач, Е.В. </a:t>
            </a:r>
            <a:r>
              <a:rPr lang="ru-RU" sz="5600" dirty="0" smtClean="0"/>
              <a:t>Белякова и др. </a:t>
            </a:r>
            <a:r>
              <a:rPr lang="ru-RU" sz="5600" b="1" dirty="0"/>
              <a:t>Идиопатический легочный фиброз</a:t>
            </a:r>
            <a:r>
              <a:rPr lang="ru-RU" sz="5600" dirty="0"/>
              <a:t> </a:t>
            </a:r>
            <a:r>
              <a:rPr lang="ru-RU" sz="5600" dirty="0" smtClean="0"/>
              <a:t>. </a:t>
            </a:r>
            <a:r>
              <a:rPr lang="ru-RU" sz="5600" b="1" dirty="0">
                <a:solidFill>
                  <a:srgbClr val="002060"/>
                </a:solidFill>
              </a:rPr>
              <a:t>- № </a:t>
            </a:r>
            <a:r>
              <a:rPr lang="ru-RU" sz="5600" b="1" dirty="0" smtClean="0">
                <a:solidFill>
                  <a:srgbClr val="002060"/>
                </a:solidFill>
              </a:rPr>
              <a:t>2 </a:t>
            </a:r>
            <a:endParaRPr lang="ru-RU" sz="56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Times New Roman"/>
                <a:cs typeface="Times New Roman"/>
              </a:rPr>
              <a:t>К.И</a:t>
            </a:r>
            <a:r>
              <a:rPr lang="ru-RU" sz="5600" dirty="0">
                <a:ea typeface="Times New Roman"/>
                <a:cs typeface="Times New Roman"/>
              </a:rPr>
              <a:t>. Григорьев, О.К. </a:t>
            </a:r>
            <a:r>
              <a:rPr lang="ru-RU" sz="5600" dirty="0" smtClean="0">
                <a:ea typeface="Times New Roman"/>
                <a:cs typeface="Times New Roman"/>
              </a:rPr>
              <a:t>Григорьева и др. </a:t>
            </a:r>
            <a:r>
              <a:rPr lang="ru-RU" sz="5600" b="1" dirty="0">
                <a:ea typeface="Times New Roman"/>
                <a:cs typeface="Times New Roman"/>
              </a:rPr>
              <a:t>Физические методы лечения детей с заболеваниями билиарного </a:t>
            </a:r>
            <a:r>
              <a:rPr lang="ru-RU" sz="5600" b="1" dirty="0" smtClean="0">
                <a:ea typeface="Times New Roman"/>
                <a:cs typeface="Times New Roman"/>
              </a:rPr>
              <a:t>тракта. </a:t>
            </a:r>
            <a:r>
              <a:rPr lang="ru-RU" sz="5600" b="1" dirty="0">
                <a:solidFill>
                  <a:srgbClr val="002060"/>
                </a:solidFill>
              </a:rPr>
              <a:t>- № </a:t>
            </a:r>
            <a:r>
              <a:rPr lang="ru-RU" sz="5600" b="1" dirty="0" smtClean="0">
                <a:solidFill>
                  <a:srgbClr val="002060"/>
                </a:solidFill>
              </a:rPr>
              <a:t>3 </a:t>
            </a:r>
            <a:endParaRPr lang="ru-RU" sz="56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Times New Roman"/>
                <a:cs typeface="Times New Roman"/>
              </a:rPr>
              <a:t>  А.Н</a:t>
            </a:r>
            <a:r>
              <a:rPr lang="ru-RU" sz="5600" dirty="0">
                <a:ea typeface="Times New Roman"/>
                <a:cs typeface="Times New Roman"/>
              </a:rPr>
              <a:t>. Ковальчук </a:t>
            </a:r>
            <a:r>
              <a:rPr lang="ru-RU" sz="5600" b="1" dirty="0">
                <a:ea typeface="Times New Roman"/>
                <a:cs typeface="Times New Roman"/>
              </a:rPr>
              <a:t>Факторы риска сердечно-сосудистых осложнений у больных с новой коронавирусной инфекцией (COVID-19</a:t>
            </a:r>
            <a:r>
              <a:rPr lang="ru-RU" sz="5600" b="1" dirty="0" smtClean="0">
                <a:ea typeface="Times New Roman"/>
                <a:cs typeface="Times New Roman"/>
              </a:rPr>
              <a:t>). </a:t>
            </a:r>
            <a:r>
              <a:rPr lang="ru-RU" sz="5600" b="1" dirty="0">
                <a:solidFill>
                  <a:srgbClr val="002060"/>
                </a:solidFill>
              </a:rPr>
              <a:t>- № 3</a:t>
            </a:r>
            <a:r>
              <a:rPr lang="ru-RU" sz="5600" b="1" dirty="0" smtClean="0">
                <a:solidFill>
                  <a:srgbClr val="002060"/>
                </a:solidFill>
              </a:rPr>
              <a:t> </a:t>
            </a:r>
            <a:endParaRPr lang="ru-RU" sz="56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Times New Roman"/>
                <a:cs typeface="Times New Roman"/>
              </a:rPr>
              <a:t> </a:t>
            </a:r>
            <a:r>
              <a:rPr lang="ru-RU" sz="5600" dirty="0">
                <a:ea typeface="Calibri"/>
                <a:cs typeface="Times New Roman"/>
              </a:rPr>
              <a:t>В.В. Скворцов, Н.Д. Матвеев, Д.Н. Задумина </a:t>
            </a:r>
            <a:r>
              <a:rPr lang="ru-RU" sz="5600" b="1" dirty="0">
                <a:ea typeface="Calibri"/>
                <a:cs typeface="Times New Roman"/>
              </a:rPr>
              <a:t>Боль в спине (дорсалгия) в практике медицинский </a:t>
            </a:r>
            <a:r>
              <a:rPr lang="ru-RU" sz="5600" b="1" dirty="0" smtClean="0">
                <a:ea typeface="Calibri"/>
                <a:cs typeface="Times New Roman"/>
              </a:rPr>
              <a:t>сестры. </a:t>
            </a:r>
            <a:r>
              <a:rPr lang="ru-RU" sz="5600" b="1" dirty="0">
                <a:solidFill>
                  <a:srgbClr val="002060"/>
                </a:solidFill>
              </a:rPr>
              <a:t>- № </a:t>
            </a:r>
            <a:r>
              <a:rPr lang="ru-RU" sz="5600" b="1" dirty="0" smtClean="0">
                <a:solidFill>
                  <a:srgbClr val="002060"/>
                </a:solidFill>
              </a:rPr>
              <a:t>4 </a:t>
            </a:r>
            <a:endParaRPr lang="ru-RU" sz="56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Calibri"/>
                <a:cs typeface="Times New Roman"/>
              </a:rPr>
              <a:t>С.А</a:t>
            </a:r>
            <a:r>
              <a:rPr lang="ru-RU" sz="5600" dirty="0">
                <a:ea typeface="Calibri"/>
                <a:cs typeface="Times New Roman"/>
              </a:rPr>
              <a:t>. Масюков </a:t>
            </a:r>
            <a:r>
              <a:rPr lang="ru-RU" sz="5600" b="1" dirty="0">
                <a:ea typeface="Calibri"/>
                <a:cs typeface="Times New Roman"/>
              </a:rPr>
              <a:t>Предикторы сердечно-сосудистых осложнений у больных ишемической болезнью сердца, фибрилляцией предсердий и различной коморбидной </a:t>
            </a:r>
            <a:r>
              <a:rPr lang="ru-RU" sz="5600" b="1" dirty="0" smtClean="0">
                <a:ea typeface="Calibri"/>
                <a:cs typeface="Times New Roman"/>
              </a:rPr>
              <a:t>патологией. </a:t>
            </a:r>
            <a:r>
              <a:rPr lang="ru-RU" sz="5600" b="1" dirty="0">
                <a:solidFill>
                  <a:srgbClr val="002060"/>
                </a:solidFill>
              </a:rPr>
              <a:t>- № </a:t>
            </a:r>
            <a:r>
              <a:rPr lang="ru-RU" sz="5600" b="1" dirty="0" smtClean="0">
                <a:solidFill>
                  <a:srgbClr val="002060"/>
                </a:solidFill>
              </a:rPr>
              <a:t>4 </a:t>
            </a:r>
            <a:endParaRPr lang="ru-RU" sz="56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>
                <a:ea typeface="Calibri"/>
                <a:cs typeface="Times New Roman"/>
              </a:rPr>
              <a:t>В.В. Скворцов, </a:t>
            </a:r>
            <a:r>
              <a:rPr lang="ru-RU" sz="5600" dirty="0" smtClean="0">
                <a:ea typeface="Calibri"/>
                <a:cs typeface="Times New Roman"/>
              </a:rPr>
              <a:t>Е.В</a:t>
            </a:r>
            <a:r>
              <a:rPr lang="ru-RU" sz="5600" dirty="0">
                <a:ea typeface="Calibri"/>
                <a:cs typeface="Times New Roman"/>
              </a:rPr>
              <a:t>. </a:t>
            </a:r>
            <a:r>
              <a:rPr lang="ru-RU" sz="5600" dirty="0" smtClean="0">
                <a:ea typeface="Calibri"/>
                <a:cs typeface="Times New Roman"/>
              </a:rPr>
              <a:t>Белякова и др.  </a:t>
            </a:r>
            <a:r>
              <a:rPr lang="ru-RU" sz="5600" b="1" dirty="0">
                <a:ea typeface="Calibri"/>
                <a:cs typeface="Times New Roman"/>
              </a:rPr>
              <a:t>Язвенная болезнь и </a:t>
            </a:r>
            <a:r>
              <a:rPr lang="ru-RU" sz="5600" b="1" dirty="0" smtClean="0">
                <a:ea typeface="Calibri"/>
                <a:cs typeface="Times New Roman"/>
              </a:rPr>
              <a:t>хеликобактериоз. </a:t>
            </a:r>
            <a:r>
              <a:rPr lang="ru-RU" sz="5600" b="1" dirty="0">
                <a:solidFill>
                  <a:srgbClr val="002060"/>
                </a:solidFill>
              </a:rPr>
              <a:t>- № </a:t>
            </a:r>
            <a:r>
              <a:rPr lang="ru-RU" sz="5600" b="1" dirty="0" smtClean="0">
                <a:solidFill>
                  <a:srgbClr val="002060"/>
                </a:solidFill>
              </a:rPr>
              <a:t>5</a:t>
            </a:r>
            <a:endParaRPr lang="ru-RU" sz="56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Calibri"/>
              </a:rPr>
              <a:t>Л.А</a:t>
            </a:r>
            <a:r>
              <a:rPr lang="ru-RU" sz="5600" dirty="0">
                <a:ea typeface="Calibri"/>
              </a:rPr>
              <a:t>. Харитонова, К.И. Григорьев, Л.В. Богомаз </a:t>
            </a:r>
            <a:r>
              <a:rPr lang="ru-RU" sz="5600" b="1" dirty="0">
                <a:ea typeface="Calibri"/>
              </a:rPr>
              <a:t>Лекарственно-индуцированные поражения печени: коллизии тандема «лекарства-печень» в детской </a:t>
            </a:r>
            <a:r>
              <a:rPr lang="ru-RU" sz="5600" b="1" dirty="0" smtClean="0">
                <a:ea typeface="Calibri"/>
              </a:rPr>
              <a:t>практике. </a:t>
            </a:r>
            <a:r>
              <a:rPr lang="ru-RU" sz="5600" b="1" dirty="0">
                <a:solidFill>
                  <a:srgbClr val="002060"/>
                </a:solidFill>
              </a:rPr>
              <a:t>- № </a:t>
            </a:r>
            <a:r>
              <a:rPr lang="ru-RU" sz="5600" b="1" dirty="0" smtClean="0">
                <a:solidFill>
                  <a:srgbClr val="002060"/>
                </a:solidFill>
              </a:rPr>
              <a:t>5 </a:t>
            </a:r>
            <a:endParaRPr lang="ru-RU" sz="56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>
                <a:ea typeface="Calibri"/>
                <a:cs typeface="Times New Roman"/>
              </a:rPr>
              <a:t>В.В. Скворцов, И.В. </a:t>
            </a:r>
            <a:r>
              <a:rPr lang="ru-RU" sz="5600" dirty="0" smtClean="0">
                <a:ea typeface="Calibri"/>
                <a:cs typeface="Times New Roman"/>
              </a:rPr>
              <a:t>Родионова и др.</a:t>
            </a:r>
            <a:r>
              <a:rPr lang="ru-RU" sz="5600" b="1" dirty="0" smtClean="0">
                <a:ea typeface="Calibri"/>
                <a:cs typeface="Times New Roman"/>
              </a:rPr>
              <a:t>  </a:t>
            </a:r>
            <a:r>
              <a:rPr lang="ru-RU" sz="5600" b="1" dirty="0">
                <a:ea typeface="Calibri"/>
                <a:cs typeface="Times New Roman"/>
              </a:rPr>
              <a:t>Применение современных макролидов при лечении заболеваний дыхательной </a:t>
            </a:r>
            <a:r>
              <a:rPr lang="ru-RU" sz="5600" b="1" dirty="0" smtClean="0">
                <a:ea typeface="Calibri"/>
                <a:cs typeface="Times New Roman"/>
              </a:rPr>
              <a:t>системы. </a:t>
            </a:r>
            <a:r>
              <a:rPr lang="ru-RU" sz="5600" b="1" dirty="0">
                <a:solidFill>
                  <a:srgbClr val="002060"/>
                </a:solidFill>
              </a:rPr>
              <a:t>- № </a:t>
            </a:r>
            <a:r>
              <a:rPr lang="ru-RU" sz="5600" b="1" dirty="0" smtClean="0">
                <a:solidFill>
                  <a:srgbClr val="002060"/>
                </a:solidFill>
              </a:rPr>
              <a:t>6 </a:t>
            </a:r>
            <a:endParaRPr lang="ru-RU" sz="56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Calibri"/>
                <a:cs typeface="Times New Roman"/>
              </a:rPr>
              <a:t>А.И</a:t>
            </a:r>
            <a:r>
              <a:rPr lang="ru-RU" sz="5600" dirty="0">
                <a:ea typeface="Calibri"/>
                <a:cs typeface="Times New Roman"/>
              </a:rPr>
              <a:t>. Градская. </a:t>
            </a:r>
            <a:r>
              <a:rPr lang="ru-RU" sz="5600" b="1" dirty="0">
                <a:ea typeface="Calibri"/>
                <a:cs typeface="Times New Roman"/>
              </a:rPr>
              <a:t>Влияние ишемической болезни сердца и коморбидной патологии на качество жизни больных пожилого </a:t>
            </a:r>
            <a:r>
              <a:rPr lang="ru-RU" sz="5600" b="1" dirty="0" smtClean="0">
                <a:ea typeface="Calibri"/>
                <a:cs typeface="Times New Roman"/>
              </a:rPr>
              <a:t>возраста. - </a:t>
            </a:r>
            <a:r>
              <a:rPr lang="ru-RU" sz="5600" b="1" dirty="0" smtClean="0">
                <a:solidFill>
                  <a:srgbClr val="002060"/>
                </a:solidFill>
              </a:rPr>
              <a:t> </a:t>
            </a:r>
            <a:r>
              <a:rPr lang="ru-RU" sz="5600" b="1" dirty="0">
                <a:solidFill>
                  <a:srgbClr val="002060"/>
                </a:solidFill>
              </a:rPr>
              <a:t>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Calibri"/>
                <a:cs typeface="Times New Roman"/>
              </a:rPr>
              <a:t>В.В. Скворцов,  А..М. Морозов  </a:t>
            </a:r>
            <a:r>
              <a:rPr lang="ru-RU" sz="5600" b="1" dirty="0">
                <a:ea typeface="Calibri"/>
                <a:cs typeface="Times New Roman"/>
              </a:rPr>
              <a:t>Токсико-метаболический панкреатит в практике медицинской </a:t>
            </a:r>
            <a:r>
              <a:rPr lang="ru-RU" sz="5600" b="1" dirty="0" smtClean="0">
                <a:ea typeface="Calibri"/>
                <a:cs typeface="Times New Roman"/>
              </a:rPr>
              <a:t>сестры.  </a:t>
            </a:r>
            <a:r>
              <a:rPr lang="ru-RU" sz="5600" b="1" dirty="0">
                <a:solidFill>
                  <a:srgbClr val="002060"/>
                </a:solidFill>
              </a:rPr>
              <a:t>- № </a:t>
            </a:r>
            <a:r>
              <a:rPr lang="ru-RU" sz="5600" b="1" dirty="0" smtClean="0">
                <a:solidFill>
                  <a:srgbClr val="002060"/>
                </a:solidFill>
              </a:rPr>
              <a:t>8</a:t>
            </a:r>
            <a:endParaRPr lang="ru-RU" sz="5600" b="1" dirty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48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b="1" dirty="0" smtClean="0">
                <a:latin typeface="Times New Roman"/>
                <a:ea typeface="Calibri"/>
                <a:cs typeface="Times New Roman"/>
              </a:rPr>
              <a:t>                                                            </a:t>
            </a:r>
            <a:endParaRPr lang="ru-RU" sz="1500" dirty="0">
              <a:ea typeface="Calibri"/>
              <a:cs typeface="Times New Roman"/>
            </a:endParaRPr>
          </a:p>
          <a:p>
            <a:endParaRPr lang="ru-RU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/>
              <a:t>  </a:t>
            </a:r>
            <a:endParaRPr lang="ru-RU" sz="1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5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500" dirty="0"/>
          </a:p>
        </p:txBody>
      </p:sp>
      <p:pic>
        <p:nvPicPr>
          <p:cNvPr id="8196" name="Picture 4" descr="Картинки по запросу фото обложки журнала медицинская сестра за 2022 го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332" y="172995"/>
            <a:ext cx="1323116" cy="1742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3271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«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2022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400" b="1" u="sng" dirty="0">
                <a:solidFill>
                  <a:srgbClr val="002060"/>
                </a:solidFill>
              </a:rPr>
              <a:t>Рубрика: АКТУАЛЬНАЯ </a:t>
            </a:r>
            <a:r>
              <a:rPr lang="ru-RU" sz="6400" b="1" u="sng" dirty="0" smtClean="0">
                <a:solidFill>
                  <a:srgbClr val="002060"/>
                </a:solidFill>
              </a:rPr>
              <a:t>ТЕМА</a:t>
            </a:r>
          </a:p>
          <a:p>
            <a:pPr marL="0" indent="0">
              <a:buNone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А.М. Морозов, Н.С. Новикова и др.  </a:t>
            </a:r>
            <a:r>
              <a:rPr lang="ru-RU" sz="5600" b="1" dirty="0" smtClean="0"/>
              <a:t>О возможности распространения внутрибольничной инфекции. </a:t>
            </a:r>
            <a:r>
              <a:rPr lang="ru-RU" sz="5600" b="1" dirty="0" smtClean="0">
                <a:solidFill>
                  <a:srgbClr val="002060"/>
                </a:solidFill>
              </a:rPr>
              <a:t>- № 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В.В. Скворцов, Р.Ш. Тинаева и др. </a:t>
            </a:r>
            <a:r>
              <a:rPr lang="ru-RU" sz="5600" b="1" dirty="0" smtClean="0"/>
              <a:t>Внутрибольничная пневмония. </a:t>
            </a:r>
            <a:r>
              <a:rPr lang="ru-RU" sz="5600" b="1" dirty="0" smtClean="0">
                <a:solidFill>
                  <a:srgbClr val="002060"/>
                </a:solidFill>
              </a:rPr>
              <a:t>- № 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Calibri"/>
                <a:cs typeface="Times New Roman"/>
              </a:rPr>
              <a:t>Т.В. Потупчик, Л.С. Эверт, А.В. Бурлакова </a:t>
            </a:r>
            <a:r>
              <a:rPr lang="ru-RU" sz="5600" b="1" dirty="0" smtClean="0">
                <a:ea typeface="Calibri"/>
                <a:cs typeface="Times New Roman"/>
              </a:rPr>
              <a:t>Возможности применения ноотропных средств при когнитивных нарушениях у детей в постковидном периоде. </a:t>
            </a:r>
            <a:r>
              <a:rPr lang="ru-RU" sz="5600" b="1" dirty="0" smtClean="0">
                <a:solidFill>
                  <a:srgbClr val="002060"/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 smtClean="0">
                <a:ea typeface="Calibri"/>
                <a:cs typeface="Times New Roman"/>
              </a:rPr>
              <a:t> </a:t>
            </a:r>
            <a:r>
              <a:rPr lang="ru-RU" sz="5600" dirty="0" smtClean="0">
                <a:ea typeface="Calibri"/>
                <a:cs typeface="Times New Roman"/>
              </a:rPr>
              <a:t>К.И. Григорьев, О.Н. Солодовникова и др. </a:t>
            </a:r>
            <a:r>
              <a:rPr lang="ru-RU" sz="5600" b="1" dirty="0" smtClean="0">
                <a:ea typeface="Calibri"/>
                <a:cs typeface="Times New Roman"/>
              </a:rPr>
              <a:t>Коклюш у детей: эпидемиологические риски,  современная тактика лечения и иммунизации. </a:t>
            </a:r>
            <a:r>
              <a:rPr lang="ru-RU" sz="5600" b="1" dirty="0" smtClean="0">
                <a:solidFill>
                  <a:srgbClr val="002060"/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Calibri"/>
                <a:cs typeface="Times New Roman"/>
              </a:rPr>
              <a:t>С.В. Славина, Т.В. Потупчик и др.  </a:t>
            </a:r>
            <a:r>
              <a:rPr lang="ru-RU" sz="5600" b="1" dirty="0" smtClean="0">
                <a:ea typeface="Calibri"/>
                <a:cs typeface="Times New Roman"/>
              </a:rPr>
              <a:t>Профилактика нарушений зрения у школьников с избыточной увлеченностью компьютером. </a:t>
            </a:r>
            <a:r>
              <a:rPr lang="ru-RU" sz="5600" b="1" dirty="0" smtClean="0">
                <a:ea typeface="Calibri"/>
                <a:cs typeface="Times New Roman"/>
              </a:rPr>
              <a:t>–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 smtClean="0">
                <a:solidFill>
                  <a:srgbClr val="002060"/>
                </a:solidFill>
              </a:rPr>
              <a:t>№ </a:t>
            </a:r>
            <a:r>
              <a:rPr lang="ru-RU" sz="5600" b="1" dirty="0" smtClean="0">
                <a:solidFill>
                  <a:srgbClr val="002060"/>
                </a:solidFill>
              </a:rPr>
              <a:t>6</a:t>
            </a:r>
            <a:endParaRPr lang="ru-RU" sz="5600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Calibri"/>
                <a:cs typeface="Times New Roman"/>
              </a:rPr>
              <a:t>В.И. Струков, Д.Г. Елистратов и др. </a:t>
            </a:r>
            <a:r>
              <a:rPr lang="ru-RU" sz="5600" b="1" dirty="0" smtClean="0">
                <a:ea typeface="Calibri"/>
                <a:cs typeface="Times New Roman"/>
              </a:rPr>
              <a:t>Междисциплинарный взгляд на проблему коморбидного остеопороза в пожилом возрасте. </a:t>
            </a:r>
            <a:r>
              <a:rPr lang="ru-RU" sz="5600" b="1" dirty="0" smtClean="0">
                <a:solidFill>
                  <a:srgbClr val="002060"/>
                </a:solidFill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Calibri"/>
              </a:rPr>
              <a:t>К.И. Григорьев </a:t>
            </a:r>
            <a:r>
              <a:rPr lang="ru-RU" sz="5600" b="1" dirty="0" smtClean="0">
                <a:ea typeface="Calibri"/>
              </a:rPr>
              <a:t>Формирование фиброза печени. Настоящие и будущие возможности коррекции у детей. </a:t>
            </a:r>
            <a:r>
              <a:rPr lang="ru-RU" sz="5600" b="1" dirty="0" smtClean="0">
                <a:solidFill>
                  <a:srgbClr val="002060"/>
                </a:solidFill>
              </a:rPr>
              <a:t>- № 8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5600" b="1" u="sng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>
                <a:solidFill>
                  <a:srgbClr val="002060"/>
                </a:solidFill>
              </a:rPr>
              <a:t>Рубрика: МЕДСЕСТРЕ </a:t>
            </a:r>
            <a:r>
              <a:rPr lang="ru-RU" sz="6400" b="1" u="sng" dirty="0" smtClean="0">
                <a:solidFill>
                  <a:srgbClr val="002060"/>
                </a:solidFill>
              </a:rPr>
              <a:t>НА ЗАМЕТКУ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В.П. Куценко,  Д.Д. Ковалева и др.  </a:t>
            </a:r>
            <a:r>
              <a:rPr lang="ru-RU" sz="5600" b="1" dirty="0" smtClean="0"/>
              <a:t>Оказание медицинской помощи при укусе ядовитой змеи. </a:t>
            </a:r>
            <a:r>
              <a:rPr lang="ru-RU" sz="5600" b="1" dirty="0" smtClean="0">
                <a:solidFill>
                  <a:srgbClr val="002060"/>
                </a:solidFill>
              </a:rPr>
              <a:t>- № 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Times New Roman"/>
                <a:cs typeface="Times New Roman"/>
              </a:rPr>
              <a:t>В.В. Скворцов, И.В. Родионова и др.   </a:t>
            </a:r>
            <a:r>
              <a:rPr lang="ru-RU" sz="5600" b="1" dirty="0" smtClean="0">
                <a:ea typeface="Times New Roman"/>
                <a:cs typeface="Times New Roman"/>
              </a:rPr>
              <a:t>Миеломная болезнь в практике сестринского </a:t>
            </a:r>
            <a:r>
              <a:rPr lang="ru-RU" sz="5600" b="1" dirty="0" smtClean="0">
                <a:ea typeface="Times New Roman"/>
                <a:cs typeface="Times New Roman"/>
              </a:rPr>
              <a:t>персонала. </a:t>
            </a:r>
            <a:r>
              <a:rPr lang="ru-RU" sz="5600" b="1" dirty="0" smtClean="0">
                <a:solidFill>
                  <a:srgbClr val="002060"/>
                </a:solidFill>
              </a:rPr>
              <a:t>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Calibri"/>
                <a:cs typeface="Times New Roman"/>
              </a:rPr>
              <a:t>Т.В. Матвейчик </a:t>
            </a:r>
            <a:r>
              <a:rPr lang="ru-RU" sz="5600" b="1" dirty="0" smtClean="0">
                <a:ea typeface="Calibri"/>
                <a:cs typeface="Times New Roman"/>
              </a:rPr>
              <a:t>Медицинская сестра: личностные особенности, способствующие конфликту</a:t>
            </a:r>
            <a:r>
              <a:rPr lang="ru-RU" sz="5600" b="1" dirty="0" smtClean="0">
                <a:ea typeface="Times New Roman"/>
                <a:cs typeface="Times New Roman"/>
              </a:rPr>
              <a:t>. </a:t>
            </a:r>
            <a:r>
              <a:rPr lang="ru-RU" sz="5600" b="1" dirty="0" smtClean="0">
                <a:solidFill>
                  <a:srgbClr val="002060"/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Calibri"/>
                <a:cs typeface="Times New Roman"/>
              </a:rPr>
              <a:t>Н.С. Веретина, И.В. Островская </a:t>
            </a:r>
            <a:r>
              <a:rPr lang="ru-RU" sz="5600" b="1" dirty="0" smtClean="0">
                <a:ea typeface="Calibri"/>
                <a:cs typeface="Times New Roman"/>
              </a:rPr>
              <a:t>Защищенность медицинских сестер от парентеральных инфекций на рабочих местах</a:t>
            </a:r>
            <a:r>
              <a:rPr lang="ru-RU" sz="5600" b="1" dirty="0" smtClean="0">
                <a:ea typeface="Times New Roman"/>
                <a:cs typeface="Times New Roman"/>
              </a:rPr>
              <a:t>. </a:t>
            </a:r>
            <a:r>
              <a:rPr lang="ru-RU" sz="5600" b="1" dirty="0" smtClean="0">
                <a:solidFill>
                  <a:srgbClr val="002060"/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Calibri"/>
                <a:cs typeface="Times New Roman"/>
              </a:rPr>
              <a:t>Н. Золотарева, С. Синотова </a:t>
            </a:r>
            <a:r>
              <a:rPr lang="ru-RU" sz="5600" b="1" dirty="0" smtClean="0">
                <a:ea typeface="Calibri"/>
                <a:cs typeface="Times New Roman"/>
              </a:rPr>
              <a:t>Главное </a:t>
            </a:r>
            <a:r>
              <a:rPr lang="ru-RU" sz="5600" b="1" dirty="0">
                <a:ea typeface="Calibri"/>
                <a:cs typeface="Times New Roman"/>
              </a:rPr>
              <a:t>в работе медицинской организации с наркотическими средствами и психотропными веществами в свете новых регуляторных </a:t>
            </a:r>
            <a:r>
              <a:rPr lang="ru-RU" sz="5600" b="1" dirty="0" smtClean="0">
                <a:ea typeface="Calibri"/>
                <a:cs typeface="Times New Roman"/>
              </a:rPr>
              <a:t>требований. </a:t>
            </a:r>
            <a:r>
              <a:rPr lang="ru-RU" sz="5600" b="1" dirty="0">
                <a:solidFill>
                  <a:srgbClr val="002060"/>
                </a:solidFill>
              </a:rPr>
              <a:t>- № </a:t>
            </a:r>
            <a:r>
              <a:rPr lang="ru-RU" sz="5600" b="1" dirty="0" smtClean="0">
                <a:solidFill>
                  <a:srgbClr val="002060"/>
                </a:solidFill>
              </a:rPr>
              <a:t>8</a:t>
            </a:r>
            <a:endParaRPr lang="ru-RU" sz="5600" b="1" dirty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1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2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2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200" dirty="0" smtClean="0">
              <a:ea typeface="Calibri"/>
              <a:cs typeface="Times New Roman"/>
            </a:endParaRPr>
          </a:p>
          <a:p>
            <a:endParaRPr lang="ru-RU" sz="1400" b="1" dirty="0" smtClean="0"/>
          </a:p>
          <a:p>
            <a:endParaRPr lang="ru-RU" sz="1400" dirty="0" smtClean="0"/>
          </a:p>
          <a:p>
            <a:endParaRPr lang="ru-RU" sz="1400" b="1" dirty="0" smtClean="0">
              <a:solidFill>
                <a:srgbClr val="002060"/>
              </a:solidFill>
            </a:endParaRPr>
          </a:p>
          <a:p>
            <a:endParaRPr lang="ru-RU" sz="1400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pic>
        <p:nvPicPr>
          <p:cNvPr id="5" name="Picture 4" descr="Картинки по запросу фото обложки журнала медицинская сестра за 2022 го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332" y="172995"/>
            <a:ext cx="1323116" cy="1742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06678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2409</TotalTime>
  <Words>2283</Words>
  <Application>Microsoft Office PowerPoint</Application>
  <PresentationFormat>Произвольный</PresentationFormat>
  <Paragraphs>437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ОБЗОР АКТУАЛЬНЫХ МАТЕРИАЛОВ  ПЕРИОДИЧЕСКИХ ИЗДАНИЙ 2022 Г.</vt:lpstr>
      <vt:lpstr>Актуальные статьи из журнала «Главная медицинская сестра»    за 2022 год</vt:lpstr>
      <vt:lpstr>Актуальные статьи из журнала «Главная медицинская сестра»    за 2022 год</vt:lpstr>
      <vt:lpstr>Актуальные статьи из журнала «Главная медицинская сестра»    за 2022 год</vt:lpstr>
      <vt:lpstr>Актуальные статьи из журнала «Главная медицинская сестра»    за 2022 год</vt:lpstr>
      <vt:lpstr>Актуальные статьи из журнала «Главная медицинская сестра»    за 2022 год</vt:lpstr>
      <vt:lpstr>Темы  выпусков журнала «В помощь  практикующей медицинской сестре»   за 2022 год</vt:lpstr>
      <vt:lpstr>Актуальные статьи из журнала  «Медицинская сестра»    за 2022 год</vt:lpstr>
      <vt:lpstr>Актуальные статьи из журнала  «Медицинская сестра»    за 2022 год</vt:lpstr>
      <vt:lpstr>Актуальные статьи из журнала  «Медицинская сестра»    за 2022 год</vt:lpstr>
      <vt:lpstr>Актуальные статьи из журнала  «Медицинская сестра»    за 2022 год</vt:lpstr>
      <vt:lpstr>Актуальные статьи из журнала  «Сестринское дело» за 2022 год</vt:lpstr>
      <vt:lpstr> Актуальные статьи из журнала  «Сестринское дело» за 2022 год</vt:lpstr>
      <vt:lpstr>Актуальные статьи из журнала  «Сестринское дело» за 2022 год</vt:lpstr>
      <vt:lpstr>Актуальные статьи из журнала  «Сестринское дело» за 2022 год</vt:lpstr>
      <vt:lpstr>Актуальные статьи из журнала «Управление качеством  в здравоохранении» за 2022год</vt:lpstr>
      <vt:lpstr>Актуальные статьи из журнала «Управление качеством  в здравоохранении» за 2022 год</vt:lpstr>
      <vt:lpstr>Актуальные статьи из журнала «Управление качеством  в здравоохранении» за 2022 год</vt:lpstr>
      <vt:lpstr>Актуальные статьи из журнала «Медицинское обслуживание и организация питания в ДОУ»  за 2022 год</vt:lpstr>
      <vt:lpstr>Актуальные статьи из журнала «Медицинское обслуживание и организация питания в ДОУ»  за 2022 год</vt:lpstr>
      <vt:lpstr>Актуальные статьи из журнала «Медицинское обслуживание и организация питания в ДОУ»  за 2022 год</vt:lpstr>
      <vt:lpstr>Актуальные статьи из журнала «Медицинское обслуживание и организация питания в ДОУ»  за 2022 год</vt:lpstr>
      <vt:lpstr>Информация для слушателей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210</cp:revision>
  <dcterms:created xsi:type="dcterms:W3CDTF">2019-04-11T10:45:24Z</dcterms:created>
  <dcterms:modified xsi:type="dcterms:W3CDTF">2023-01-27T08:58:15Z</dcterms:modified>
</cp:coreProperties>
</file>