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8"/>
  </p:notesMasterIdLst>
  <p:sldIdLst>
    <p:sldId id="257" r:id="rId2"/>
    <p:sldId id="266" r:id="rId3"/>
    <p:sldId id="280" r:id="rId4"/>
    <p:sldId id="273" r:id="rId5"/>
    <p:sldId id="297" r:id="rId6"/>
    <p:sldId id="287" r:id="rId7"/>
    <p:sldId id="288" r:id="rId8"/>
    <p:sldId id="294" r:id="rId9"/>
    <p:sldId id="298" r:id="rId10"/>
    <p:sldId id="276" r:id="rId11"/>
    <p:sldId id="277" r:id="rId12"/>
    <p:sldId id="281" r:id="rId13"/>
    <p:sldId id="278" r:id="rId14"/>
    <p:sldId id="300" r:id="rId15"/>
    <p:sldId id="289" r:id="rId16"/>
    <p:sldId id="299" r:id="rId17"/>
    <p:sldId id="301" r:id="rId18"/>
    <p:sldId id="279" r:id="rId19"/>
    <p:sldId id="270" r:id="rId20"/>
    <p:sldId id="290" r:id="rId21"/>
    <p:sldId id="302" r:id="rId22"/>
    <p:sldId id="272" r:id="rId23"/>
    <p:sldId id="282" r:id="rId24"/>
    <p:sldId id="308" r:id="rId25"/>
    <p:sldId id="292" r:id="rId26"/>
    <p:sldId id="306" r:id="rId27"/>
    <p:sldId id="303" r:id="rId28"/>
    <p:sldId id="304" r:id="rId29"/>
    <p:sldId id="305" r:id="rId30"/>
    <p:sldId id="307" r:id="rId31"/>
    <p:sldId id="283" r:id="rId32"/>
    <p:sldId id="284" r:id="rId33"/>
    <p:sldId id="293" r:id="rId34"/>
    <p:sldId id="309" r:id="rId35"/>
    <p:sldId id="285" r:id="rId36"/>
    <p:sldId id="286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7360F"/>
    <a:srgbClr val="800000"/>
    <a:srgbClr val="A50021"/>
    <a:srgbClr val="660033"/>
    <a:srgbClr val="AE33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40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8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88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mocpk_lib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ОБЗОР АКТУАЛЬНЫХ МАТЕРИАЛОВ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ПЕРИОДИЧЕСКИХ ИЗДАНИЙ 2023 г.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1816443"/>
            <a:ext cx="10928838" cy="4360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b="1" dirty="0" smtClean="0">
                <a:solidFill>
                  <a:srgbClr val="002060"/>
                </a:solidFill>
              </a:rPr>
              <a:t>На 2023 год ГООАУ ДПО «МОЦПК СЗ» была оформлена годовая подписка на электронные издания -  электронные версии шести периодических изданий: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Главная медицинская сестра;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Медицинское обслуживание и организация питания в ДОУ;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Медицинская сестра;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Сестринское дело;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В помощь практикующей медицинской сестре;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Управление качеством в здравоохранении.</a:t>
            </a:r>
          </a:p>
          <a:p>
            <a:pPr marL="0" indent="0" algn="just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750" y="4782065"/>
            <a:ext cx="1237066" cy="1742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091" y="4652317"/>
            <a:ext cx="1383957" cy="1865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Медицинское обслуживание и организация питания в ДОУ - Актион-пресс | PDF  онлайн | PubHTML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70" y="4720280"/>
            <a:ext cx="1346903" cy="1865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622" y="4672439"/>
            <a:ext cx="5938837" cy="182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183" y="4673728"/>
            <a:ext cx="5938837" cy="195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16" y="4711828"/>
            <a:ext cx="5938837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Темы  выпусков журнала «В помощь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практикующей медицинской сестре» 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за 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1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</a:rPr>
              <a:t>Труд медицинской сестры: траектория развития в ХХI веке»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Мыльникова И.С</a:t>
            </a:r>
            <a:r>
              <a:rPr lang="ru-RU" sz="1600" b="1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2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«Неспецифическая профилактика респираторных вирусных инфекций: уроки COVID-19</a:t>
            </a:r>
            <a:r>
              <a:rPr lang="ru-RU" sz="1600" b="1" dirty="0">
                <a:solidFill>
                  <a:srgbClr val="002060"/>
                </a:solidFill>
              </a:rPr>
              <a:t>» »</a:t>
            </a:r>
            <a:r>
              <a:rPr lang="ru-RU" sz="1600" b="1" i="1" dirty="0" smtClean="0">
                <a:solidFill>
                  <a:srgbClr val="002060"/>
                </a:solidFill>
              </a:rPr>
              <a:t> </a:t>
            </a:r>
            <a:endParaRPr lang="ru-RU" sz="1600" b="1" i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 </a:t>
            </a:r>
            <a:r>
              <a:rPr lang="ru-RU" sz="1600" b="1" dirty="0"/>
              <a:t>Зиновьева И.Т</a:t>
            </a:r>
            <a:r>
              <a:rPr lang="ru-RU" sz="1600" b="1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3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«</a:t>
            </a:r>
            <a:r>
              <a:rPr lang="ru-RU" sz="1600" b="1" dirty="0" smtClean="0">
                <a:solidFill>
                  <a:srgbClr val="002060"/>
                </a:solidFill>
              </a:rPr>
              <a:t>Здоровьесберегающее пространство </a:t>
            </a:r>
            <a:r>
              <a:rPr lang="ru-RU" sz="1600" b="1" dirty="0">
                <a:solidFill>
                  <a:srgbClr val="002060"/>
                </a:solidFill>
              </a:rPr>
              <a:t>для </a:t>
            </a:r>
            <a:r>
              <a:rPr lang="ru-RU" sz="1600" b="1" dirty="0" smtClean="0">
                <a:solidFill>
                  <a:srgbClr val="002060"/>
                </a:solidFill>
              </a:rPr>
              <a:t>медицинской сестры и пациента»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endParaRPr lang="ru-RU" sz="1600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Ясенская М.А., Мыльникова М. А</a:t>
            </a:r>
            <a:r>
              <a:rPr lang="ru-RU" sz="1600" b="1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4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</a:rPr>
              <a:t>Актуальные вопросы профилактики инфекций, связанных с оказанием медицинской помощи»»</a:t>
            </a:r>
            <a:r>
              <a:rPr lang="ru-RU" sz="1600" b="1" i="1" dirty="0" smtClean="0">
                <a:solidFill>
                  <a:srgbClr val="002060"/>
                </a:solidFill>
              </a:rPr>
              <a:t>.</a:t>
            </a:r>
            <a:r>
              <a:rPr lang="ru-RU" sz="1600" b="1" i="1" dirty="0" smtClean="0"/>
              <a:t> </a:t>
            </a:r>
            <a:endParaRPr lang="ru-RU" sz="1600" b="1" i="1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Робкая М. П</a:t>
            </a:r>
            <a:r>
              <a:rPr lang="ru-RU" sz="1600" b="1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</a:t>
            </a:r>
            <a:r>
              <a:rPr lang="ru-RU" sz="1600" b="1" dirty="0">
                <a:solidFill>
                  <a:srgbClr val="002060"/>
                </a:solidFill>
              </a:rPr>
              <a:t>5 –</a:t>
            </a:r>
            <a:r>
              <a:rPr lang="ru-RU" sz="1600" dirty="0" smtClean="0">
                <a:solidFill>
                  <a:srgbClr val="002060"/>
                </a:solidFill>
              </a:rPr>
              <a:t> «</a:t>
            </a:r>
            <a:r>
              <a:rPr lang="ru-RU" sz="1600" b="1" dirty="0">
                <a:solidFill>
                  <a:srgbClr val="002060"/>
                </a:solidFill>
              </a:rPr>
              <a:t>10 </a:t>
            </a:r>
            <a:r>
              <a:rPr lang="ru-RU" sz="1600" b="1" dirty="0" smtClean="0">
                <a:solidFill>
                  <a:srgbClr val="002060"/>
                </a:solidFill>
              </a:rPr>
              <a:t>лекарственных препаратов, о которых должна знать каждая медицинская сестра»</a:t>
            </a:r>
            <a:r>
              <a:rPr lang="ru-RU" sz="1600" b="1" dirty="0" smtClean="0"/>
              <a:t>.  </a:t>
            </a:r>
            <a:endParaRPr lang="ru-RU" sz="1600" b="1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/>
              <a:t>: </a:t>
            </a:r>
            <a:r>
              <a:rPr lang="ru-RU" sz="1600" b="1" dirty="0" smtClean="0"/>
              <a:t>Макарова Т.И. </a:t>
            </a:r>
            <a:endParaRPr lang="ru-RU" sz="1600" b="1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2060"/>
                </a:solidFill>
              </a:rPr>
              <a:t>№ 6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«</a:t>
            </a:r>
            <a:r>
              <a:rPr lang="ru-RU" sz="1600" b="1" dirty="0" smtClean="0">
                <a:solidFill>
                  <a:srgbClr val="002060"/>
                </a:solidFill>
              </a:rPr>
              <a:t>Трудный пациент»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Автор-составитель</a:t>
            </a:r>
            <a:r>
              <a:rPr lang="ru-RU" sz="1600" b="1" dirty="0" smtClean="0"/>
              <a:t>: Мыльникова И.С.</a:t>
            </a:r>
            <a:endParaRPr lang="ru-RU" sz="1600" b="1" dirty="0"/>
          </a:p>
          <a:p>
            <a:pPr marL="0" lv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037" y="0"/>
            <a:ext cx="5938837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en-US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3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</a:t>
            </a: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– ПРОФЕССИЯ: ТЕОРИЯ И ПРАКТИКА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Григорьев К. </a:t>
            </a:r>
            <a:r>
              <a:rPr lang="ru-RU" sz="5400" b="1" dirty="0" smtClean="0"/>
              <a:t>Современные лечебно-диагностические и организационные технологии ведения детей с инфекциями органов мочевой системы</a:t>
            </a:r>
            <a:r>
              <a:rPr lang="ru-RU" sz="5400" dirty="0" smtClean="0"/>
              <a:t>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Бородулин Б, Еременко Е., Федотов А. </a:t>
            </a:r>
            <a:r>
              <a:rPr lang="ru-RU" sz="5400" b="1" dirty="0" smtClean="0"/>
              <a:t>Роль среднего медицинского персонала в организации амбулаторной фтизиатрической помощи</a:t>
            </a:r>
            <a:r>
              <a:rPr lang="ru-RU" sz="5400" dirty="0" smtClean="0"/>
              <a:t>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Скворцов В., Скворцова Е., Горбач Е. </a:t>
            </a:r>
            <a:r>
              <a:rPr lang="ru-RU" sz="5400" b="1" dirty="0" smtClean="0"/>
              <a:t>К вопросу о противовирусной терапии новой коронавирусной инфекции (COVID-19).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Брудян Г., Бородулин Б. </a:t>
            </a:r>
            <a:r>
              <a:rPr lang="ru-RU" sz="5400" b="1" dirty="0" smtClean="0"/>
              <a:t>Туберкулез в стоматологической практике.</a:t>
            </a:r>
            <a:r>
              <a:rPr lang="ru-RU" sz="5400" dirty="0" smtClean="0"/>
              <a:t> </a:t>
            </a:r>
            <a:r>
              <a:rPr lang="ru-RU" sz="5400" b="1" dirty="0" smtClean="0"/>
              <a:t>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Голенков А. </a:t>
            </a:r>
            <a:r>
              <a:rPr lang="ru-RU" sz="5400" b="1" dirty="0" smtClean="0"/>
              <a:t>Болевой синдром у больных с деменциями в сестринской практике.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Дуданова О.</a:t>
            </a:r>
            <a:r>
              <a:rPr lang="ru-RU" sz="5400" b="1" dirty="0" smtClean="0"/>
              <a:t> Неинвазивные биомаркеры в диагностике неалкогольной жировой болезни печени.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Иванюк А., Селиверстов П., Иванюк Е.  </a:t>
            </a:r>
            <a:r>
              <a:rPr lang="ru-RU" sz="5400" b="1" dirty="0" smtClean="0"/>
              <a:t>Роль медицинской сестры в этапной диагностике гастроэзофагеальной рефлюксной болезни.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Хорошинина Л. </a:t>
            </a:r>
            <a:r>
              <a:rPr lang="ru-RU" sz="5400" b="1" dirty="0" smtClean="0"/>
              <a:t>Трегалоза, как особый сахар.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Скворцов В., Тайкинова А., Файзиева В.</a:t>
            </a:r>
            <a:r>
              <a:rPr lang="ru-RU" sz="5400" b="1" dirty="0" smtClean="0"/>
              <a:t> Язвенная болезнь в практике медицинской сестры.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Нечаев В., Черненков Ю., Эйберман А., Вологина А.</a:t>
            </a:r>
            <a:r>
              <a:rPr lang="ru-RU" sz="5400" b="1" dirty="0" smtClean="0"/>
              <a:t> Особенности ведения беременности и новорожденных у матерей с преждевременным излитием околоплодных вод.</a:t>
            </a:r>
            <a:r>
              <a:rPr lang="ru-RU" sz="5400" b="1" dirty="0" smtClean="0">
                <a:solidFill>
                  <a:srgbClr val="0070C0"/>
                </a:solidFill>
              </a:rPr>
              <a:t>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Черненков Ю., Панина О., Плохоцкая Л.  </a:t>
            </a:r>
            <a:r>
              <a:rPr lang="ru-RU" sz="5400" b="1" dirty="0" smtClean="0"/>
              <a:t>Клиническое наблюдение за новорожденным ребенком с врожденным буллезным эпидермолизом. Роль медицинской сестры.</a:t>
            </a:r>
            <a:r>
              <a:rPr lang="ru-RU" sz="5400" b="1" dirty="0" smtClean="0">
                <a:solidFill>
                  <a:srgbClr val="0070C0"/>
                </a:solidFill>
              </a:rPr>
              <a:t>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Нечаев В., Черненков Ю., Эйберман А., Хусаинова П.</a:t>
            </a:r>
            <a:r>
              <a:rPr lang="ru-RU" sz="5400" b="1" dirty="0" smtClean="0"/>
              <a:t> Состояние новорожденных от матерей с тяжелой преэклампсией.</a:t>
            </a:r>
            <a:r>
              <a:rPr lang="ru-RU" sz="5400" b="1" dirty="0" smtClean="0">
                <a:solidFill>
                  <a:srgbClr val="0070C0"/>
                </a:solidFill>
              </a:rPr>
              <a:t>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Скворцов В., Горбач А., Акрамов И.</a:t>
            </a:r>
            <a:r>
              <a:rPr lang="ru-RU" sz="5400" b="1" dirty="0" smtClean="0"/>
              <a:t> Остеохондроз в практике медицинской сестры.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Скворцов В., Морозов А. </a:t>
            </a:r>
            <a:r>
              <a:rPr lang="ru-RU" sz="5400" b="1" dirty="0" smtClean="0"/>
              <a:t>Инфекционно-токсический шок в практике медицинской сестры</a:t>
            </a:r>
            <a:r>
              <a:rPr lang="ru-RU" sz="5400" b="1" dirty="0" smtClean="0">
                <a:solidFill>
                  <a:srgbClr val="0070C0"/>
                </a:solidFill>
              </a:rPr>
              <a:t>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Скворцов В., Тагиев Ф., Дурноглазова К.</a:t>
            </a:r>
            <a:r>
              <a:rPr lang="ru-RU" sz="5400" b="1" dirty="0" smtClean="0"/>
              <a:t> Профилактика онкологических заболеваний в работе медицинского персонала</a:t>
            </a:r>
            <a:r>
              <a:rPr lang="ru-RU" sz="5400" b="1" dirty="0" smtClean="0">
                <a:solidFill>
                  <a:srgbClr val="0070C0"/>
                </a:solidFill>
              </a:rPr>
              <a:t>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 Опря А. </a:t>
            </a:r>
            <a:r>
              <a:rPr lang="ru-RU" sz="5400" b="1" dirty="0" smtClean="0"/>
              <a:t>Профилактика инфекций области хирургического вмешательства.</a:t>
            </a:r>
            <a:r>
              <a:rPr lang="ru-RU" sz="5400" b="1" dirty="0" smtClean="0">
                <a:solidFill>
                  <a:srgbClr val="0070C0"/>
                </a:solidFill>
              </a:rPr>
              <a:t>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400" dirty="0" smtClean="0"/>
              <a:t>Семчишина Т.</a:t>
            </a:r>
            <a:r>
              <a:rPr lang="ru-RU" sz="5400" b="1" dirty="0" smtClean="0"/>
              <a:t> «Открытая» реанимация. </a:t>
            </a:r>
            <a:r>
              <a:rPr lang="ru-RU" sz="54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48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500" b="1" dirty="0" smtClean="0">
                <a:latin typeface="Times New Roman"/>
                <a:ea typeface="Calibri"/>
                <a:cs typeface="Times New Roman"/>
              </a:rPr>
              <a:t>                                                            </a:t>
            </a:r>
            <a:endParaRPr lang="ru-RU" sz="1500" dirty="0">
              <a:ea typeface="Calibri"/>
              <a:cs typeface="Times New Roman"/>
            </a:endParaRPr>
          </a:p>
          <a:p>
            <a:endParaRPr lang="ru-RU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/>
              <a:t>  </a:t>
            </a:r>
            <a:endParaRPr lang="ru-RU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</p:txBody>
      </p:sp>
      <p:pic>
        <p:nvPicPr>
          <p:cNvPr id="1026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524" y="0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Рубрика – АКТУАЛЬНАЯ 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ТЕМА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Куценко В</a:t>
            </a:r>
            <a:r>
              <a:rPr lang="ru-RU" sz="5600" dirty="0"/>
              <a:t>., </a:t>
            </a:r>
            <a:r>
              <a:rPr lang="ru-RU" sz="5600" dirty="0" smtClean="0"/>
              <a:t>Ковалева </a:t>
            </a:r>
            <a:r>
              <a:rPr lang="ru-RU" sz="5600" dirty="0"/>
              <a:t>Д., </a:t>
            </a:r>
            <a:r>
              <a:rPr lang="ru-RU" sz="5600" dirty="0" smtClean="0"/>
              <a:t>Пусина </a:t>
            </a:r>
            <a:r>
              <a:rPr lang="ru-RU" sz="5600" dirty="0"/>
              <a:t>В. и др. </a:t>
            </a:r>
            <a:r>
              <a:rPr lang="ru-RU" sz="5600" b="1" dirty="0"/>
              <a:t>Гипотермия в клинической </a:t>
            </a:r>
            <a:r>
              <a:rPr lang="ru-RU" sz="5600" b="1" dirty="0" smtClean="0"/>
              <a:t>практике.</a:t>
            </a:r>
            <a:r>
              <a:rPr lang="ru-RU" sz="5600" b="1" dirty="0"/>
              <a:t>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Елистратов </a:t>
            </a:r>
            <a:r>
              <a:rPr lang="ru-RU" sz="5600" dirty="0"/>
              <a:t>Д., </a:t>
            </a:r>
            <a:r>
              <a:rPr lang="ru-RU" sz="5600" dirty="0" smtClean="0"/>
              <a:t>Еременко </a:t>
            </a:r>
            <a:r>
              <a:rPr lang="ru-RU" sz="5600" dirty="0"/>
              <a:t>Е.  </a:t>
            </a:r>
            <a:r>
              <a:rPr lang="ru-RU" sz="5600" b="1" dirty="0"/>
              <a:t>Витамин D в комплексном лечении </a:t>
            </a:r>
            <a:r>
              <a:rPr lang="ru-RU" sz="5600" b="1" dirty="0" smtClean="0"/>
              <a:t>туберкулеза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Литвинова </a:t>
            </a:r>
            <a:r>
              <a:rPr lang="ru-RU" sz="5600" dirty="0"/>
              <a:t>О., </a:t>
            </a:r>
            <a:r>
              <a:rPr lang="ru-RU" sz="5600" dirty="0" smtClean="0"/>
              <a:t>Бородулина </a:t>
            </a:r>
            <a:r>
              <a:rPr lang="ru-RU" sz="5600" dirty="0"/>
              <a:t>Е. </a:t>
            </a:r>
            <a:r>
              <a:rPr lang="ru-RU" sz="5600" b="1" dirty="0"/>
              <a:t>Лечение туберкулеза органов дыхания у пациентов с психическими </a:t>
            </a:r>
            <a:r>
              <a:rPr lang="ru-RU" sz="5600" b="1" dirty="0" smtClean="0"/>
              <a:t>расстройствами.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Зиновьева Е., Варламова Н., Дедкова О. </a:t>
            </a:r>
            <a:r>
              <a:rPr lang="ru-RU" sz="5600" b="1" dirty="0" smtClean="0"/>
              <a:t>Хронический панкреатит. Знакомый незнакомец. Особенности этиологии, клиники, диагностики и лечения на современном этапе доказательной медицины.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Григорьев </a:t>
            </a:r>
            <a:r>
              <a:rPr lang="ru-RU" sz="5600" dirty="0"/>
              <a:t>К., </a:t>
            </a:r>
            <a:r>
              <a:rPr lang="ru-RU" sz="5600" dirty="0" smtClean="0"/>
              <a:t>Выхристюк </a:t>
            </a:r>
            <a:r>
              <a:rPr lang="ru-RU" sz="5600" dirty="0"/>
              <a:t>О., </a:t>
            </a:r>
            <a:r>
              <a:rPr lang="ru-RU" sz="5600" dirty="0" smtClean="0"/>
              <a:t>Богомаз </a:t>
            </a:r>
            <a:r>
              <a:rPr lang="ru-RU" sz="5600" dirty="0"/>
              <a:t>О. </a:t>
            </a:r>
            <a:r>
              <a:rPr lang="ru-RU" sz="5600" b="1" dirty="0"/>
              <a:t>Трудности текущего момента при организации вскармливания детей грудного возраста и возможности их </a:t>
            </a:r>
            <a:r>
              <a:rPr lang="ru-RU" sz="5600" b="1" dirty="0" smtClean="0"/>
              <a:t>преодолеть</a:t>
            </a:r>
            <a:r>
              <a:rPr lang="ru-RU" sz="5600" b="1" dirty="0" smtClean="0">
                <a:solidFill>
                  <a:srgbClr val="002060"/>
                </a:solidFill>
              </a:rPr>
              <a:t>.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Шустикова </a:t>
            </a:r>
            <a:r>
              <a:rPr lang="ru-RU" sz="5600" dirty="0"/>
              <a:t>Н., </a:t>
            </a:r>
            <a:r>
              <a:rPr lang="ru-RU" sz="5600" dirty="0" smtClean="0"/>
              <a:t>Немтырева Л. и др.</a:t>
            </a:r>
            <a:r>
              <a:rPr lang="ru-RU" sz="5600" b="1" dirty="0" smtClean="0"/>
              <a:t> </a:t>
            </a:r>
            <a:r>
              <a:rPr lang="ru-RU" sz="5600" b="1" dirty="0"/>
              <a:t>Вакцинация детей в раннем возрасте – базис формирования здоровья </a:t>
            </a:r>
            <a:r>
              <a:rPr lang="ru-RU" sz="5600" b="1" dirty="0" smtClean="0"/>
              <a:t>ребенка. -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</a:t>
            </a: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 –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МЕДСЕСТРЕ </a:t>
            </a:r>
            <a:r>
              <a:rPr lang="ru-RU" sz="6400" b="1" u="sng" dirty="0" smtClean="0">
                <a:solidFill>
                  <a:schemeClr val="accent2">
                    <a:lumMod val="50000"/>
                  </a:schemeClr>
                </a:solidFill>
              </a:rPr>
              <a:t>НА ЗАМЕТКУ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Брудян </a:t>
            </a:r>
            <a:r>
              <a:rPr lang="ru-RU" sz="5600" dirty="0"/>
              <a:t>Г., </a:t>
            </a:r>
            <a:r>
              <a:rPr lang="ru-RU" sz="5600" dirty="0" smtClean="0"/>
              <a:t>Михайлов Д</a:t>
            </a:r>
            <a:r>
              <a:rPr lang="ru-RU" sz="5600" dirty="0"/>
              <a:t>. </a:t>
            </a:r>
            <a:r>
              <a:rPr lang="ru-RU" sz="5600" b="1" dirty="0"/>
              <a:t>Как медицинская сестра может помочь пациенту в преодолении </a:t>
            </a:r>
            <a:r>
              <a:rPr lang="ru-RU" sz="5600" b="1" dirty="0" smtClean="0"/>
              <a:t>дентофобии</a:t>
            </a:r>
            <a:r>
              <a:rPr lang="ru-RU" sz="5600" dirty="0" smtClean="0"/>
              <a:t>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Соловьева </a:t>
            </a:r>
            <a:r>
              <a:rPr lang="ru-RU" sz="5600" dirty="0"/>
              <a:t>С. </a:t>
            </a:r>
            <a:r>
              <a:rPr lang="ru-RU" sz="5600" b="1" dirty="0"/>
              <a:t>Коммуникативная компетентность медицинской </a:t>
            </a:r>
            <a:r>
              <a:rPr lang="ru-RU" sz="5600" b="1" dirty="0" smtClean="0"/>
              <a:t>сестры.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Скворцов </a:t>
            </a:r>
            <a:r>
              <a:rPr lang="ru-RU" sz="5600" dirty="0"/>
              <a:t>В., </a:t>
            </a:r>
            <a:r>
              <a:rPr lang="ru-RU" sz="5600" dirty="0" smtClean="0"/>
              <a:t>Тагиев </a:t>
            </a:r>
            <a:r>
              <a:rPr lang="ru-RU" sz="5600" dirty="0"/>
              <a:t>Ф., </a:t>
            </a:r>
            <a:r>
              <a:rPr lang="ru-RU" sz="5600" dirty="0" smtClean="0"/>
              <a:t>Володина </a:t>
            </a:r>
            <a:r>
              <a:rPr lang="ru-RU" sz="5600" dirty="0"/>
              <a:t>Д.</a:t>
            </a:r>
            <a:r>
              <a:rPr lang="ru-RU" sz="5600" b="1" dirty="0"/>
              <a:t> Школа здоровья для больных артериальной </a:t>
            </a:r>
            <a:r>
              <a:rPr lang="ru-RU" sz="5600" b="1" dirty="0" smtClean="0"/>
              <a:t>гипертензией.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Борсуков </a:t>
            </a:r>
            <a:r>
              <a:rPr lang="ru-RU" sz="5600" dirty="0"/>
              <a:t>А., </a:t>
            </a:r>
            <a:r>
              <a:rPr lang="ru-RU" sz="5600" dirty="0" smtClean="0"/>
              <a:t>Венедиктов </a:t>
            </a:r>
            <a:r>
              <a:rPr lang="ru-RU" sz="5600" dirty="0"/>
              <a:t>Д., </a:t>
            </a:r>
            <a:r>
              <a:rPr lang="ru-RU" sz="5600" dirty="0" smtClean="0"/>
              <a:t>Борсуков </a:t>
            </a:r>
            <a:r>
              <a:rPr lang="ru-RU" sz="5600" dirty="0"/>
              <a:t>С. и др. </a:t>
            </a:r>
            <a:r>
              <a:rPr lang="ru-RU" sz="5600" b="1" dirty="0"/>
              <a:t>Чек-лист распределения пациентов в группы риска метаболически ассоциированной жировой болезни печени: особенности использования в приемном </a:t>
            </a:r>
            <a:r>
              <a:rPr lang="ru-RU" sz="5600" b="1" dirty="0" smtClean="0"/>
              <a:t>отделении.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Павлова М</a:t>
            </a:r>
            <a:r>
              <a:rPr lang="ru-RU" sz="5600" dirty="0"/>
              <a:t>., </a:t>
            </a:r>
            <a:r>
              <a:rPr lang="ru-RU" sz="5600" dirty="0" smtClean="0"/>
              <a:t>Островская </a:t>
            </a:r>
            <a:r>
              <a:rPr lang="ru-RU" sz="5600" dirty="0"/>
              <a:t>И.</a:t>
            </a:r>
            <a:r>
              <a:rPr lang="ru-RU" sz="5600" b="1" dirty="0"/>
              <a:t> Последствия беременности и родов у женщин различных возрастных </a:t>
            </a:r>
            <a:r>
              <a:rPr lang="ru-RU" sz="5600" b="1" dirty="0" smtClean="0"/>
              <a:t>групп.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Королева </a:t>
            </a:r>
            <a:r>
              <a:rPr lang="ru-RU" sz="5600" dirty="0"/>
              <a:t>И.</a:t>
            </a:r>
            <a:r>
              <a:rPr lang="ru-RU" sz="5600" b="1" dirty="0"/>
              <a:t> Старшая медицинская сестра: какие компетенции необходимо развивать и зачем</a:t>
            </a:r>
            <a:r>
              <a:rPr lang="ru-RU" sz="5600" b="1" dirty="0" smtClean="0"/>
              <a:t>?</a:t>
            </a:r>
            <a:r>
              <a:rPr lang="ru-RU" sz="5600" b="1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  <a:endParaRPr lang="ru-RU" sz="56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 </a:t>
            </a:r>
            <a:r>
              <a:rPr lang="ru-RU" sz="5600" dirty="0" smtClean="0"/>
              <a:t>Бацманова </a:t>
            </a:r>
            <a:r>
              <a:rPr lang="ru-RU" sz="5600" dirty="0"/>
              <a:t>Р. </a:t>
            </a:r>
            <a:r>
              <a:rPr lang="ru-RU" sz="5600" b="1" dirty="0"/>
              <a:t>О еде, воде и правильном питании медицинских сестер. Взгляд </a:t>
            </a:r>
            <a:r>
              <a:rPr lang="ru-RU" sz="5600" b="1" dirty="0" smtClean="0"/>
              <a:t>специалиста</a:t>
            </a:r>
            <a:r>
              <a:rPr lang="ru-RU" sz="5600" b="1" dirty="0" smtClean="0">
                <a:solidFill>
                  <a:srgbClr val="002060"/>
                </a:solidFill>
              </a:rPr>
              <a:t>.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Брудян </a:t>
            </a:r>
            <a:r>
              <a:rPr lang="ru-RU" sz="5600" dirty="0"/>
              <a:t>Г., </a:t>
            </a:r>
            <a:r>
              <a:rPr lang="ru-RU" sz="5600" dirty="0" smtClean="0"/>
              <a:t>Русина </a:t>
            </a:r>
            <a:r>
              <a:rPr lang="ru-RU" sz="5600" dirty="0"/>
              <a:t>Н.</a:t>
            </a:r>
            <a:r>
              <a:rPr lang="ru-RU" sz="5600" b="1" dirty="0"/>
              <a:t> Преодоление профессионального выгорания у медицинского персонала в </a:t>
            </a:r>
            <a:r>
              <a:rPr lang="ru-RU" sz="5600" b="1" dirty="0" smtClean="0"/>
              <a:t>стоматологии</a:t>
            </a:r>
            <a:r>
              <a:rPr lang="ru-RU" sz="5600" b="1" dirty="0" smtClean="0">
                <a:solidFill>
                  <a:srgbClr val="002060"/>
                </a:solidFill>
              </a:rPr>
              <a:t>. </a:t>
            </a:r>
            <a:r>
              <a:rPr lang="ru-RU" sz="5600" b="1" dirty="0" smtClean="0">
                <a:solidFill>
                  <a:schemeClr val="accent2">
                    <a:lumMod val="50000"/>
                  </a:schemeClr>
                </a:solidFill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200" dirty="0" smtClean="0">
              <a:ea typeface="Calibri"/>
              <a:cs typeface="Times New Roman"/>
            </a:endParaRPr>
          </a:p>
          <a:p>
            <a:endParaRPr lang="ru-RU" sz="1400" b="1" dirty="0" smtClean="0"/>
          </a:p>
          <a:p>
            <a:endParaRPr lang="ru-RU" sz="1400" dirty="0" smtClean="0"/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6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524" y="0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667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3385" y="365125"/>
            <a:ext cx="10650415" cy="132556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«Медицинская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085" y="1739126"/>
            <a:ext cx="10964007" cy="4918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 –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 СЕСТРИНСКАЯ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СЛУЖБА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В СИСТЕМЕ ЗДРАВООХРАНЕНИЯ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Катина </a:t>
            </a:r>
            <a:r>
              <a:rPr lang="ru-RU" sz="1400" dirty="0"/>
              <a:t>Л., </a:t>
            </a:r>
            <a:r>
              <a:rPr lang="ru-RU" sz="1400" dirty="0" smtClean="0"/>
              <a:t>Бородулина </a:t>
            </a:r>
            <a:r>
              <a:rPr lang="ru-RU" sz="1400" dirty="0"/>
              <a:t>Е. </a:t>
            </a:r>
            <a:r>
              <a:rPr lang="ru-RU" sz="1400" b="1" dirty="0"/>
              <a:t>Роль медицинской сестры в проведении </a:t>
            </a:r>
            <a:r>
              <a:rPr lang="ru-RU" sz="1400" b="1" dirty="0" smtClean="0"/>
              <a:t>спирометрии.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Храмкова </a:t>
            </a:r>
            <a:r>
              <a:rPr lang="ru-RU" sz="1400" dirty="0"/>
              <a:t>О. </a:t>
            </a:r>
            <a:r>
              <a:rPr lang="ru-RU" sz="1400" b="1" dirty="0"/>
              <a:t>Роль медицинской сестры в работе противотуберкулезного кабинета и профилактике </a:t>
            </a:r>
            <a:r>
              <a:rPr lang="ru-RU" sz="1400" b="1" dirty="0" smtClean="0"/>
              <a:t>туберкулеза.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1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Амосова </a:t>
            </a:r>
            <a:r>
              <a:rPr lang="ru-RU" sz="1400" dirty="0"/>
              <a:t>Е., </a:t>
            </a:r>
            <a:r>
              <a:rPr lang="ru-RU" sz="1400" dirty="0" smtClean="0"/>
              <a:t>Вдоушкина </a:t>
            </a:r>
            <a:r>
              <a:rPr lang="ru-RU" sz="1400" dirty="0"/>
              <a:t>Е. </a:t>
            </a:r>
            <a:r>
              <a:rPr lang="ru-RU" sz="1400" b="1" dirty="0"/>
              <a:t>Роль медицинской сестры в организации проведения вакцинации </a:t>
            </a:r>
            <a:r>
              <a:rPr lang="ru-RU" sz="1400" b="1" dirty="0" smtClean="0"/>
              <a:t>БЦЖ.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1 </a:t>
            </a:r>
            <a:endParaRPr lang="ru-RU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Назарян </a:t>
            </a:r>
            <a:r>
              <a:rPr lang="ru-RU" sz="1400" b="1" dirty="0"/>
              <a:t>С., </a:t>
            </a:r>
            <a:r>
              <a:rPr lang="ru-RU" sz="1400" b="1" dirty="0" smtClean="0"/>
              <a:t>Петрова </a:t>
            </a:r>
            <a:r>
              <a:rPr lang="ru-RU" sz="1400" b="1" dirty="0"/>
              <a:t>В., </a:t>
            </a:r>
            <a:r>
              <a:rPr lang="ru-RU" sz="1400" b="1" dirty="0" smtClean="0"/>
              <a:t>Седин </a:t>
            </a:r>
            <a:r>
              <a:rPr lang="ru-RU" sz="1400" b="1" dirty="0"/>
              <a:t>В. и др. Модель психологического сопровождения медицинских работников в условиях COVID </a:t>
            </a:r>
            <a:r>
              <a:rPr lang="ru-RU" sz="1400" b="1" dirty="0" smtClean="0"/>
              <a:t>–стационара.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2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Свиридова </a:t>
            </a:r>
            <a:r>
              <a:rPr lang="ru-RU" sz="1400" dirty="0"/>
              <a:t>Т., </a:t>
            </a:r>
            <a:r>
              <a:rPr lang="ru-RU" sz="1400" dirty="0" smtClean="0"/>
              <a:t>Мохнатов </a:t>
            </a:r>
            <a:r>
              <a:rPr lang="ru-RU" sz="1400" dirty="0"/>
              <a:t>Е. и др. </a:t>
            </a:r>
            <a:r>
              <a:rPr lang="ru-RU" sz="1400" b="1" dirty="0"/>
              <a:t>Особенности подготовки медицинских сестер в современных </a:t>
            </a:r>
            <a:r>
              <a:rPr lang="ru-RU" sz="1400" b="1" dirty="0" smtClean="0"/>
              <a:t>условиях.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Олейник </a:t>
            </a:r>
            <a:r>
              <a:rPr lang="ru-RU" sz="1400" dirty="0"/>
              <a:t>Т.</a:t>
            </a:r>
            <a:r>
              <a:rPr lang="ru-RU" sz="1400" b="1" dirty="0"/>
              <a:t>  Организация сестринского процесса в лечении </a:t>
            </a:r>
            <a:r>
              <a:rPr lang="ru-RU" sz="1400" b="1" dirty="0" smtClean="0"/>
              <a:t>желудочно-кишечных кровотечений.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Носов А</a:t>
            </a:r>
            <a:r>
              <a:rPr lang="ru-RU" sz="1400" dirty="0"/>
              <a:t>., </a:t>
            </a:r>
            <a:r>
              <a:rPr lang="ru-RU" sz="1400" dirty="0" smtClean="0"/>
              <a:t>Куценко </a:t>
            </a:r>
            <a:r>
              <a:rPr lang="ru-RU" sz="1400" dirty="0"/>
              <a:t>В. и др. </a:t>
            </a:r>
            <a:r>
              <a:rPr lang="ru-RU" sz="1400" b="1" dirty="0"/>
              <a:t>Роль среднего медицинского персонала в проведении мероприятий медицинской защиты от воздействия патогенных химических </a:t>
            </a:r>
            <a:r>
              <a:rPr lang="ru-RU" sz="1400" b="1" dirty="0" smtClean="0"/>
              <a:t>факторов. 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Васильева </a:t>
            </a:r>
            <a:r>
              <a:rPr lang="ru-RU" sz="1400" dirty="0"/>
              <a:t>Л., </a:t>
            </a:r>
            <a:r>
              <a:rPr lang="ru-RU" sz="1400" dirty="0" smtClean="0"/>
              <a:t>Островская </a:t>
            </a:r>
            <a:r>
              <a:rPr lang="ru-RU" sz="1400" dirty="0"/>
              <a:t>И. </a:t>
            </a:r>
            <a:r>
              <a:rPr lang="ru-RU" sz="1400" b="1" dirty="0"/>
              <a:t>Регламент организации работы руководителя сестринской службы по учету и хранению прекурсоров наркотических средств и психотропных веществ в стоматологической </a:t>
            </a:r>
            <a:r>
              <a:rPr lang="ru-RU" sz="1400" b="1" dirty="0" smtClean="0"/>
              <a:t>практике.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Сало </a:t>
            </a:r>
            <a:r>
              <a:rPr lang="ru-RU" sz="1400" dirty="0"/>
              <a:t>С.  </a:t>
            </a:r>
            <a:r>
              <a:rPr lang="ru-RU" sz="1400" b="1" dirty="0"/>
              <a:t>Система канбан в обеспечении процесса снабжения лекарственными средствами, изделиями медицинского назначения и прочими материалами в медицинских </a:t>
            </a:r>
            <a:r>
              <a:rPr lang="ru-RU" sz="1400" b="1" dirty="0" smtClean="0"/>
              <a:t>организациях.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– МЕЖДИСЦИПЛИНАРНЫЕ ВОПРОСЫ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Брудян </a:t>
            </a:r>
            <a:r>
              <a:rPr lang="ru-RU" sz="1400" dirty="0"/>
              <a:t>Г., </a:t>
            </a:r>
            <a:r>
              <a:rPr lang="ru-RU" sz="1400" dirty="0" smtClean="0"/>
              <a:t>Михайлов </a:t>
            </a:r>
            <a:r>
              <a:rPr lang="ru-RU" sz="1400" dirty="0"/>
              <a:t>В</a:t>
            </a:r>
            <a:r>
              <a:rPr lang="ru-RU" sz="1400" b="1" dirty="0"/>
              <a:t>. Факторы взаимовлияния здоровья зубов и желудочно-кишечного </a:t>
            </a:r>
            <a:r>
              <a:rPr lang="ru-RU" sz="1400" b="1" dirty="0" smtClean="0"/>
              <a:t>тракта.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Скворцов </a:t>
            </a:r>
            <a:r>
              <a:rPr lang="ru-RU" sz="1400" dirty="0"/>
              <a:t>В., </a:t>
            </a:r>
            <a:r>
              <a:rPr lang="ru-RU" sz="1400" dirty="0" smtClean="0"/>
              <a:t>Байманкулов </a:t>
            </a:r>
            <a:r>
              <a:rPr lang="ru-RU" sz="1400" dirty="0"/>
              <a:t>С. </a:t>
            </a:r>
            <a:r>
              <a:rPr lang="ru-RU" sz="1400" b="1" dirty="0"/>
              <a:t>Проблема гастрита у </a:t>
            </a:r>
            <a:r>
              <a:rPr lang="ru-RU" sz="1400" b="1" dirty="0" smtClean="0"/>
              <a:t>детей.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Брудян </a:t>
            </a:r>
            <a:r>
              <a:rPr lang="ru-RU" sz="1400" dirty="0"/>
              <a:t>Г., </a:t>
            </a:r>
            <a:r>
              <a:rPr lang="ru-RU" sz="1400" dirty="0" smtClean="0"/>
              <a:t>Михайлов </a:t>
            </a:r>
            <a:r>
              <a:rPr lang="ru-RU" sz="1400" dirty="0"/>
              <a:t>В. </a:t>
            </a:r>
            <a:r>
              <a:rPr lang="ru-RU" sz="1400" b="1" dirty="0"/>
              <a:t>Лечение стоматологических заболеваний у детей: руководство  для медицинских сестер в области педиатрической и семейной </a:t>
            </a:r>
            <a:r>
              <a:rPr lang="ru-RU" sz="1400" b="1" dirty="0" smtClean="0"/>
              <a:t>стоматологии.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>
              <a:ea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ea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050" dirty="0">
              <a:ea typeface="Calibri"/>
              <a:cs typeface="Times New Roman"/>
            </a:endParaRPr>
          </a:p>
          <a:p>
            <a:endParaRPr lang="ru-RU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6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7449" y="111211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232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2023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– ВОПРОСЫ ПРОФИЛАКТИКИ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Times New Roman"/>
              </a:rPr>
              <a:t>Эверт </a:t>
            </a:r>
            <a:r>
              <a:rPr lang="ru-RU" sz="1400" dirty="0">
                <a:ea typeface="Times New Roman"/>
              </a:rPr>
              <a:t>Л., Потупчик Т., Корман Я. и др.  </a:t>
            </a:r>
            <a:r>
              <a:rPr lang="ru-RU" sz="1400" b="1" dirty="0">
                <a:ea typeface="Times New Roman"/>
              </a:rPr>
              <a:t>Выраженность психосоматических расстройств у медсестер хосписа. Способы профилактики и коррекции.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Times New Roman"/>
              </a:rPr>
              <a:t>Носов А., Куценко В. </a:t>
            </a:r>
            <a:r>
              <a:rPr lang="ru-RU" sz="1400" b="1" dirty="0">
                <a:ea typeface="Times New Roman"/>
              </a:rPr>
              <a:t>Роль медицинской подготовки персонала в профилактике психических и поведенческих расстройств.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Еремушкина Я., Кускова Т.  </a:t>
            </a:r>
            <a:r>
              <a:rPr lang="ru-RU" sz="1400" b="1" dirty="0"/>
              <a:t>Роль медицинской сестры в вопросах профилактики кори.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Струков В., Сергеева-</a:t>
            </a:r>
            <a:r>
              <a:rPr lang="ru-RU" sz="1400" dirty="0" err="1"/>
              <a:t>Кондраченко</a:t>
            </a:r>
            <a:r>
              <a:rPr lang="ru-RU" sz="1400" dirty="0"/>
              <a:t> М. и др.  </a:t>
            </a:r>
            <a:r>
              <a:rPr lang="ru-RU" sz="1400" b="1" dirty="0"/>
              <a:t>Когда кальций друг, а когда – враг?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Коченова Л.</a:t>
            </a:r>
            <a:r>
              <a:rPr lang="ru-RU" sz="1400" b="1" dirty="0"/>
              <a:t> Раннее выявление онкологических заболеваний органов пищеварения. Онконастороженность в практике специалиста первичного звена здравоохранения.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Лазарева Ю., Егоров Д., Селиверстов П.  </a:t>
            </a:r>
            <a:r>
              <a:rPr lang="ru-RU" sz="1400" b="1" dirty="0"/>
              <a:t>К вопросу о роли питания при запоре.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Еременко </a:t>
            </a:r>
            <a:r>
              <a:rPr lang="ru-RU" sz="1400" dirty="0"/>
              <a:t>Е., </a:t>
            </a:r>
            <a:r>
              <a:rPr lang="ru-RU" sz="1400" dirty="0" smtClean="0"/>
              <a:t>Амосова </a:t>
            </a:r>
            <a:r>
              <a:rPr lang="ru-RU" sz="1400" dirty="0"/>
              <a:t>Е. </a:t>
            </a:r>
            <a:r>
              <a:rPr lang="ru-RU" sz="1400" b="1" dirty="0"/>
              <a:t>Противотуберкулезные мероприятия у детей и подростков по возрастным периодам.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Потапчук </a:t>
            </a:r>
            <a:r>
              <a:rPr lang="ru-RU" sz="1400" dirty="0"/>
              <a:t>Т.  </a:t>
            </a:r>
            <a:r>
              <a:rPr lang="ru-RU" sz="1400" b="1" dirty="0"/>
              <a:t>Профилактика экзаменационного стресса у студентов.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Куценко </a:t>
            </a:r>
            <a:r>
              <a:rPr lang="ru-RU" sz="1400" dirty="0"/>
              <a:t>В., </a:t>
            </a:r>
            <a:r>
              <a:rPr lang="ru-RU" sz="1400" dirty="0" smtClean="0"/>
              <a:t>Ясынова </a:t>
            </a:r>
            <a:r>
              <a:rPr lang="ru-RU" sz="1400" dirty="0"/>
              <a:t>А., </a:t>
            </a:r>
            <a:r>
              <a:rPr lang="ru-RU" sz="1400" dirty="0" smtClean="0"/>
              <a:t>Селиверстов </a:t>
            </a:r>
            <a:r>
              <a:rPr lang="ru-RU" sz="1400" dirty="0"/>
              <a:t>П., </a:t>
            </a:r>
            <a:r>
              <a:rPr lang="ru-RU" sz="1400" dirty="0" smtClean="0"/>
              <a:t>Леденцова </a:t>
            </a:r>
            <a:r>
              <a:rPr lang="ru-RU" sz="1400" dirty="0"/>
              <a:t>С.  </a:t>
            </a:r>
            <a:r>
              <a:rPr lang="ru-RU" sz="1400" b="1" dirty="0"/>
              <a:t>Что нужно знать о детских репеллентах.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Перспективы </a:t>
            </a:r>
            <a:r>
              <a:rPr lang="ru-RU" sz="1400" b="1" dirty="0"/>
              <a:t>использования растительных средств в профилактике и терапии стрессовых состояний.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6</a:t>
            </a:r>
          </a:p>
          <a:p>
            <a:pPr marL="0" indent="0"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– СЕСТРИНСКАЯ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РАБОТА С ПАЛЛИАТИВНЫМИ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ПАЦИЕНТАМИ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Зорина Е</a:t>
            </a:r>
            <a:r>
              <a:rPr lang="ru-RU" sz="1400" dirty="0"/>
              <a:t>., </a:t>
            </a:r>
            <a:r>
              <a:rPr lang="ru-RU" sz="1400" dirty="0" smtClean="0"/>
              <a:t>Нефедова </a:t>
            </a:r>
            <a:r>
              <a:rPr lang="ru-RU" sz="1400" dirty="0"/>
              <a:t>С., </a:t>
            </a:r>
            <a:r>
              <a:rPr lang="ru-RU" sz="1400" dirty="0" smtClean="0"/>
              <a:t>Фатьянова </a:t>
            </a:r>
            <a:r>
              <a:rPr lang="ru-RU" sz="1400" dirty="0"/>
              <a:t>О., </a:t>
            </a:r>
            <a:r>
              <a:rPr lang="ru-RU" sz="1400" dirty="0" smtClean="0"/>
              <a:t>Северина </a:t>
            </a:r>
            <a:r>
              <a:rPr lang="ru-RU" sz="1400" dirty="0"/>
              <a:t>М., </a:t>
            </a:r>
            <a:r>
              <a:rPr lang="ru-RU" sz="1400" dirty="0" smtClean="0"/>
              <a:t>Зорин М</a:t>
            </a:r>
            <a:r>
              <a:rPr lang="ru-RU" sz="1400" dirty="0"/>
              <a:t>. </a:t>
            </a:r>
            <a:r>
              <a:rPr lang="ru-RU" sz="1400" b="1" dirty="0"/>
              <a:t>Оптимизация качества сестринского ухода за больными с острым нарушением кровообращения головного мозга в отделении </a:t>
            </a:r>
            <a:r>
              <a:rPr lang="ru-RU" sz="1400" b="1" dirty="0" smtClean="0"/>
              <a:t>реанимации.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Касимовская </a:t>
            </a:r>
            <a:r>
              <a:rPr lang="ru-RU" sz="1400" dirty="0"/>
              <a:t>Н., </a:t>
            </a:r>
            <a:r>
              <a:rPr lang="ru-RU" sz="1400" dirty="0" smtClean="0"/>
              <a:t>Сорокина </a:t>
            </a:r>
            <a:r>
              <a:rPr lang="ru-RU" sz="1400" dirty="0"/>
              <a:t>А., </a:t>
            </a:r>
            <a:r>
              <a:rPr lang="ru-RU" sz="1400" dirty="0" smtClean="0"/>
              <a:t>Петерс </a:t>
            </a:r>
            <a:r>
              <a:rPr lang="ru-RU" sz="1400" dirty="0"/>
              <a:t>Т., </a:t>
            </a:r>
            <a:r>
              <a:rPr lang="ru-RU" sz="1400" dirty="0" smtClean="0"/>
              <a:t>Бандурина </a:t>
            </a:r>
            <a:r>
              <a:rPr lang="ru-RU" sz="1400" dirty="0"/>
              <a:t>Е. </a:t>
            </a:r>
            <a:r>
              <a:rPr lang="ru-RU" sz="1400" b="1" dirty="0"/>
              <a:t>Развитие компетенций медицинских сестер в уходе за пациентами с высоким риском </a:t>
            </a:r>
            <a:r>
              <a:rPr lang="ru-RU" sz="1400" b="1" dirty="0" smtClean="0"/>
              <a:t>дисфагии.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6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7449" y="111211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57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CЕСТРИНСКИЙ ПАТРОНАЖ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Вдоушкина Е., Поваляева Л., Шишкина А. и </a:t>
            </a:r>
            <a:r>
              <a:rPr lang="ru-RU" sz="1400" dirty="0"/>
              <a:t>др. </a:t>
            </a:r>
            <a:r>
              <a:rPr lang="ru-RU" sz="1400" b="1" dirty="0"/>
              <a:t>Медицинская реабилитация пациентов после перенесенной новой коронавирусной инфекции, вызванной вирусом SARS-CoV-2.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Масюков С. </a:t>
            </a:r>
            <a:r>
              <a:rPr lang="ru-RU" sz="1400" b="1" dirty="0"/>
              <a:t>Реабилитация больных COVID-19 с сердечно-сосудистыми заболеваниями.</a:t>
            </a:r>
            <a:r>
              <a:rPr lang="ru-RU" sz="1400" dirty="0"/>
              <a:t>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Лопатина Т. </a:t>
            </a:r>
            <a:r>
              <a:rPr lang="ru-RU" sz="1400" b="1" dirty="0" smtClean="0">
                <a:ea typeface="Calibri"/>
                <a:cs typeface="Times New Roman"/>
              </a:rPr>
              <a:t>Особенности </a:t>
            </a:r>
            <a:r>
              <a:rPr lang="ru-RU" sz="1400" b="1" dirty="0">
                <a:ea typeface="Calibri"/>
                <a:cs typeface="Times New Roman"/>
              </a:rPr>
              <a:t>послеоперационного ухода за детьми при лимфангиоме.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4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5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500" b="1" dirty="0" smtClean="0">
              <a:ea typeface="Calibri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Рубрика –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ОБРАЗОВАНИЕ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: ПРОБЛЕМЫ И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РЕШЕНИЯ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Хабибулина </a:t>
            </a:r>
            <a:r>
              <a:rPr lang="ru-RU" sz="1400" dirty="0">
                <a:ea typeface="Calibri"/>
                <a:cs typeface="Times New Roman"/>
              </a:rPr>
              <a:t>М.</a:t>
            </a:r>
            <a:r>
              <a:rPr lang="ru-RU" sz="1400" b="1" dirty="0">
                <a:ea typeface="Calibri"/>
                <a:cs typeface="Times New Roman"/>
              </a:rPr>
              <a:t> Современные подходы к повышению квалификации </a:t>
            </a:r>
            <a:r>
              <a:rPr lang="ru-RU" sz="1400" b="1" dirty="0" smtClean="0">
                <a:ea typeface="Calibri"/>
                <a:cs typeface="Times New Roman"/>
              </a:rPr>
              <a:t>преподавателей.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Крючкова </a:t>
            </a:r>
            <a:r>
              <a:rPr lang="ru-RU" sz="1400" dirty="0">
                <a:ea typeface="Calibri"/>
                <a:cs typeface="Times New Roman"/>
              </a:rPr>
              <a:t>А., </a:t>
            </a:r>
            <a:r>
              <a:rPr lang="ru-RU" sz="1400" dirty="0" smtClean="0">
                <a:ea typeface="Calibri"/>
                <a:cs typeface="Times New Roman"/>
              </a:rPr>
              <a:t>Кондусова </a:t>
            </a:r>
            <a:r>
              <a:rPr lang="ru-RU" sz="1400" dirty="0">
                <a:ea typeface="Calibri"/>
                <a:cs typeface="Times New Roman"/>
              </a:rPr>
              <a:t>Ю., </a:t>
            </a:r>
            <a:r>
              <a:rPr lang="ru-RU" sz="1400" dirty="0" smtClean="0">
                <a:ea typeface="Calibri"/>
                <a:cs typeface="Times New Roman"/>
              </a:rPr>
              <a:t>Князева </a:t>
            </a:r>
            <a:r>
              <a:rPr lang="ru-RU" sz="1400" dirty="0">
                <a:ea typeface="Calibri"/>
                <a:cs typeface="Times New Roman"/>
              </a:rPr>
              <a:t>А.</a:t>
            </a:r>
            <a:r>
              <a:rPr lang="ru-RU" sz="1400" b="1" dirty="0">
                <a:ea typeface="Calibri"/>
                <a:cs typeface="Times New Roman"/>
              </a:rPr>
              <a:t> Эффективные методики развития навыков организации и проведения профилактической работы у студентов, обучающихся по специальности «Сестринское дело</a:t>
            </a:r>
            <a:r>
              <a:rPr lang="ru-RU" sz="1400" b="1" dirty="0" smtClean="0">
                <a:ea typeface="Calibri"/>
                <a:cs typeface="Times New Roman"/>
              </a:rPr>
              <a:t>».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  <a:endParaRPr lang="ru-RU" sz="1400" b="1" dirty="0" smtClean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Захарова </a:t>
            </a:r>
            <a:r>
              <a:rPr lang="ru-RU" sz="1400" dirty="0">
                <a:ea typeface="Calibri"/>
                <a:cs typeface="Times New Roman"/>
              </a:rPr>
              <a:t>Г., </a:t>
            </a:r>
            <a:r>
              <a:rPr lang="ru-RU" sz="1400" dirty="0" smtClean="0">
                <a:ea typeface="Calibri"/>
                <a:cs typeface="Times New Roman"/>
              </a:rPr>
              <a:t>Островская </a:t>
            </a:r>
            <a:r>
              <a:rPr lang="ru-RU" sz="1400" dirty="0">
                <a:ea typeface="Calibri"/>
                <a:cs typeface="Times New Roman"/>
              </a:rPr>
              <a:t>И., </a:t>
            </a:r>
            <a:r>
              <a:rPr lang="ru-RU" sz="1400" dirty="0" smtClean="0">
                <a:ea typeface="Calibri"/>
                <a:cs typeface="Times New Roman"/>
              </a:rPr>
              <a:t>Соколова </a:t>
            </a:r>
            <a:r>
              <a:rPr lang="ru-RU" sz="1400" dirty="0">
                <a:ea typeface="Calibri"/>
                <a:cs typeface="Times New Roman"/>
              </a:rPr>
              <a:t>Е., </a:t>
            </a:r>
            <a:r>
              <a:rPr lang="ru-RU" sz="1400" dirty="0" smtClean="0">
                <a:ea typeface="Calibri"/>
                <a:cs typeface="Times New Roman"/>
              </a:rPr>
              <a:t>Сухотина Н</a:t>
            </a:r>
            <a:r>
              <a:rPr lang="ru-RU" sz="1400" dirty="0">
                <a:ea typeface="Calibri"/>
                <a:cs typeface="Times New Roman"/>
              </a:rPr>
              <a:t>., </a:t>
            </a:r>
            <a:r>
              <a:rPr lang="ru-RU" sz="1400" dirty="0" smtClean="0">
                <a:ea typeface="Calibri"/>
                <a:cs typeface="Times New Roman"/>
              </a:rPr>
              <a:t>Богачева </a:t>
            </a:r>
            <a:r>
              <a:rPr lang="ru-RU" sz="1400" dirty="0">
                <a:ea typeface="Calibri"/>
                <a:cs typeface="Times New Roman"/>
              </a:rPr>
              <a:t>М. </a:t>
            </a:r>
            <a:r>
              <a:rPr lang="ru-RU" sz="1400" b="1" dirty="0">
                <a:ea typeface="Calibri"/>
                <a:cs typeface="Times New Roman"/>
              </a:rPr>
              <a:t>Особенности обучения сестринского персонала на рабочем месте в условиях </a:t>
            </a:r>
            <a:r>
              <a:rPr lang="ru-RU" sz="1400" b="1" dirty="0" smtClean="0">
                <a:ea typeface="Calibri"/>
                <a:cs typeface="Times New Roman"/>
              </a:rPr>
              <a:t>стационара.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Грибков </a:t>
            </a:r>
            <a:r>
              <a:rPr lang="ru-RU" sz="1400" dirty="0">
                <a:ea typeface="Calibri"/>
                <a:cs typeface="Times New Roman"/>
              </a:rPr>
              <a:t>Д., </a:t>
            </a:r>
            <a:r>
              <a:rPr lang="ru-RU" sz="1400" dirty="0" smtClean="0">
                <a:ea typeface="Calibri"/>
                <a:cs typeface="Times New Roman"/>
              </a:rPr>
              <a:t>Шубина </a:t>
            </a:r>
            <a:r>
              <a:rPr lang="ru-RU" sz="1400" dirty="0">
                <a:ea typeface="Calibri"/>
                <a:cs typeface="Times New Roman"/>
              </a:rPr>
              <a:t>Л. </a:t>
            </a:r>
            <a:r>
              <a:rPr lang="ru-RU" sz="1400" b="1" dirty="0">
                <a:ea typeface="Calibri"/>
                <a:cs typeface="Times New Roman"/>
              </a:rPr>
              <a:t>Симуляционное обучение в сестринском </a:t>
            </a:r>
            <a:r>
              <a:rPr lang="ru-RU" sz="1400" b="1" dirty="0" smtClean="0">
                <a:ea typeface="Calibri"/>
                <a:cs typeface="Times New Roman"/>
              </a:rPr>
              <a:t>деле.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7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Левашова </a:t>
            </a:r>
            <a:r>
              <a:rPr lang="ru-RU" sz="1400" dirty="0">
                <a:ea typeface="Calibri"/>
                <a:cs typeface="Times New Roman"/>
              </a:rPr>
              <a:t>В.</a:t>
            </a:r>
            <a:r>
              <a:rPr lang="ru-RU" sz="1400" b="1" dirty="0">
                <a:ea typeface="Calibri"/>
                <a:cs typeface="Times New Roman"/>
              </a:rPr>
              <a:t> Зачем учить медицинских сестер: взгляд </a:t>
            </a:r>
            <a:r>
              <a:rPr lang="ru-RU" sz="1400" b="1" dirty="0" smtClean="0">
                <a:ea typeface="Calibri"/>
                <a:cs typeface="Times New Roman"/>
              </a:rPr>
              <a:t>руководителя.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7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6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7449" y="111211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378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2023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– ПРОБЛЕМА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ea typeface="Calibri"/>
                <a:cs typeface="Times New Roman"/>
              </a:rPr>
              <a:t>Русина </a:t>
            </a:r>
            <a:r>
              <a:rPr lang="ru-RU" sz="1400" dirty="0">
                <a:ea typeface="Calibri"/>
                <a:cs typeface="Times New Roman"/>
              </a:rPr>
              <a:t>Н., Чернецов  В.   </a:t>
            </a:r>
            <a:r>
              <a:rPr lang="ru-RU" sz="1400" b="1" dirty="0">
                <a:ea typeface="Calibri"/>
                <a:cs typeface="Times New Roman"/>
              </a:rPr>
              <a:t>Сравнительное исследование синдрома эмоционального выгорания у медицинского персонала, работающего в онкологической, наркологической и соматической клиниках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ea typeface="Calibri"/>
                <a:cs typeface="Times New Roman"/>
              </a:rPr>
              <a:t>Немятых О., Басакина И. </a:t>
            </a:r>
            <a:r>
              <a:rPr lang="ru-RU" sz="1400" b="1" dirty="0">
                <a:ea typeface="Calibri"/>
                <a:cs typeface="Times New Roman"/>
              </a:rPr>
              <a:t>Профессиональное выгорание медицинских и фармацевтических работников: проблемы и решения. </a:t>
            </a:r>
            <a:endParaRPr lang="ru-RU" sz="1400" b="1" dirty="0" smtClean="0">
              <a:ea typeface="Calibri"/>
              <a:cs typeface="Times New Roman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ea typeface="Calibri"/>
                <a:cs typeface="Times New Roman"/>
              </a:rPr>
              <a:t> </a:t>
            </a:r>
            <a:r>
              <a:rPr lang="ru-RU" sz="1400" dirty="0" smtClean="0">
                <a:ea typeface="Calibri"/>
                <a:cs typeface="Times New Roman"/>
              </a:rPr>
              <a:t>Десятерик </a:t>
            </a:r>
            <a:r>
              <a:rPr lang="ru-RU" sz="1400" dirty="0">
                <a:ea typeface="Calibri"/>
                <a:cs typeface="Times New Roman"/>
              </a:rPr>
              <a:t>О. </a:t>
            </a:r>
            <a:r>
              <a:rPr lang="ru-RU" sz="1400" b="1" dirty="0">
                <a:ea typeface="Calibri"/>
                <a:cs typeface="Times New Roman"/>
              </a:rPr>
              <a:t>Питание современных детей: проблемы и пути решения.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000" b="1" u="sng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Рубрика </a:t>
            </a: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</a:rPr>
              <a:t>ИННОВАЦИИ</a:t>
            </a:r>
            <a:endParaRPr lang="ru-RU" sz="1600" b="1" u="sng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>Селиверстов </a:t>
            </a:r>
            <a:r>
              <a:rPr lang="ru-RU" sz="1400" dirty="0"/>
              <a:t>П., </a:t>
            </a:r>
            <a:r>
              <a:rPr lang="ru-RU" sz="1400" dirty="0" smtClean="0"/>
              <a:t>Брудян </a:t>
            </a:r>
            <a:r>
              <a:rPr lang="ru-RU" sz="1400" dirty="0"/>
              <a:t>Г., </a:t>
            </a:r>
            <a:r>
              <a:rPr lang="ru-RU" sz="1400" dirty="0" smtClean="0"/>
              <a:t>Куценко </a:t>
            </a:r>
            <a:r>
              <a:rPr lang="ru-RU" sz="1400" dirty="0"/>
              <a:t>В. </a:t>
            </a:r>
            <a:r>
              <a:rPr lang="ru-RU" sz="1400" b="1" dirty="0"/>
              <a:t>Влияние цифровых технологий на педиатрическую практику: реализация потенциала и преодоление </a:t>
            </a:r>
            <a:r>
              <a:rPr lang="ru-RU" sz="1400" b="1" dirty="0" smtClean="0"/>
              <a:t>препятствий.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5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>Саркисян </a:t>
            </a:r>
            <a:r>
              <a:rPr lang="ru-RU" sz="1400" dirty="0"/>
              <a:t>Н., </a:t>
            </a:r>
            <a:r>
              <a:rPr lang="ru-RU" sz="1400" dirty="0" smtClean="0"/>
              <a:t>Брудян </a:t>
            </a:r>
            <a:r>
              <a:rPr lang="ru-RU" sz="1400" dirty="0"/>
              <a:t>Г., </a:t>
            </a:r>
            <a:r>
              <a:rPr lang="ru-RU" sz="1400" dirty="0" smtClean="0"/>
              <a:t>Михайлов </a:t>
            </a:r>
            <a:r>
              <a:rPr lang="ru-RU" sz="1400" dirty="0"/>
              <a:t>В., </a:t>
            </a:r>
            <a:r>
              <a:rPr lang="ru-RU" sz="1400" dirty="0" smtClean="0"/>
              <a:t>Меликян </a:t>
            </a:r>
            <a:r>
              <a:rPr lang="ru-RU" sz="1400" dirty="0"/>
              <a:t>А., </a:t>
            </a:r>
            <a:r>
              <a:rPr lang="ru-RU" sz="1400" dirty="0" smtClean="0"/>
              <a:t>Осипова </a:t>
            </a:r>
            <a:r>
              <a:rPr lang="ru-RU" sz="1400" dirty="0"/>
              <a:t>И. </a:t>
            </a:r>
            <a:r>
              <a:rPr lang="ru-RU" sz="1400" b="1" dirty="0"/>
              <a:t>Пересмотр подходов к стерилизации в стоматологии: лекарственная устойчивость и новые вызовы в эпоху </a:t>
            </a:r>
            <a:r>
              <a:rPr lang="ru-RU" sz="1400" b="1" dirty="0" smtClean="0"/>
              <a:t>COVID-19.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</a:rPr>
              <a:t>- № 7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chemeClr val="accent2">
                  <a:lumMod val="50000"/>
                </a:schemeClr>
              </a:solidFill>
              <a:ea typeface="Calibri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chemeClr val="accent2">
                    <a:lumMod val="50000"/>
                  </a:schemeClr>
                </a:solidFill>
                <a:ea typeface="Calibri"/>
              </a:rPr>
              <a:t>Рубрика 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ea typeface="Calibri"/>
              </a:rPr>
              <a:t>– ИНФОРМАЦИЯ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ea typeface="Calibri"/>
              </a:rPr>
              <a:t>Что </a:t>
            </a:r>
            <a:r>
              <a:rPr lang="ru-RU" sz="1400" b="1" dirty="0">
                <a:ea typeface="Calibri"/>
              </a:rPr>
              <a:t>нужно знать пациенту, чтобы не платить за медицинскую помощь, которая положена по полису ОМС.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4</a:t>
            </a:r>
          </a:p>
          <a:p>
            <a:endParaRPr lang="ru-RU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b="1" dirty="0"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7449" y="111211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8393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«Медицинская сестра»    за 2023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chemeClr val="accent2">
                    <a:lumMod val="50000"/>
                  </a:schemeClr>
                </a:solidFill>
              </a:rPr>
              <a:t>Рубрика – ЮРИДИЧЕСКАЯ КОНСУЛЬТАЦИЯ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Бездеткина </a:t>
            </a:r>
            <a:r>
              <a:rPr lang="ru-RU" sz="5600" dirty="0">
                <a:ea typeface="Calibri"/>
                <a:cs typeface="Times New Roman"/>
              </a:rPr>
              <a:t>Д. </a:t>
            </a:r>
            <a:r>
              <a:rPr lang="ru-RU" sz="5600" b="1" dirty="0">
                <a:ea typeface="Calibri"/>
                <a:cs typeface="Times New Roman"/>
              </a:rPr>
              <a:t>Исполнение обязанностей главного врача.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2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 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Необходимо ли проходить обучение оказанию первой медицинской помощи санитаркам и медсестрам?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Социальные выплаты.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Должность с вредными и/или опасными условиями труда.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</a:rPr>
              <a:t>- № 3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Работа на полставки для женщины с детьми.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Обучение по программе оказания первой помощи пострадавшим.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Является ли сертификат специалиста документом об образовании?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Господдержка медсестре стерилизационной.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Повышение квалификации медицинских работников в структуре тарифа ОМС.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Требования к должности «старшая операционная медсестра».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Работа в выходные дни.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Каким нормативным правовым актом установлено требование к медработникам оказывать первую помощь?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Компенсации расходов на наем жилья.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Внесение в Федеральный реестр медработников.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Как работодатель должен узнать об инвалидности сотрудника.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Медицинская сестра или брат.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Облагается ли НДФЛ компенсация расходов по оплате найма жилого помещения.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>
                <a:ea typeface="Times New Roman"/>
                <a:cs typeface="Times New Roman"/>
              </a:rPr>
              <a:t>Увеличение продолжительности рабочего дня. </a:t>
            </a:r>
            <a:r>
              <a:rPr lang="ru-RU" sz="5600" b="1" dirty="0">
                <a:solidFill>
                  <a:schemeClr val="accent2">
                    <a:lumMod val="50000"/>
                  </a:schemeClr>
                </a:solidFill>
                <a:ea typeface="Times New Roman"/>
                <a:cs typeface="Times New Roman"/>
              </a:rPr>
              <a:t>- № 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u="sng" dirty="0" smtClean="0">
              <a:solidFill>
                <a:srgbClr val="00206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u="sng" dirty="0">
              <a:solidFill>
                <a:srgbClr val="00206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b="1" dirty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 smtClean="0">
                <a:ea typeface="Calibri"/>
                <a:cs typeface="Times New Roman"/>
              </a:rPr>
              <a:t> </a:t>
            </a:r>
            <a:endParaRPr lang="ru-RU" sz="5200" dirty="0"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2" descr="Медицинская сес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7449" y="111211"/>
            <a:ext cx="1303338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806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«Сестринское дело» за 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755" y="1631092"/>
            <a:ext cx="11324492" cy="48752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 smtClean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7030A0"/>
                </a:solidFill>
              </a:rPr>
              <a:t>Рубрика</a:t>
            </a:r>
            <a:r>
              <a:rPr lang="ru-RU" sz="1600" b="1" u="sng" dirty="0">
                <a:solidFill>
                  <a:srgbClr val="7030A0"/>
                </a:solidFill>
              </a:rPr>
              <a:t>  </a:t>
            </a:r>
            <a:r>
              <a:rPr lang="ru-RU" sz="1600" b="1" u="sng" dirty="0" smtClean="0">
                <a:solidFill>
                  <a:srgbClr val="7030A0"/>
                </a:solidFill>
              </a:rPr>
              <a:t>– ПРОФИЛАКТИКА ИСМП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Е. </a:t>
            </a:r>
            <a:r>
              <a:rPr lang="ru-RU" sz="1400" b="1" dirty="0"/>
              <a:t>Профилактика профессиональных заболеваний, </a:t>
            </a:r>
            <a:r>
              <a:rPr lang="ru-RU" sz="1400" b="1" dirty="0" smtClean="0"/>
              <a:t>вызванных </a:t>
            </a:r>
            <a:r>
              <a:rPr lang="ru-RU" sz="1400" b="1" dirty="0"/>
              <a:t>биологическим </a:t>
            </a:r>
            <a:r>
              <a:rPr lang="ru-RU" sz="1400" b="1" dirty="0" smtClean="0"/>
              <a:t>фактором</a:t>
            </a:r>
            <a:r>
              <a:rPr lang="ru-RU" sz="1400" dirty="0" smtClean="0"/>
              <a:t>. </a:t>
            </a:r>
            <a:r>
              <a:rPr lang="ru-RU" sz="1400" b="1" dirty="0" smtClean="0">
                <a:solidFill>
                  <a:srgbClr val="7030A0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Е. </a:t>
            </a:r>
            <a:r>
              <a:rPr lang="ru-RU" sz="1400" b="1" dirty="0"/>
              <a:t>Профилактика профессиональных заболеваний</a:t>
            </a:r>
            <a:r>
              <a:rPr lang="ru-RU" sz="1400" b="1" dirty="0" smtClean="0"/>
              <a:t>. Система </a:t>
            </a:r>
            <a:r>
              <a:rPr lang="ru-RU" sz="1400" b="1" dirty="0"/>
              <a:t>экстренных мер при возникновении </a:t>
            </a:r>
            <a:r>
              <a:rPr lang="ru-RU" sz="1400" b="1" dirty="0" smtClean="0"/>
              <a:t>медицинских аварий </a:t>
            </a:r>
            <a:r>
              <a:rPr lang="ru-RU" sz="1400" b="1" dirty="0"/>
              <a:t>и их </a:t>
            </a:r>
            <a:r>
              <a:rPr lang="ru-RU" sz="1400" b="1" dirty="0" smtClean="0"/>
              <a:t>учет.</a:t>
            </a:r>
            <a:r>
              <a:rPr lang="ru-RU" sz="1400" dirty="0" smtClean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 </a:t>
            </a:r>
            <a:r>
              <a:rPr lang="ru-RU" sz="1400" b="1" dirty="0"/>
              <a:t>Эпидбезопасность при выполнении нестерильных эндоскопических вмешательств. Требования новых МУ 3.1.3798-22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3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 </a:t>
            </a:r>
            <a:r>
              <a:rPr lang="ru-RU" sz="1400" b="1" dirty="0" smtClean="0"/>
              <a:t>Эпидбезопасность </a:t>
            </a:r>
            <a:r>
              <a:rPr lang="ru-RU" sz="1400" b="1" dirty="0"/>
              <a:t>нестерильных эндоскопических вмешательств</a:t>
            </a:r>
            <a:r>
              <a:rPr lang="ru-RU" sz="1400" b="1" dirty="0" smtClean="0"/>
              <a:t>. Алгоритм </a:t>
            </a:r>
            <a:r>
              <a:rPr lang="ru-RU" sz="1400" b="1" dirty="0"/>
              <a:t>проведения внеплановых </a:t>
            </a:r>
            <a:r>
              <a:rPr lang="ru-RU" sz="1400" b="1" dirty="0" smtClean="0"/>
              <a:t>микробиологических исследований </a:t>
            </a:r>
            <a:r>
              <a:rPr lang="ru-RU" sz="1400" b="1" dirty="0"/>
              <a:t>(требования новых МУ3.1.3798-22</a:t>
            </a:r>
            <a:r>
              <a:rPr lang="ru-RU" sz="1400" b="1" dirty="0" smtClean="0"/>
              <a:t>). </a:t>
            </a:r>
            <a:r>
              <a:rPr lang="ru-RU" sz="1400" dirty="0" smtClean="0">
                <a:solidFill>
                  <a:srgbClr val="7030A0"/>
                </a:solidFill>
              </a:rPr>
              <a:t>- </a:t>
            </a:r>
            <a:r>
              <a:rPr lang="ru-RU" sz="1400" b="1" dirty="0" smtClean="0">
                <a:solidFill>
                  <a:srgbClr val="7030A0"/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 </a:t>
            </a:r>
            <a:r>
              <a:rPr lang="ru-RU" sz="1400" b="1" dirty="0" smtClean="0"/>
              <a:t>COVID-19 </a:t>
            </a:r>
            <a:r>
              <a:rPr lang="ru-RU" sz="1400" b="1" dirty="0"/>
              <a:t>Профилактика инфекций области хирургических </a:t>
            </a:r>
            <a:r>
              <a:rPr lang="ru-RU" sz="1400" b="1" dirty="0" smtClean="0"/>
              <a:t>вмешательств в </a:t>
            </a:r>
            <a:r>
              <a:rPr lang="ru-RU" sz="1400" b="1" dirty="0"/>
              <a:t>соответствии с федеральными клиническими </a:t>
            </a:r>
            <a:r>
              <a:rPr lang="ru-RU" sz="1400" b="1" dirty="0" smtClean="0"/>
              <a:t>рекомендациями.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 </a:t>
            </a:r>
            <a:r>
              <a:rPr lang="ru-RU" sz="1400" b="1" dirty="0"/>
              <a:t>Принципы профилактики инфекций области хирургических </a:t>
            </a:r>
            <a:r>
              <a:rPr lang="ru-RU" sz="1400" b="1" dirty="0" smtClean="0"/>
              <a:t>вмешательств </a:t>
            </a:r>
            <a:r>
              <a:rPr lang="ru-RU" sz="1400" b="1" dirty="0"/>
              <a:t>в соответствии с </a:t>
            </a:r>
            <a:r>
              <a:rPr lang="ru-RU" sz="1400" b="1" dirty="0" smtClean="0"/>
              <a:t>Федеральными </a:t>
            </a:r>
            <a:r>
              <a:rPr lang="ru-RU" sz="1400" b="1" dirty="0"/>
              <a:t>клиническими </a:t>
            </a:r>
            <a:r>
              <a:rPr lang="ru-RU" sz="1400" b="1" dirty="0" smtClean="0"/>
              <a:t>рекомендациям. </a:t>
            </a:r>
            <a:r>
              <a:rPr lang="ru-RU" sz="1400" dirty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400" dirty="0">
              <a:solidFill>
                <a:srgbClr val="7030A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7030A0"/>
                </a:solidFill>
              </a:rPr>
              <a:t>Рубрика –  </a:t>
            </a:r>
            <a:r>
              <a:rPr lang="ru-RU" sz="1600" b="1" u="sng" dirty="0">
                <a:solidFill>
                  <a:srgbClr val="7030A0"/>
                </a:solidFill>
              </a:rPr>
              <a:t>ИНФЕКЦИОННАЯ </a:t>
            </a:r>
            <a:r>
              <a:rPr lang="ru-RU" sz="1600" b="1" u="sng" dirty="0" smtClean="0">
                <a:solidFill>
                  <a:srgbClr val="7030A0"/>
                </a:solidFill>
              </a:rPr>
              <a:t>БЕЗОПАСНОСТЬ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Актуальные </a:t>
            </a:r>
            <a:r>
              <a:rPr lang="ru-RU" sz="1400" b="1" dirty="0"/>
              <a:t>вопросы эпидемиологии и профилактики </a:t>
            </a:r>
            <a:r>
              <a:rPr lang="ru-RU" sz="1400" b="1" dirty="0" smtClean="0"/>
              <a:t>ИСМП. </a:t>
            </a:r>
            <a:r>
              <a:rPr lang="ru-RU" sz="1400" b="1" dirty="0" smtClean="0">
                <a:solidFill>
                  <a:srgbClr val="7030A0"/>
                </a:solidFill>
              </a:rPr>
              <a:t>- № 1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 smtClean="0"/>
              <a:t>Современные </a:t>
            </a:r>
            <a:r>
              <a:rPr lang="ru-RU" sz="1400" b="1" dirty="0"/>
              <a:t>возможности диагностики и </a:t>
            </a:r>
            <a:r>
              <a:rPr lang="ru-RU" sz="1400" b="1" dirty="0" smtClean="0"/>
              <a:t>лечения вирусных гепатитов. </a:t>
            </a:r>
            <a:r>
              <a:rPr lang="ru-RU" sz="1400" b="1" dirty="0">
                <a:solidFill>
                  <a:srgbClr val="7030A0"/>
                </a:solidFill>
              </a:rPr>
              <a:t>- 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endParaRPr lang="ru-RU" sz="1400" dirty="0"/>
          </a:p>
          <a:p>
            <a:endParaRPr lang="ru-RU" sz="1400" b="1" dirty="0">
              <a:solidFill>
                <a:srgbClr val="002060"/>
              </a:solidFill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None/>
            </a:pPr>
            <a:endParaRPr lang="ru-RU" sz="1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875" y="111211"/>
            <a:ext cx="1419904" cy="195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r>
              <a:rPr lang="ru-RU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2023 год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 </a:t>
            </a:r>
            <a:r>
              <a:rPr lang="ru-RU" sz="1600" b="1" u="sng" dirty="0" smtClean="0">
                <a:solidFill>
                  <a:srgbClr val="7030A0"/>
                </a:solidFill>
              </a:rPr>
              <a:t>– </a:t>
            </a:r>
            <a:r>
              <a:rPr lang="ru-RU" sz="1600" b="1" u="sng" dirty="0" smtClean="0">
                <a:solidFill>
                  <a:srgbClr val="7030A0"/>
                </a:solidFill>
                <a:ea typeface="Times New Roman"/>
                <a:cs typeface="Times New Roman"/>
              </a:rPr>
              <a:t>ПОВЫШЕНИЕ КВАЛИФИКАЦИИ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 smtClean="0">
                <a:ea typeface="Calibri"/>
                <a:cs typeface="Times New Roman"/>
              </a:rPr>
              <a:t>Медицинская </a:t>
            </a:r>
            <a:r>
              <a:rPr lang="ru-RU" sz="1400" b="1" dirty="0">
                <a:ea typeface="Calibri"/>
                <a:cs typeface="Times New Roman"/>
              </a:rPr>
              <a:t>и психологическая помощь пострадавшим  </a:t>
            </a:r>
            <a:r>
              <a:rPr lang="ru-RU" sz="1400" b="1" dirty="0" smtClean="0">
                <a:ea typeface="Calibri"/>
                <a:cs typeface="Times New Roman"/>
              </a:rPr>
              <a:t>в </a:t>
            </a:r>
            <a:r>
              <a:rPr lang="ru-RU" sz="1400" b="1" dirty="0">
                <a:ea typeface="Calibri"/>
                <a:cs typeface="Times New Roman"/>
              </a:rPr>
              <a:t>чрезвычайных </a:t>
            </a:r>
            <a:r>
              <a:rPr lang="ru-RU" sz="1400" b="1" dirty="0" smtClean="0">
                <a:ea typeface="Calibri"/>
                <a:cs typeface="Times New Roman"/>
              </a:rPr>
              <a:t>ситуациях.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Спивак </a:t>
            </a:r>
            <a:r>
              <a:rPr lang="ru-RU" sz="1400" dirty="0"/>
              <a:t>С. и др. </a:t>
            </a:r>
            <a:r>
              <a:rPr lang="ru-RU" sz="1400" b="1" dirty="0" smtClean="0"/>
              <a:t>Выгорание</a:t>
            </a:r>
            <a:r>
              <a:rPr lang="ru-RU" sz="1400" b="1" dirty="0"/>
              <a:t>: надуманная или </a:t>
            </a:r>
            <a:r>
              <a:rPr lang="ru-RU" sz="1400" b="1" dirty="0" smtClean="0"/>
              <a:t>реальная </a:t>
            </a:r>
            <a:r>
              <a:rPr lang="ru-RU" sz="1400" b="1" dirty="0"/>
              <a:t>проблема</a:t>
            </a:r>
            <a:r>
              <a:rPr lang="ru-RU" sz="1400" b="1" dirty="0" smtClean="0"/>
              <a:t>?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</a:t>
            </a:r>
            <a:r>
              <a:rPr lang="ru-RU" sz="1400" b="1" dirty="0" smtClean="0"/>
              <a:t> </a:t>
            </a:r>
            <a:r>
              <a:rPr lang="ru-RU" sz="1400" b="1" dirty="0"/>
              <a:t>Профессиональное выгорание</a:t>
            </a:r>
            <a:r>
              <a:rPr lang="ru-RU" sz="1400" b="1" dirty="0" smtClean="0"/>
              <a:t>: у </a:t>
            </a:r>
            <a:r>
              <a:rPr lang="ru-RU" sz="1400" b="1" dirty="0"/>
              <a:t>проблемы есть </a:t>
            </a:r>
            <a:r>
              <a:rPr lang="ru-RU" sz="1400" b="1" dirty="0" smtClean="0"/>
              <a:t>решение.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Фурцева Н., Фурцева И. </a:t>
            </a:r>
            <a:r>
              <a:rPr lang="ru-RU" sz="1400" b="1" dirty="0"/>
              <a:t>Правила общения с пациентами</a:t>
            </a:r>
            <a:r>
              <a:rPr lang="ru-RU" sz="1400" b="1" dirty="0" smtClean="0"/>
              <a:t>, страдающими </a:t>
            </a:r>
            <a:r>
              <a:rPr lang="ru-RU" sz="1400" b="1" dirty="0"/>
              <a:t>психическими </a:t>
            </a:r>
            <a:r>
              <a:rPr lang="ru-RU" sz="1400" b="1" dirty="0" smtClean="0"/>
              <a:t>расстройствами.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Антибиотикорезистентность: есть ли у проблемы решение.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И. </a:t>
            </a:r>
            <a:r>
              <a:rPr lang="ru-RU" sz="1400" b="1" dirty="0"/>
              <a:t>Роль сестринского </a:t>
            </a:r>
            <a:r>
              <a:rPr lang="ru-RU" sz="1400" b="1" dirty="0" smtClean="0"/>
              <a:t>персонала в </a:t>
            </a:r>
            <a:r>
              <a:rPr lang="ru-RU" sz="1400" b="1" dirty="0"/>
              <a:t>решении актуальных задач </a:t>
            </a:r>
            <a:r>
              <a:rPr lang="ru-RU" sz="1400" b="1" dirty="0" smtClean="0"/>
              <a:t>здравоохранения. </a:t>
            </a:r>
            <a:r>
              <a:rPr lang="ru-RU" sz="1400" b="1" dirty="0" smtClean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8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</a:t>
            </a:r>
            <a:r>
              <a:rPr lang="ru-RU" sz="1600" b="1" u="sng" dirty="0" smtClean="0">
                <a:solidFill>
                  <a:srgbClr val="7030A0"/>
                </a:solidFill>
              </a:rPr>
              <a:t>– УПРАВЛЕНЧЕСКИЕ РЕШЕНИЯ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Спивак И</a:t>
            </a:r>
            <a:r>
              <a:rPr lang="ru-RU" sz="1400" dirty="0"/>
              <a:t>. </a:t>
            </a:r>
            <a:r>
              <a:rPr lang="ru-RU" sz="1400" b="1" dirty="0"/>
              <a:t>Имидж медсестры-руководителя как конкурентное </a:t>
            </a:r>
            <a:r>
              <a:rPr lang="ru-RU" sz="1400" b="1" dirty="0" smtClean="0"/>
              <a:t>преимущество </a:t>
            </a:r>
            <a:r>
              <a:rPr lang="ru-RU" sz="1400" b="1" dirty="0" smtClean="0">
                <a:solidFill>
                  <a:srgbClr val="7030A0"/>
                </a:solidFill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1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Фетищева </a:t>
            </a:r>
            <a:r>
              <a:rPr lang="ru-RU" sz="1400" dirty="0"/>
              <a:t>И</a:t>
            </a:r>
            <a:r>
              <a:rPr lang="ru-RU" sz="1400" dirty="0" smtClean="0"/>
              <a:t>. </a:t>
            </a:r>
            <a:r>
              <a:rPr lang="ru-RU" sz="1400" b="1" dirty="0" smtClean="0"/>
              <a:t>Как </a:t>
            </a:r>
            <a:r>
              <a:rPr lang="ru-RU" sz="1400" b="1" dirty="0"/>
              <a:t>создать культуру безопасности в </a:t>
            </a:r>
            <a:r>
              <a:rPr lang="ru-RU" sz="1400" b="1" dirty="0" smtClean="0"/>
              <a:t>медицинской организации.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Каларащук А.  </a:t>
            </a:r>
            <a:r>
              <a:rPr lang="ru-RU" sz="1400" b="1" dirty="0"/>
              <a:t>Работа с персоналом – важный аспект управления </a:t>
            </a:r>
            <a:r>
              <a:rPr lang="ru-RU" sz="1400" b="1" dirty="0" smtClean="0"/>
              <a:t>качеством </a:t>
            </a:r>
            <a:r>
              <a:rPr lang="ru-RU" sz="1400" b="1" dirty="0"/>
              <a:t>сестринской помощи .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3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/>
              <a:t>Школа старшей медсестры: как управлять улучшениями .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</a:t>
            </a:r>
            <a:r>
              <a:rPr lang="ru-RU" sz="1400" b="1" dirty="0" smtClean="0">
                <a:solidFill>
                  <a:srgbClr val="7030A0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Сосорова Д. </a:t>
            </a:r>
            <a:r>
              <a:rPr lang="ru-RU" sz="1400" b="1" dirty="0" smtClean="0"/>
              <a:t>Повышение </a:t>
            </a:r>
            <a:r>
              <a:rPr lang="ru-RU" sz="1400" b="1" dirty="0"/>
              <a:t>качества работы среднего </a:t>
            </a:r>
            <a:r>
              <a:rPr lang="ru-RU" sz="1400" b="1" dirty="0" smtClean="0"/>
              <a:t>медицинского персонала </a:t>
            </a:r>
            <a:r>
              <a:rPr lang="ru-RU" sz="1400" b="1" dirty="0"/>
              <a:t>в приемно-диагностическом </a:t>
            </a:r>
            <a:r>
              <a:rPr lang="ru-RU" sz="1400" b="1" dirty="0" smtClean="0"/>
              <a:t>отделении.</a:t>
            </a:r>
            <a:r>
              <a:rPr lang="ru-RU" sz="1400" b="1" dirty="0" smtClean="0">
                <a:solidFill>
                  <a:srgbClr val="7030A0"/>
                </a:solidFill>
              </a:rPr>
              <a:t> - № 4</a:t>
            </a:r>
            <a:endParaRPr lang="ru-RU" sz="1400" b="1" dirty="0">
              <a:solidFill>
                <a:srgbClr val="7030A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Фетищева И. </a:t>
            </a:r>
            <a:r>
              <a:rPr lang="ru-RU" sz="1400" b="1" dirty="0" smtClean="0"/>
              <a:t>Как </a:t>
            </a:r>
            <a:r>
              <a:rPr lang="ru-RU" sz="1400" b="1" dirty="0"/>
              <a:t>построить безопасный </a:t>
            </a:r>
            <a:r>
              <a:rPr lang="ru-RU" sz="1400" b="1" dirty="0" smtClean="0"/>
              <a:t>госпиталь.</a:t>
            </a:r>
            <a:r>
              <a:rPr lang="ru-RU" sz="1400" b="1" dirty="0" smtClean="0">
                <a:solidFill>
                  <a:srgbClr val="7030A0"/>
                </a:solidFill>
              </a:rPr>
              <a:t> - № 6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Спивак И. </a:t>
            </a:r>
            <a:r>
              <a:rPr lang="ru-RU" sz="1400" b="1" dirty="0" smtClean="0"/>
              <a:t>Как </a:t>
            </a:r>
            <a:r>
              <a:rPr lang="ru-RU" sz="1400" b="1" dirty="0"/>
              <a:t>снизить число жалоб: рекомендации главной </a:t>
            </a:r>
            <a:r>
              <a:rPr lang="ru-RU" sz="1400" b="1" dirty="0" smtClean="0"/>
              <a:t>медсестре. </a:t>
            </a:r>
            <a:r>
              <a:rPr lang="ru-RU" sz="1400" b="1" dirty="0" smtClean="0">
                <a:solidFill>
                  <a:srgbClr val="7030A0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Спивак И. </a:t>
            </a:r>
            <a:r>
              <a:rPr lang="ru-RU" sz="1400" b="1" dirty="0" smtClean="0"/>
              <a:t>Старшую </a:t>
            </a:r>
            <a:r>
              <a:rPr lang="ru-RU" sz="1400" b="1" dirty="0"/>
              <a:t>медсестру не слушаются подчиненные</a:t>
            </a:r>
            <a:r>
              <a:rPr lang="ru-RU" sz="1400" b="1" dirty="0" smtClean="0"/>
              <a:t>. Как </a:t>
            </a:r>
            <a:r>
              <a:rPr lang="ru-RU" sz="1400" b="1" dirty="0"/>
              <a:t>ей помочь</a:t>
            </a:r>
            <a:r>
              <a:rPr lang="ru-RU" sz="1400" b="1" dirty="0" smtClean="0"/>
              <a:t>? </a:t>
            </a:r>
            <a:r>
              <a:rPr lang="ru-RU" sz="1400" b="1" dirty="0" smtClean="0">
                <a:solidFill>
                  <a:srgbClr val="7030A0"/>
                </a:solidFill>
              </a:rPr>
              <a:t>- № 8</a:t>
            </a:r>
            <a:endParaRPr lang="ru-RU" sz="1400" b="1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200" b="1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200" b="1" dirty="0" smtClean="0"/>
          </a:p>
          <a:p>
            <a:endParaRPr lang="ru-RU" sz="1400" b="1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875" y="111211"/>
            <a:ext cx="1419904" cy="195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434" y="338114"/>
            <a:ext cx="10515600" cy="1325563"/>
          </a:xfrm>
        </p:spPr>
        <p:txBody>
          <a:bodyPr/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0070C0"/>
                </a:solidFill>
              </a:rPr>
              <a:t>Рубрика</a:t>
            </a:r>
            <a:r>
              <a:rPr lang="ru-RU" sz="1600" b="1" u="sng" dirty="0">
                <a:solidFill>
                  <a:srgbClr val="0070C0"/>
                </a:solidFill>
              </a:rPr>
              <a:t> </a:t>
            </a:r>
            <a:r>
              <a:rPr lang="ru-RU" sz="1600" b="1" u="sng" dirty="0" smtClean="0">
                <a:solidFill>
                  <a:srgbClr val="0070C0"/>
                </a:solidFill>
              </a:rPr>
              <a:t>– САНЭПИДРЕЖИМ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Дубель Е</a:t>
            </a:r>
            <a:r>
              <a:rPr lang="ru-RU" sz="1400" dirty="0"/>
              <a:t>., </a:t>
            </a:r>
            <a:r>
              <a:rPr lang="ru-RU" sz="1400" dirty="0" smtClean="0"/>
              <a:t>Косова </a:t>
            </a:r>
            <a:r>
              <a:rPr lang="ru-RU" sz="1400" dirty="0"/>
              <a:t>Л. </a:t>
            </a:r>
            <a:r>
              <a:rPr lang="ru-RU" sz="1400" b="1" dirty="0"/>
              <a:t>Производственный контроль в сестринской службе: чек-лист для главной медсестры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0070C0"/>
                </a:solidFill>
              </a:rPr>
              <a:t>- № 1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</a:t>
            </a:r>
            <a:r>
              <a:rPr lang="ru-RU" sz="1400" b="1" dirty="0"/>
              <a:t>. Профилактика ИСМП в кабинетах УЗИ: пять зон контроля по последним </a:t>
            </a:r>
            <a:r>
              <a:rPr lang="ru-RU" sz="1400" b="1" dirty="0" smtClean="0"/>
              <a:t>методрекомендациям. </a:t>
            </a:r>
            <a:r>
              <a:rPr lang="ru-RU" sz="1400" b="1" dirty="0" smtClean="0">
                <a:solidFill>
                  <a:srgbClr val="0070C0"/>
                </a:solidFill>
              </a:rPr>
              <a:t>- № </a:t>
            </a:r>
            <a:r>
              <a:rPr lang="ru-RU" sz="1400" b="1" dirty="0">
                <a:solidFill>
                  <a:srgbClr val="0070C0"/>
                </a:solidFill>
              </a:rPr>
              <a:t>1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Иванов </a:t>
            </a:r>
            <a:r>
              <a:rPr lang="ru-RU" sz="1400" dirty="0"/>
              <a:t>И., </a:t>
            </a:r>
            <a:r>
              <a:rPr lang="ru-RU" sz="1400" dirty="0" smtClean="0"/>
              <a:t>Швабский О</a:t>
            </a:r>
            <a:r>
              <a:rPr lang="ru-RU" sz="1400" dirty="0"/>
              <a:t>. </a:t>
            </a:r>
            <a:r>
              <a:rPr lang="ru-RU" sz="1400" b="1" dirty="0"/>
              <a:t>ВКК по новым требованиям. Разъяснения </a:t>
            </a:r>
            <a:r>
              <a:rPr lang="ru-RU" sz="1400" b="1" dirty="0" smtClean="0"/>
              <a:t>Росздравнадзора. </a:t>
            </a:r>
            <a:r>
              <a:rPr lang="ru-RU" sz="1400" b="1" dirty="0" smtClean="0">
                <a:solidFill>
                  <a:srgbClr val="0070C0"/>
                </a:solidFill>
              </a:rPr>
              <a:t> -№ 2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 </a:t>
            </a:r>
            <a:r>
              <a:rPr lang="ru-RU" sz="1400" b="1" dirty="0"/>
              <a:t>Эпидбезопасность в эндоскопических отделениях: новые подходы по методуказаниям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</a:t>
            </a:r>
            <a:r>
              <a:rPr lang="ru-RU" sz="1400" b="1" dirty="0" smtClean="0">
                <a:solidFill>
                  <a:srgbClr val="0070C0"/>
                </a:solidFill>
              </a:rPr>
              <a:t>3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b="1" dirty="0" smtClean="0"/>
              <a:t>ВКК </a:t>
            </a:r>
            <a:r>
              <a:rPr lang="ru-RU" sz="1400" b="1" dirty="0"/>
              <a:t>санэпидрежима: зоны ответственности и чек-листы. Одобрено Роспотребнадзором. Полезные шаблоны.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3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Арсенова </a:t>
            </a:r>
            <a:r>
              <a:rPr lang="ru-RU" sz="1400" dirty="0"/>
              <a:t>Е., </a:t>
            </a:r>
            <a:r>
              <a:rPr lang="ru-RU" sz="1400" dirty="0" smtClean="0"/>
              <a:t>Милицина </a:t>
            </a:r>
            <a:r>
              <a:rPr lang="ru-RU" sz="1400" dirty="0"/>
              <a:t>Ю. </a:t>
            </a:r>
            <a:r>
              <a:rPr lang="ru-RU" sz="1400" b="1" dirty="0"/>
              <a:t>Профилактика ИСМП в процедурном кабинете. Новые тест-карточки для инструктажа </a:t>
            </a:r>
            <a:r>
              <a:rPr lang="ru-RU" sz="1400" b="1" dirty="0" smtClean="0"/>
              <a:t>медсестер.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5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Авзалов </a:t>
            </a:r>
            <a:r>
              <a:rPr lang="ru-RU" sz="1400" dirty="0"/>
              <a:t>М., </a:t>
            </a:r>
            <a:r>
              <a:rPr lang="ru-RU" sz="1400" dirty="0" smtClean="0"/>
              <a:t>Кулова </a:t>
            </a:r>
            <a:r>
              <a:rPr lang="ru-RU" sz="1400" dirty="0"/>
              <a:t>Д., и др. </a:t>
            </a:r>
            <a:r>
              <a:rPr lang="ru-RU" sz="1400" b="1" dirty="0"/>
              <a:t>СОП по гигиене рук не работает. Как решить проблему: методика от клиники – лидера в области </a:t>
            </a:r>
            <a:r>
              <a:rPr lang="ru-RU" sz="1400" b="1" dirty="0" smtClean="0"/>
              <a:t>качества.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5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Батырова </a:t>
            </a:r>
            <a:r>
              <a:rPr lang="ru-RU" sz="1400" dirty="0"/>
              <a:t>М.</a:t>
            </a:r>
            <a:r>
              <a:rPr lang="ru-RU" sz="1400" b="1" dirty="0"/>
              <a:t> Нарушения по медотходам: методичка от Роспотребнадзора, как </a:t>
            </a:r>
            <a:r>
              <a:rPr lang="ru-RU" sz="1400" b="1" dirty="0" smtClean="0"/>
              <a:t>исправить. </a:t>
            </a:r>
            <a:r>
              <a:rPr lang="ru-RU" sz="1400" b="1" dirty="0" smtClean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Калмыкова М., Орлова О</a:t>
            </a:r>
            <a:r>
              <a:rPr lang="ru-RU" sz="1400" dirty="0"/>
              <a:t>. </a:t>
            </a:r>
            <a:r>
              <a:rPr lang="ru-RU" sz="1400" b="1" dirty="0"/>
              <a:t>Обязательный инструктаж по обработке эндоскопов для медсестер: материалы для </a:t>
            </a:r>
            <a:r>
              <a:rPr lang="ru-RU" sz="1400" b="1" dirty="0" smtClean="0"/>
              <a:t>обучения.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7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Колосова </a:t>
            </a:r>
            <a:r>
              <a:rPr lang="ru-RU" sz="1400" dirty="0"/>
              <a:t>Т. </a:t>
            </a:r>
            <a:r>
              <a:rPr lang="ru-RU" sz="1400" b="1" dirty="0"/>
              <a:t>СОП для участковых медсестер: врачу на приеме освободили пять минут для непосредственной работы с </a:t>
            </a:r>
            <a:r>
              <a:rPr lang="ru-RU" sz="1400" b="1" dirty="0" smtClean="0"/>
              <a:t>пациентом.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7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Черникова И</a:t>
            </a:r>
            <a:r>
              <a:rPr lang="ru-RU" sz="1400" dirty="0"/>
              <a:t>. </a:t>
            </a:r>
            <a:r>
              <a:rPr lang="ru-RU" sz="1400" b="1" dirty="0"/>
              <a:t>Новый состав укладок и наборов для скорой помощи. Что поменять в работе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9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</a:t>
            </a:r>
            <a:r>
              <a:rPr lang="ru-RU" sz="1400" b="1" dirty="0"/>
              <a:t> В новых санитарных правилах отменили зонирование в ЦСО. Так ли это, разбираемся вместе с </a:t>
            </a:r>
            <a:r>
              <a:rPr lang="ru-RU" sz="1400" b="1" dirty="0" smtClean="0"/>
              <a:t>эпидемиологом. </a:t>
            </a:r>
            <a:r>
              <a:rPr lang="ru-RU" sz="1400" b="1" dirty="0">
                <a:solidFill>
                  <a:srgbClr val="0070C0"/>
                </a:solidFill>
              </a:rPr>
              <a:t>- № </a:t>
            </a:r>
            <a:r>
              <a:rPr lang="ru-RU" sz="1400" b="1" dirty="0" smtClean="0">
                <a:solidFill>
                  <a:srgbClr val="0070C0"/>
                </a:solidFill>
              </a:rPr>
              <a:t>9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Чикина </a:t>
            </a:r>
            <a:r>
              <a:rPr lang="ru-RU" sz="1400" dirty="0"/>
              <a:t>О.</a:t>
            </a:r>
            <a:r>
              <a:rPr lang="ru-RU" sz="1400" b="1" dirty="0"/>
              <a:t> Роспотребнадзор опасается завоза чумы: чек-лист, чтобы проверить готовность </a:t>
            </a:r>
            <a:r>
              <a:rPr lang="ru-RU" sz="1400" b="1" dirty="0" smtClean="0"/>
              <a:t>клиники. </a:t>
            </a:r>
            <a:r>
              <a:rPr lang="ru-RU" sz="1400" b="1" dirty="0" smtClean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Тараненко </a:t>
            </a:r>
            <a:r>
              <a:rPr lang="ru-RU" sz="1400" dirty="0"/>
              <a:t>И. </a:t>
            </a:r>
            <a:r>
              <a:rPr lang="ru-RU" sz="1400" b="1" dirty="0"/>
              <a:t>Новые требования Роспотребнадзора к профилактике гриппа и ОРВИ в эпидсезон 2023–2024. Точки </a:t>
            </a:r>
            <a:r>
              <a:rPr lang="ru-RU" sz="1400" b="1" dirty="0" smtClean="0"/>
              <a:t>контроля.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dirty="0" smtClean="0"/>
              <a:t>Дубель </a:t>
            </a:r>
            <a:r>
              <a:rPr lang="ru-RU" sz="1400" dirty="0"/>
              <a:t>Е.</a:t>
            </a:r>
            <a:r>
              <a:rPr lang="ru-RU" sz="1400" b="1" dirty="0"/>
              <a:t> Как ликвидировать очаг и предотвратить распространение ИСМП. Алгоритм для главной </a:t>
            </a:r>
            <a:r>
              <a:rPr lang="ru-RU" sz="1400" b="1" dirty="0" smtClean="0"/>
              <a:t>медсестры.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400" b="1" dirty="0"/>
              <a:t>СОПы по эпидбезопасности: образцы, которые запрашивает </a:t>
            </a:r>
            <a:r>
              <a:rPr lang="ru-RU" sz="1400" b="1" dirty="0" smtClean="0"/>
              <a:t>Роспотребнадзор.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/>
            <a:endParaRPr lang="ru-RU" sz="1400" b="1" dirty="0">
              <a:solidFill>
                <a:srgbClr val="FF0000"/>
              </a:solidFill>
            </a:endParaRPr>
          </a:p>
          <a:p>
            <a:pPr lvl="0" algn="just"/>
            <a:endParaRPr lang="ru-RU" sz="1500" dirty="0"/>
          </a:p>
          <a:p>
            <a:pPr algn="just"/>
            <a:endParaRPr lang="ru-RU" sz="1600" dirty="0"/>
          </a:p>
          <a:p>
            <a:pPr algn="just"/>
            <a:endParaRPr lang="ru-RU" sz="1800" dirty="0"/>
          </a:p>
          <a:p>
            <a:pPr algn="just"/>
            <a:endParaRPr lang="ru-RU" sz="1800" dirty="0"/>
          </a:p>
          <a:p>
            <a:pPr algn="just"/>
            <a:endParaRPr lang="ru-RU" sz="1400" b="1" dirty="0"/>
          </a:p>
          <a:p>
            <a:pPr algn="just"/>
            <a:endParaRPr lang="ru-RU" sz="1800" dirty="0"/>
          </a:p>
          <a:p>
            <a:pPr algn="just"/>
            <a:endParaRPr lang="ru-RU" sz="1900" dirty="0"/>
          </a:p>
          <a:p>
            <a:pPr algn="just"/>
            <a:endParaRPr lang="ru-RU" sz="3400" dirty="0" smtClean="0"/>
          </a:p>
          <a:p>
            <a:endParaRPr lang="ru-RU" sz="3600" b="1" dirty="0" smtClean="0"/>
          </a:p>
          <a:p>
            <a:endParaRPr lang="ru-RU" sz="3600" dirty="0"/>
          </a:p>
          <a:p>
            <a:pPr algn="just"/>
            <a:endParaRPr lang="ru-RU" sz="3400" dirty="0" smtClean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0707" y="-1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3486" y="1763841"/>
            <a:ext cx="10515600" cy="435133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 smtClean="0">
                <a:solidFill>
                  <a:srgbClr val="7030A0"/>
                </a:solidFill>
              </a:rPr>
              <a:t>Рубрика –  </a:t>
            </a:r>
            <a:r>
              <a:rPr lang="ru-RU" sz="6400" b="1" u="sng" dirty="0" smtClean="0">
                <a:solidFill>
                  <a:srgbClr val="7030A0"/>
                </a:solidFill>
              </a:rPr>
              <a:t>ПРОФЕССИОНАЛЬНАЯ ПОДГОТОВКА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Мороз О. </a:t>
            </a:r>
            <a:r>
              <a:rPr lang="ru-RU" sz="5600" b="1" dirty="0" smtClean="0"/>
              <a:t>Применение </a:t>
            </a:r>
            <a:r>
              <a:rPr lang="ru-RU" sz="5600" b="1" dirty="0"/>
              <a:t>педагогической </a:t>
            </a:r>
            <a:r>
              <a:rPr lang="ru-RU" sz="5600" b="1" dirty="0" smtClean="0"/>
              <a:t>технологии «</a:t>
            </a:r>
            <a:r>
              <a:rPr lang="ru-RU" sz="5600" b="1" dirty="0"/>
              <a:t>Перевернутое обучение</a:t>
            </a:r>
            <a:r>
              <a:rPr lang="ru-RU" sz="5600" b="1" dirty="0" smtClean="0"/>
              <a:t>». </a:t>
            </a:r>
            <a:r>
              <a:rPr lang="ru-RU" sz="5600" b="1" dirty="0">
                <a:solidFill>
                  <a:srgbClr val="7030A0"/>
                </a:solidFill>
              </a:rPr>
              <a:t>-  № </a:t>
            </a:r>
            <a:r>
              <a:rPr lang="ru-RU" sz="5600" b="1" dirty="0" smtClean="0">
                <a:solidFill>
                  <a:srgbClr val="7030A0"/>
                </a:solidFill>
              </a:rPr>
              <a:t>2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Рехтина С. </a:t>
            </a:r>
            <a:r>
              <a:rPr lang="ru-RU" sz="5600" b="1" dirty="0" smtClean="0"/>
              <a:t>Практикоориентированные технологии в </a:t>
            </a:r>
            <a:r>
              <a:rPr lang="ru-RU" sz="5600" b="1" dirty="0"/>
              <a:t>подготовке специалиста </a:t>
            </a:r>
            <a:r>
              <a:rPr lang="ru-RU" sz="5600" b="1" dirty="0" smtClean="0"/>
              <a:t>здравоохранения.</a:t>
            </a:r>
            <a:r>
              <a:rPr lang="ru-RU" sz="5600" b="1" dirty="0" smtClean="0">
                <a:solidFill>
                  <a:srgbClr val="7030A0"/>
                </a:solidFill>
              </a:rPr>
              <a:t> - № 4</a:t>
            </a:r>
            <a:endParaRPr lang="ru-RU" sz="5600" b="1" dirty="0">
              <a:solidFill>
                <a:srgbClr val="7030A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>
                <a:solidFill>
                  <a:srgbClr val="7030A0"/>
                </a:solidFill>
              </a:rPr>
              <a:t>Рубрика  </a:t>
            </a:r>
            <a:r>
              <a:rPr lang="ru-RU" sz="6600" b="1" u="sng" dirty="0" smtClean="0">
                <a:solidFill>
                  <a:srgbClr val="7030A0"/>
                </a:solidFill>
              </a:rPr>
              <a:t>– </a:t>
            </a:r>
            <a:r>
              <a:rPr lang="ru-RU" sz="6400" b="1" u="sng" dirty="0" smtClean="0">
                <a:solidFill>
                  <a:srgbClr val="7030A0"/>
                </a:solidFill>
              </a:rPr>
              <a:t>ОБМЕН ОПЫТОМ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>
                <a:ea typeface="Calibri"/>
                <a:cs typeface="Times New Roman"/>
              </a:rPr>
              <a:t>Актуальные </a:t>
            </a:r>
            <a:r>
              <a:rPr lang="ru-RU" sz="5600" b="1" dirty="0">
                <a:ea typeface="Calibri"/>
                <a:cs typeface="Times New Roman"/>
              </a:rPr>
              <a:t>вопросы диспансерного наблюдения </a:t>
            </a:r>
            <a:r>
              <a:rPr lang="ru-RU" sz="5600" b="1" dirty="0" smtClean="0">
                <a:ea typeface="Calibri"/>
                <a:cs typeface="Times New Roman"/>
              </a:rPr>
              <a:t>в </a:t>
            </a:r>
            <a:r>
              <a:rPr lang="ru-RU" sz="5600" b="1" dirty="0">
                <a:ea typeface="Calibri"/>
                <a:cs typeface="Times New Roman"/>
              </a:rPr>
              <a:t>первичной медико-санитарной </a:t>
            </a:r>
            <a:r>
              <a:rPr lang="ru-RU" sz="5600" b="1" dirty="0" smtClean="0">
                <a:ea typeface="Calibri"/>
                <a:cs typeface="Times New Roman"/>
              </a:rPr>
              <a:t>помощи.</a:t>
            </a:r>
            <a:r>
              <a:rPr lang="ru-RU" sz="5600" dirty="0" smtClean="0">
                <a:ea typeface="Calibri"/>
                <a:cs typeface="Times New Roman"/>
              </a:rPr>
              <a:t> </a:t>
            </a:r>
            <a:r>
              <a:rPr lang="ru-RU" sz="5600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5600" b="1" dirty="0">
                <a:solidFill>
                  <a:srgbClr val="7030A0"/>
                </a:solidFill>
              </a:rPr>
              <a:t>№ </a:t>
            </a:r>
            <a:r>
              <a:rPr lang="ru-RU" sz="5600" b="1" dirty="0" smtClean="0">
                <a:solidFill>
                  <a:srgbClr val="7030A0"/>
                </a:solidFill>
              </a:rPr>
              <a:t>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Богданова Л., Филатова Е.  </a:t>
            </a:r>
            <a:r>
              <a:rPr lang="ru-RU" sz="5600" b="1" dirty="0" smtClean="0"/>
              <a:t>«Школа </a:t>
            </a:r>
            <a:r>
              <a:rPr lang="ru-RU" sz="5600" b="1" dirty="0"/>
              <a:t>ухода» как важный </a:t>
            </a:r>
            <a:r>
              <a:rPr lang="ru-RU" sz="5600" b="1" dirty="0" smtClean="0"/>
              <a:t>инструмент в </a:t>
            </a:r>
            <a:r>
              <a:rPr lang="ru-RU" sz="5600" b="1" dirty="0"/>
              <a:t>создании системы долговременного </a:t>
            </a:r>
            <a:r>
              <a:rPr lang="ru-RU" sz="5600" b="1" dirty="0" smtClean="0"/>
              <a:t>ухода. </a:t>
            </a:r>
            <a:r>
              <a:rPr lang="ru-RU" sz="5600" b="1" dirty="0" smtClean="0">
                <a:solidFill>
                  <a:srgbClr val="7030A0"/>
                </a:solidFill>
              </a:rPr>
              <a:t>- № 3</a:t>
            </a: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Коневская Т.</a:t>
            </a:r>
            <a:r>
              <a:rPr lang="ru-RU" sz="5600" b="1" dirty="0" smtClean="0"/>
              <a:t> Опыт </a:t>
            </a:r>
            <a:r>
              <a:rPr lang="ru-RU" sz="5600" b="1" dirty="0"/>
              <a:t>санитарно-просветительной работы </a:t>
            </a:r>
            <a:r>
              <a:rPr lang="ru-RU" sz="5600" b="1" dirty="0" smtClean="0"/>
              <a:t>отделения медицинской </a:t>
            </a:r>
            <a:r>
              <a:rPr lang="ru-RU" sz="5600" b="1" dirty="0"/>
              <a:t>профилактики с населением </a:t>
            </a:r>
            <a:r>
              <a:rPr lang="ru-RU" sz="5600" b="1" dirty="0" smtClean="0"/>
              <a:t>региона. </a:t>
            </a:r>
            <a:r>
              <a:rPr lang="ru-RU" sz="5600" b="1" dirty="0" smtClean="0">
                <a:solidFill>
                  <a:srgbClr val="7030A0"/>
                </a:solidFill>
              </a:rPr>
              <a:t>- № 3 </a:t>
            </a: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Журавлев Ю., Гиенко Г., Пальчук Е. </a:t>
            </a:r>
            <a:r>
              <a:rPr lang="ru-RU" sz="5600" b="1" dirty="0" smtClean="0"/>
              <a:t>Современный </a:t>
            </a:r>
            <a:r>
              <a:rPr lang="ru-RU" sz="5600" b="1" dirty="0"/>
              <a:t>подход к организации ухода за </a:t>
            </a:r>
            <a:r>
              <a:rPr lang="ru-RU" sz="5600" b="1" dirty="0" smtClean="0"/>
              <a:t>пациентами с </a:t>
            </a:r>
            <a:r>
              <a:rPr lang="ru-RU" sz="5600" b="1" dirty="0"/>
              <a:t>ОНМК на основе полипараметрического </a:t>
            </a:r>
            <a:r>
              <a:rPr lang="ru-RU" sz="5600" b="1" dirty="0" smtClean="0"/>
              <a:t>анализа проблем пациента. </a:t>
            </a:r>
            <a:r>
              <a:rPr lang="ru-RU" sz="5600" b="1" dirty="0" smtClean="0">
                <a:solidFill>
                  <a:srgbClr val="7030A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Абзалутдинова С.</a:t>
            </a:r>
            <a:r>
              <a:rPr lang="ru-RU" sz="5600" b="1" dirty="0" smtClean="0"/>
              <a:t> Адаптация </a:t>
            </a:r>
            <a:r>
              <a:rPr lang="ru-RU" sz="5600" b="1" dirty="0"/>
              <a:t>пациентов, перенесших острое </a:t>
            </a:r>
            <a:r>
              <a:rPr lang="ru-RU" sz="5600" b="1" dirty="0" smtClean="0"/>
              <a:t>нарушение  мозгового </a:t>
            </a:r>
            <a:r>
              <a:rPr lang="ru-RU" sz="5600" b="1" dirty="0"/>
              <a:t>кровообращения, в условиях </a:t>
            </a:r>
            <a:r>
              <a:rPr lang="ru-RU" sz="5600" b="1" dirty="0" smtClean="0"/>
              <a:t>стационара.</a:t>
            </a:r>
            <a:r>
              <a:rPr lang="ru-RU" sz="5600" b="1" dirty="0" smtClean="0">
                <a:solidFill>
                  <a:srgbClr val="7030A0"/>
                </a:solidFill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>
                <a:solidFill>
                  <a:srgbClr val="7030A0"/>
                </a:solidFill>
              </a:rPr>
              <a:t> </a:t>
            </a:r>
            <a:r>
              <a:rPr lang="ru-RU" sz="5600" b="1" dirty="0" smtClean="0">
                <a:solidFill>
                  <a:srgbClr val="7030A0"/>
                </a:solidFill>
              </a:rPr>
              <a:t>    - № 7</a:t>
            </a: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600" b="1" u="sng" dirty="0" smtClean="0">
                <a:solidFill>
                  <a:srgbClr val="7030A0"/>
                </a:solidFill>
              </a:rPr>
              <a:t>Рубрика –  </a:t>
            </a:r>
            <a:r>
              <a:rPr lang="ru-RU" sz="6400" b="1" u="sng" dirty="0" smtClean="0">
                <a:solidFill>
                  <a:srgbClr val="7030A0"/>
                </a:solidFill>
                <a:ea typeface="Times New Roman"/>
                <a:cs typeface="Times New Roman"/>
              </a:rPr>
              <a:t>НА </a:t>
            </a:r>
            <a:r>
              <a:rPr lang="ru-RU" sz="6400" b="1" u="sng" dirty="0">
                <a:solidFill>
                  <a:srgbClr val="7030A0"/>
                </a:solidFill>
                <a:ea typeface="Times New Roman"/>
                <a:cs typeface="Times New Roman"/>
              </a:rPr>
              <a:t>ЗАМЕТКУ </a:t>
            </a:r>
            <a:r>
              <a:rPr lang="ru-RU" sz="6400" b="1" u="sng" dirty="0" smtClean="0">
                <a:solidFill>
                  <a:srgbClr val="7030A0"/>
                </a:solidFill>
                <a:ea typeface="Times New Roman"/>
                <a:cs typeface="Times New Roman"/>
              </a:rPr>
              <a:t>МЕДСЕСТРЕ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>
                <a:ea typeface="Calibri"/>
                <a:cs typeface="Times New Roman"/>
              </a:rPr>
              <a:t>Кирьянова </a:t>
            </a:r>
            <a:r>
              <a:rPr lang="ru-RU" sz="5600" dirty="0">
                <a:ea typeface="Calibri"/>
                <a:cs typeface="Times New Roman"/>
              </a:rPr>
              <a:t>О. </a:t>
            </a:r>
            <a:r>
              <a:rPr lang="ru-RU" sz="5600" b="1" dirty="0">
                <a:ea typeface="Calibri"/>
                <a:cs typeface="Times New Roman"/>
              </a:rPr>
              <a:t>«Феромоны» старости</a:t>
            </a:r>
            <a:r>
              <a:rPr lang="ru-RU" sz="5600" dirty="0" smtClean="0">
                <a:ea typeface="Calibri"/>
                <a:cs typeface="Times New Roman"/>
              </a:rPr>
              <a:t>. </a:t>
            </a:r>
            <a:r>
              <a:rPr lang="ru-RU" sz="5600" b="1" dirty="0">
                <a:solidFill>
                  <a:srgbClr val="7030A0"/>
                </a:solidFill>
              </a:rPr>
              <a:t>-  № </a:t>
            </a:r>
            <a:r>
              <a:rPr lang="ru-RU" sz="5600" b="1" dirty="0" smtClean="0">
                <a:solidFill>
                  <a:srgbClr val="7030A0"/>
                </a:solidFill>
              </a:rPr>
              <a:t>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Касатова Е.</a:t>
            </a:r>
            <a:r>
              <a:rPr lang="ru-RU" sz="5600" b="1" dirty="0" smtClean="0"/>
              <a:t> </a:t>
            </a:r>
            <a:r>
              <a:rPr lang="ru-RU" sz="5600" b="1" dirty="0"/>
              <a:t>Стрессом надо управлять. </a:t>
            </a:r>
            <a:r>
              <a:rPr lang="ru-RU" sz="5600" b="1" dirty="0">
                <a:solidFill>
                  <a:srgbClr val="7030A0"/>
                </a:solidFill>
              </a:rPr>
              <a:t>-  № </a:t>
            </a:r>
            <a:r>
              <a:rPr lang="ru-RU" sz="5600" b="1" dirty="0" smtClean="0">
                <a:solidFill>
                  <a:srgbClr val="7030A0"/>
                </a:solidFill>
              </a:rPr>
              <a:t>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ru-RU" sz="6400" b="1" u="sng" dirty="0" smtClean="0">
              <a:solidFill>
                <a:srgbClr val="002060"/>
              </a:solidFill>
            </a:endParaRPr>
          </a:p>
          <a:p>
            <a:endParaRPr lang="ru-RU" sz="4800" b="1" dirty="0">
              <a:solidFill>
                <a:srgbClr val="002060"/>
              </a:solidFill>
            </a:endParaRPr>
          </a:p>
          <a:p>
            <a:endParaRPr lang="ru-RU" sz="4800" b="1" dirty="0" smtClean="0">
              <a:solidFill>
                <a:srgbClr val="002060"/>
              </a:solidFill>
              <a:ea typeface="Calibri"/>
              <a:cs typeface="Calibri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875" y="111211"/>
            <a:ext cx="1419904" cy="195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461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r>
              <a:rPr lang="ru-RU" sz="4000" b="1" dirty="0">
                <a:solidFill>
                  <a:srgbClr val="C00000"/>
                </a:solidFill>
                <a:latin typeface="+mn-lt"/>
              </a:rPr>
              <a:t>«Сестринское дело» за 2023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СЕСТРИНСКОЕ ДЕЛО В </a:t>
            </a:r>
            <a:r>
              <a:rPr lang="ru-RU" sz="1600" b="1" u="sng" dirty="0" smtClean="0">
                <a:solidFill>
                  <a:srgbClr val="7030A0"/>
                </a:solidFill>
              </a:rPr>
              <a:t>ОНКОЛОГИИ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Салихова </a:t>
            </a:r>
            <a:r>
              <a:rPr lang="ru-RU" sz="1400" dirty="0"/>
              <a:t>Г.</a:t>
            </a:r>
            <a:r>
              <a:rPr lang="ru-RU" sz="1400" b="1" dirty="0"/>
              <a:t> Рак боится счастливых людей. </a:t>
            </a:r>
            <a:r>
              <a:rPr lang="ru-RU" sz="1400" b="1" dirty="0">
                <a:solidFill>
                  <a:srgbClr val="7030A0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Волкова Ю., Пятикоп В. </a:t>
            </a:r>
            <a:r>
              <a:rPr lang="ru-RU" sz="1400" b="1" dirty="0"/>
              <a:t>Роль среднего медицинского персонала в лечении рака предстательной железы. </a:t>
            </a:r>
            <a:r>
              <a:rPr lang="ru-RU" sz="1400" b="1" dirty="0">
                <a:solidFill>
                  <a:srgbClr val="7030A0"/>
                </a:solidFill>
              </a:rPr>
              <a:t>- № </a:t>
            </a:r>
            <a:r>
              <a:rPr lang="ru-RU" sz="1400" b="1" dirty="0" smtClean="0">
                <a:solidFill>
                  <a:srgbClr val="7030A0"/>
                </a:solidFill>
              </a:rPr>
              <a:t>2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Тищенко Н., Пятикоп В. </a:t>
            </a:r>
            <a:r>
              <a:rPr lang="ru-RU" sz="1400" b="1" dirty="0" smtClean="0"/>
              <a:t>Специализированная </a:t>
            </a:r>
            <a:r>
              <a:rPr lang="ru-RU" sz="1400" b="1" dirty="0"/>
              <a:t>паллиативная </a:t>
            </a:r>
            <a:r>
              <a:rPr lang="ru-RU" sz="1400" b="1" dirty="0" smtClean="0"/>
              <a:t>помощь онкологическому пациенту. </a:t>
            </a:r>
            <a:r>
              <a:rPr lang="ru-RU" sz="1400" b="1" dirty="0" smtClean="0">
                <a:solidFill>
                  <a:srgbClr val="7030A0"/>
                </a:solidFill>
              </a:rPr>
              <a:t>- № 4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Сосорова Д., Мухина А., Кононенко Д. </a:t>
            </a:r>
            <a:r>
              <a:rPr lang="ru-RU" sz="1400" b="1" dirty="0" smtClean="0"/>
              <a:t>Пациентоориентированность </a:t>
            </a:r>
            <a:r>
              <a:rPr lang="ru-RU" sz="1400" b="1" dirty="0"/>
              <a:t>сестринской </a:t>
            </a:r>
            <a:r>
              <a:rPr lang="ru-RU" sz="1400" b="1" dirty="0" smtClean="0"/>
              <a:t>помощи детям </a:t>
            </a:r>
            <a:r>
              <a:rPr lang="ru-RU" sz="1400" b="1" dirty="0"/>
              <a:t>с паллиативным статусом в стационарных </a:t>
            </a:r>
            <a:r>
              <a:rPr lang="ru-RU" sz="1400" b="1" dirty="0" smtClean="0"/>
              <a:t>условиях</a:t>
            </a:r>
            <a:r>
              <a:rPr lang="ru-RU" sz="1400" b="1" dirty="0" smtClean="0">
                <a:solidFill>
                  <a:srgbClr val="7030A0"/>
                </a:solidFill>
              </a:rPr>
              <a:t>. - № 8</a:t>
            </a:r>
            <a:endParaRPr lang="ru-RU" sz="1400" b="1" dirty="0">
              <a:solidFill>
                <a:srgbClr val="7030A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b="1" u="sng" dirty="0">
              <a:solidFill>
                <a:srgbClr val="7030A0"/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СЕСТРИНСКОЕ ДЕЛО В </a:t>
            </a:r>
            <a:r>
              <a:rPr lang="ru-RU" sz="1600" b="1" u="sng" dirty="0" smtClean="0">
                <a:solidFill>
                  <a:srgbClr val="7030A0"/>
                </a:solidFill>
              </a:rPr>
              <a:t>ПЕДИАТРИИ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500" dirty="0" smtClean="0"/>
              <a:t>Чумилина С. </a:t>
            </a:r>
            <a:r>
              <a:rPr lang="ru-RU" sz="1500" b="1" dirty="0" smtClean="0"/>
              <a:t>Использование </a:t>
            </a:r>
            <a:r>
              <a:rPr lang="ru-RU" sz="1500" b="1" dirty="0"/>
              <a:t>медицинской системы для </a:t>
            </a:r>
            <a:r>
              <a:rPr lang="ru-RU" sz="1500" b="1" dirty="0" smtClean="0"/>
              <a:t>терморегуляции организма </a:t>
            </a:r>
            <a:r>
              <a:rPr lang="ru-RU" sz="1500" b="1" dirty="0"/>
              <a:t>новорожденных и младенцев в </a:t>
            </a:r>
            <a:r>
              <a:rPr lang="ru-RU" sz="1500" b="1" dirty="0" smtClean="0"/>
              <a:t>ОРИТ.  </a:t>
            </a:r>
            <a:r>
              <a:rPr lang="ru-RU" sz="15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500" b="1" dirty="0">
                <a:solidFill>
                  <a:srgbClr val="7030A0"/>
                </a:solidFill>
              </a:rPr>
              <a:t>№ </a:t>
            </a:r>
            <a:r>
              <a:rPr lang="ru-RU" sz="1500" b="1" dirty="0" smtClean="0">
                <a:solidFill>
                  <a:srgbClr val="7030A0"/>
                </a:solidFill>
              </a:rPr>
              <a:t>4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rgbClr val="7030A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РАБОЧЕЕ ПРОСТРАНСТВО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Мыльникова </a:t>
            </a:r>
            <a:r>
              <a:rPr lang="ru-RU" sz="1400" dirty="0"/>
              <a:t>И.</a:t>
            </a:r>
            <a:r>
              <a:rPr lang="ru-RU" sz="1400" b="1" dirty="0"/>
              <a:t> Проблема взаимоотношений врача и медсестры: истоки и пути решения. </a:t>
            </a:r>
            <a:r>
              <a:rPr lang="ru-RU" sz="1400" b="1" dirty="0">
                <a:solidFill>
                  <a:srgbClr val="7030A0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7030A0"/>
                </a:solidFill>
              </a:rPr>
              <a:t>Рубрика – </a:t>
            </a:r>
            <a:r>
              <a:rPr lang="ru-RU" sz="1600" b="1" u="sng" dirty="0" smtClean="0">
                <a:solidFill>
                  <a:srgbClr val="7030A0"/>
                </a:solidFill>
              </a:rPr>
              <a:t>СЕСТРИНСКИЙ ПРАКТИКУМ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Каларащук  </a:t>
            </a:r>
            <a:r>
              <a:rPr lang="ru-RU" sz="1400" dirty="0"/>
              <a:t>А. </a:t>
            </a:r>
            <a:r>
              <a:rPr lang="ru-RU" sz="1400" b="1" dirty="0"/>
              <a:t>Колостома: преимущества и недостатки, принципы реабилитации  и правила образа жизни.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 А. </a:t>
            </a:r>
            <a:r>
              <a:rPr lang="ru-RU" sz="1400" b="1" dirty="0"/>
              <a:t>Еюностома и илеостома: правила ухода и профилактики осложнений.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Каларащук  А. </a:t>
            </a:r>
            <a:r>
              <a:rPr lang="ru-RU" sz="1400" b="1" dirty="0"/>
              <a:t>Нефростома: показания к проведению и  особенности ухода. </a:t>
            </a:r>
            <a:r>
              <a:rPr lang="ru-RU" sz="1400" b="1" dirty="0">
                <a:solidFill>
                  <a:srgbClr val="7030A0"/>
                </a:solidFill>
                <a:ea typeface="Calibri"/>
                <a:cs typeface="Times New Roman"/>
              </a:rPr>
              <a:t>- </a:t>
            </a:r>
            <a:r>
              <a:rPr lang="ru-RU" sz="1400" b="1" dirty="0">
                <a:solidFill>
                  <a:srgbClr val="7030A0"/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b="1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875" y="111211"/>
            <a:ext cx="1419904" cy="195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4052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«Управление качеством  в здравоохранении» за 2023год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927654"/>
            <a:ext cx="10515600" cy="423695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990033"/>
                </a:solidFill>
              </a:rPr>
              <a:t>Рубрика – ВНЕШНИЕ ПРОВЕРКИ</a:t>
            </a:r>
            <a:endParaRPr lang="ru-RU" sz="6400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Кучин Н.</a:t>
            </a:r>
            <a:r>
              <a:rPr lang="ru-RU" sz="5600" b="1" dirty="0" smtClean="0"/>
              <a:t>  Как выполнить новые требования Росздравнадзора к меддеятельности. Точки контроля. </a:t>
            </a:r>
            <a:r>
              <a:rPr lang="ru-RU" sz="5600" b="1" dirty="0" smtClean="0">
                <a:solidFill>
                  <a:srgbClr val="990033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b="1" dirty="0" smtClean="0"/>
              <a:t>Как проверить сайт клиники, чтобы не придрались контролеры. Методичка по всем разделам. </a:t>
            </a:r>
            <a:r>
              <a:rPr lang="ru-RU" sz="5600" b="1" dirty="0" smtClean="0">
                <a:solidFill>
                  <a:srgbClr val="800000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Кучин Н.</a:t>
            </a:r>
            <a:r>
              <a:rPr lang="ru-RU" sz="5600" b="1" dirty="0" smtClean="0"/>
              <a:t> Инспектор Росздравнадзора больше не смотрит в чек-лист. Инструкция, как подготовить персонал к проверкам в новом формате. </a:t>
            </a:r>
            <a:r>
              <a:rPr lang="ru-RU" sz="5600" b="1" dirty="0" smtClean="0">
                <a:solidFill>
                  <a:srgbClr val="990033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b="1" dirty="0" smtClean="0"/>
              <a:t>Как провести аудит медкарт перед проверкой Росздравнадзора. Инструкция и чек-листы для контроля. </a:t>
            </a:r>
            <a:r>
              <a:rPr lang="ru-RU" sz="5600" b="1" dirty="0" smtClean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Капитонова Е. </a:t>
            </a:r>
            <a:r>
              <a:rPr lang="ru-RU" sz="5600" b="1" dirty="0" smtClean="0"/>
              <a:t>Лицензионные нарушения. За что поплатились ваши коллеги и как подстраховаться. </a:t>
            </a:r>
            <a:r>
              <a:rPr lang="ru-RU" sz="5600" b="1" dirty="0" smtClean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Кондратова Н., Корепин Н., Фокина А. и др.</a:t>
            </a:r>
            <a:r>
              <a:rPr lang="ru-RU" sz="5600" b="1" dirty="0" smtClean="0"/>
              <a:t> Обязательные памятки для пациентов и посетителей. Что проверит Росздравнадзор. </a:t>
            </a:r>
            <a:endParaRPr lang="ru-RU" sz="56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990033"/>
                </a:solidFill>
              </a:rPr>
              <a:t>- </a:t>
            </a:r>
            <a:r>
              <a:rPr lang="ru-RU" sz="5600" b="1" dirty="0" smtClean="0">
                <a:solidFill>
                  <a:srgbClr val="990033"/>
                </a:solidFill>
              </a:rPr>
              <a:t>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Чикина О.</a:t>
            </a:r>
            <a:r>
              <a:rPr lang="ru-RU" sz="5600" b="1" dirty="0" smtClean="0"/>
              <a:t> Работа с медотходами по СанПиН. Как подготовить документы к проверке Роспотребнадзора. </a:t>
            </a:r>
            <a:r>
              <a:rPr lang="ru-RU" sz="5600" b="1" dirty="0" smtClean="0">
                <a:solidFill>
                  <a:srgbClr val="A50021"/>
                </a:solidFill>
              </a:rPr>
              <a:t>- № 4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Каменская С., Кондратова Н. </a:t>
            </a:r>
            <a:r>
              <a:rPr lang="ru-RU" sz="5600" b="1" dirty="0" smtClean="0"/>
              <a:t>Три управленческих провала, которые обернулись уголовкой со скандалом в СМИ. Как не допустить в вашей клинике.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Федорова В. </a:t>
            </a:r>
            <a:r>
              <a:rPr lang="ru-RU" sz="5600" b="1" dirty="0" smtClean="0"/>
              <a:t>Чек-листы Росздравнадзора по медизделиям. Как отвечать на вопросы контролеров и пройти проверки без нарушений. </a:t>
            </a:r>
            <a:r>
              <a:rPr lang="ru-RU" sz="5600" b="1" dirty="0" smtClean="0">
                <a:solidFill>
                  <a:srgbClr val="990033"/>
                </a:solidFill>
              </a:rPr>
              <a:t>- № 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Федорова В.</a:t>
            </a:r>
            <a:r>
              <a:rPr lang="ru-RU" sz="5600" b="1" dirty="0" smtClean="0"/>
              <a:t> Обязательные локальные документы по лекарствам: полный перечень с примерами от эксперта Росздравнадзора. </a:t>
            </a:r>
            <a:endParaRPr lang="ru-RU" sz="56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990033"/>
                </a:solidFill>
              </a:rPr>
              <a:t>- </a:t>
            </a:r>
            <a:r>
              <a:rPr lang="ru-RU" sz="5600" b="1" dirty="0" smtClean="0">
                <a:solidFill>
                  <a:srgbClr val="990033"/>
                </a:solidFill>
              </a:rPr>
              <a:t>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Авзалов М., Кулова Д., Ганиева З.</a:t>
            </a:r>
            <a:r>
              <a:rPr lang="ru-RU" sz="5600" b="1" dirty="0" smtClean="0"/>
              <a:t> Новое руководство Росздравнадзора по медизделиям. Комплект локалки и рекомендации по внедрению от коллег.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990033"/>
                </a:solidFill>
              </a:rPr>
              <a:t>- № 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Пивень Д., Иванов И. </a:t>
            </a:r>
            <a:r>
              <a:rPr lang="ru-RU" sz="5600" b="1" dirty="0" smtClean="0"/>
              <a:t>Проверочные листы Росздравнадзора по контролю ВКК. Как работать с инструментом проверяющих, чтобы предупредить нарушения и подготовиться к проверкам. </a:t>
            </a:r>
            <a:r>
              <a:rPr lang="ru-RU" sz="5600" b="1" dirty="0" smtClean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Кауркин А., Ковалева Ю.</a:t>
            </a:r>
            <a:r>
              <a:rPr lang="ru-RU" sz="5600" b="1" dirty="0" smtClean="0"/>
              <a:t> Изменения в порядке маркировки. Проверьте, что внедрили все сентябрьские поправки. </a:t>
            </a:r>
            <a:r>
              <a:rPr lang="ru-RU" sz="5600" b="1" dirty="0" smtClean="0">
                <a:solidFill>
                  <a:srgbClr val="990033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Гаганов Д. </a:t>
            </a:r>
            <a:r>
              <a:rPr lang="ru-RU" sz="5600" b="1" dirty="0" smtClean="0"/>
              <a:t>О пациенте запрашивают сведения по страховому случаю. Как ответить, чтобы не оказаться в суде. </a:t>
            </a:r>
            <a:r>
              <a:rPr lang="ru-RU" sz="5600" b="1" dirty="0" smtClean="0">
                <a:solidFill>
                  <a:srgbClr val="990033"/>
                </a:solidFill>
              </a:rPr>
              <a:t>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5600" dirty="0" smtClean="0"/>
              <a:t>Кучин Н. </a:t>
            </a:r>
            <a:r>
              <a:rPr lang="ru-RU" sz="5600" b="1" dirty="0" smtClean="0"/>
              <a:t>Обновили критерии проверок Росздравнадзора по меддеятельности. Как подготовиться к внеплановому контролю. </a:t>
            </a:r>
            <a:endParaRPr lang="ru-RU" sz="56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990033"/>
                </a:solidFill>
              </a:rPr>
              <a:t>– № </a:t>
            </a:r>
            <a:r>
              <a:rPr lang="ru-RU" sz="5600" b="1" dirty="0" smtClean="0">
                <a:solidFill>
                  <a:srgbClr val="990033"/>
                </a:solidFill>
              </a:rPr>
              <a:t>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endParaRPr lang="ru-RU" sz="1200" dirty="0"/>
          </a:p>
          <a:p>
            <a:pPr lvl="0"/>
            <a:endParaRPr lang="ru-RU" sz="14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2023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2595" y="1776199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ВНУТРЕННИЙ КОНТРОЛЬ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Орлова </a:t>
            </a:r>
            <a:r>
              <a:rPr lang="ru-RU" sz="1400" dirty="0"/>
              <a:t>О.</a:t>
            </a:r>
            <a:r>
              <a:rPr lang="ru-RU" sz="1400" b="1" dirty="0"/>
              <a:t> Какие документы проверить при ВКК эпидбезопасности. Методичка для клиники. </a:t>
            </a:r>
            <a:r>
              <a:rPr lang="ru-RU" sz="1400" b="1" dirty="0">
                <a:solidFill>
                  <a:srgbClr val="990033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Ведилина М., Минулин И., Таут Д. </a:t>
            </a:r>
            <a:r>
              <a:rPr lang="ru-RU" sz="1400" b="1" dirty="0"/>
              <a:t>Как сделать внутренний аудит качества и безопасности меддеятельности в клинике эффективнее: шесть базовых принципов. </a:t>
            </a:r>
            <a:r>
              <a:rPr lang="ru-RU" sz="1400" b="1" dirty="0" smtClean="0">
                <a:solidFill>
                  <a:srgbClr val="990033"/>
                </a:solidFill>
              </a:rPr>
              <a:t>- </a:t>
            </a:r>
            <a:r>
              <a:rPr lang="ru-RU" sz="1400" b="1" dirty="0">
                <a:solidFill>
                  <a:srgbClr val="990033"/>
                </a:solidFill>
              </a:rPr>
              <a:t>№ 6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/>
              <a:t> </a:t>
            </a:r>
            <a:endParaRPr lang="ru-RU" sz="1600" b="1" u="sng" dirty="0" smtClean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ПРАВОВЫЕ АСПЕКТЫ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Хмелевская Е. </a:t>
            </a:r>
            <a:r>
              <a:rPr lang="ru-RU" sz="1400" b="1" dirty="0"/>
              <a:t>Опасные ошибки в работе с персданными. Разъяснения с учетом новых требований. </a:t>
            </a:r>
            <a:r>
              <a:rPr lang="ru-RU" sz="1400" b="1" dirty="0">
                <a:solidFill>
                  <a:srgbClr val="990033"/>
                </a:solidFill>
              </a:rPr>
              <a:t>- 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Севостьянов А. </a:t>
            </a:r>
            <a:r>
              <a:rPr lang="ru-RU" sz="1400" b="1" dirty="0"/>
              <a:t>Как отвечать на запросы меддокументов, чтобы не нарушить закон. Разбор от юриста. </a:t>
            </a:r>
            <a:r>
              <a:rPr lang="ru-RU" sz="1400" b="1" dirty="0">
                <a:solidFill>
                  <a:srgbClr val="990033"/>
                </a:solidFill>
              </a:rPr>
              <a:t>- № 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Степнова А. </a:t>
            </a:r>
            <a:r>
              <a:rPr lang="ru-RU" sz="1400" b="1" dirty="0"/>
              <a:t>Врача обвинили в коррупции: можно ли принимать подарки от пациентов. </a:t>
            </a:r>
            <a:r>
              <a:rPr lang="ru-RU" sz="1400" b="1" dirty="0">
                <a:solidFill>
                  <a:srgbClr val="990033"/>
                </a:solidFill>
              </a:rPr>
              <a:t>- № </a:t>
            </a:r>
            <a:r>
              <a:rPr lang="ru-RU" sz="1400" b="1" dirty="0" smtClean="0">
                <a:solidFill>
                  <a:srgbClr val="990033"/>
                </a:solidFill>
              </a:rPr>
              <a:t>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Оруджова </a:t>
            </a:r>
            <a:r>
              <a:rPr lang="ru-RU" sz="1400" dirty="0"/>
              <a:t>А. </a:t>
            </a:r>
            <a:r>
              <a:rPr lang="ru-RU" sz="1400" b="1" dirty="0"/>
              <a:t>Как подтвердить диплом в России – лайфхаки для </a:t>
            </a:r>
            <a:r>
              <a:rPr lang="ru-RU" sz="1400" b="1" dirty="0" smtClean="0"/>
              <a:t>врача. </a:t>
            </a:r>
            <a:r>
              <a:rPr lang="ru-RU" sz="1400" b="1" dirty="0" smtClean="0">
                <a:solidFill>
                  <a:srgbClr val="990033"/>
                </a:solidFill>
              </a:rPr>
              <a:t>- № 2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Капитонова </a:t>
            </a:r>
            <a:r>
              <a:rPr lang="ru-RU" sz="1400" dirty="0"/>
              <a:t>Е. </a:t>
            </a:r>
            <a:r>
              <a:rPr lang="ru-RU" sz="1400" b="1" dirty="0"/>
              <a:t>Отказ в медпомощи. Когда это законно и как </a:t>
            </a:r>
            <a:r>
              <a:rPr lang="ru-RU" sz="1400" b="1" dirty="0" smtClean="0"/>
              <a:t>обосновать. </a:t>
            </a:r>
            <a:r>
              <a:rPr lang="ru-RU" sz="1400" b="1" dirty="0" smtClean="0">
                <a:solidFill>
                  <a:srgbClr val="990033"/>
                </a:solidFill>
              </a:rPr>
              <a:t>- № 4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Севостьянов </a:t>
            </a:r>
            <a:r>
              <a:rPr lang="ru-RU" sz="1400" dirty="0"/>
              <a:t>А., </a:t>
            </a:r>
            <a:r>
              <a:rPr lang="ru-RU" sz="1400" dirty="0" smtClean="0"/>
              <a:t>Хмелевская </a:t>
            </a:r>
            <a:r>
              <a:rPr lang="ru-RU" sz="1400" dirty="0"/>
              <a:t>Е., </a:t>
            </a:r>
            <a:r>
              <a:rPr lang="ru-RU" sz="1400" dirty="0" smtClean="0"/>
              <a:t>Ковалева </a:t>
            </a:r>
            <a:r>
              <a:rPr lang="ru-RU" sz="1400" dirty="0"/>
              <a:t>Ю. </a:t>
            </a:r>
            <a:r>
              <a:rPr lang="ru-RU" sz="1400" b="1" dirty="0"/>
              <a:t>Пять вопросов клиник по новым формам меддокументов для стационаров. Отвечают </a:t>
            </a:r>
            <a:r>
              <a:rPr lang="ru-RU" sz="1400" b="1" dirty="0" smtClean="0"/>
              <a:t>юристы. </a:t>
            </a:r>
            <a:r>
              <a:rPr lang="ru-RU" sz="1400" b="1" dirty="0" smtClean="0">
                <a:solidFill>
                  <a:srgbClr val="990033"/>
                </a:solidFill>
              </a:rPr>
              <a:t>- № 5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Кочеткова </a:t>
            </a:r>
            <a:r>
              <a:rPr lang="ru-RU" sz="1400" dirty="0"/>
              <a:t>Р. </a:t>
            </a:r>
            <a:r>
              <a:rPr lang="ru-RU" sz="1400" b="1" dirty="0"/>
              <a:t>Главные сложности с несовершеннолетними пациентами. Как подстраховаться от исков </a:t>
            </a:r>
            <a:r>
              <a:rPr lang="ru-RU" sz="1400" b="1" dirty="0" smtClean="0"/>
              <a:t>родителей. </a:t>
            </a:r>
            <a:r>
              <a:rPr lang="ru-RU" sz="1400" b="1" dirty="0" smtClean="0">
                <a:solidFill>
                  <a:srgbClr val="990033"/>
                </a:solidFill>
              </a:rPr>
              <a:t>- № 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Севостьянов </a:t>
            </a:r>
            <a:r>
              <a:rPr lang="ru-RU" sz="1400" dirty="0"/>
              <a:t>А. </a:t>
            </a:r>
            <a:r>
              <a:rPr lang="ru-RU" sz="1400" b="1" dirty="0"/>
              <a:t>Электронные подписи: скрытые угрозы для клиники и </a:t>
            </a:r>
            <a:r>
              <a:rPr lang="ru-RU" sz="1400" b="1" dirty="0" smtClean="0"/>
              <a:t>сотрудников. </a:t>
            </a:r>
            <a:r>
              <a:rPr lang="ru-RU" sz="1400" b="1" dirty="0" smtClean="0">
                <a:solidFill>
                  <a:srgbClr val="990033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Капитонова </a:t>
            </a:r>
            <a:r>
              <a:rPr lang="ru-RU" sz="1400" dirty="0"/>
              <a:t>Е. </a:t>
            </a:r>
            <a:r>
              <a:rPr lang="ru-RU" sz="1400" b="1" dirty="0"/>
              <a:t>Травма на рабочем месте. Сколько может отсудить работник за скользкий пол и как защитить </a:t>
            </a:r>
            <a:r>
              <a:rPr lang="ru-RU" sz="1400" b="1" dirty="0" smtClean="0"/>
              <a:t>клинику. </a:t>
            </a:r>
            <a:r>
              <a:rPr lang="ru-RU" sz="1400" b="1" dirty="0" smtClean="0">
                <a:solidFill>
                  <a:srgbClr val="990033"/>
                </a:solidFill>
              </a:rPr>
              <a:t>- № 11</a:t>
            </a: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b="1" u="sng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u="sng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</p:txBody>
      </p:sp>
      <p:pic>
        <p:nvPicPr>
          <p:cNvPr id="5" name="Рисунок 4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5426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2023 го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ОПЫТ РЕГИОНОВ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Додонов А. </a:t>
            </a:r>
            <a:r>
              <a:rPr lang="ru-RU" sz="1400" b="1" dirty="0"/>
              <a:t>Что поправить в СОПах, чтобы их одобрил Росздравнадзор. Образцы по самым сложным направлениям. </a:t>
            </a:r>
            <a:r>
              <a:rPr lang="ru-RU" sz="1400" b="1" dirty="0">
                <a:solidFill>
                  <a:srgbClr val="990033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Фокина А., Копытина О. </a:t>
            </a:r>
            <a:r>
              <a:rPr lang="ru-RU" sz="1400" b="1" dirty="0"/>
              <a:t>Как сэкономить на сортировке отходов и получить дополнительный доход. Решения от практиков. </a:t>
            </a:r>
            <a:r>
              <a:rPr lang="ru-RU" sz="1400" b="1" dirty="0">
                <a:solidFill>
                  <a:srgbClr val="990033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Черкашин А. </a:t>
            </a:r>
            <a:r>
              <a:rPr lang="ru-RU" sz="1400" b="1" dirty="0"/>
              <a:t>Электронный документооборот. Алгоритм от клиники-лидера, как перейти, и образцы локалки. </a:t>
            </a:r>
            <a:r>
              <a:rPr lang="ru-RU" sz="1400" b="1" dirty="0">
                <a:solidFill>
                  <a:srgbClr val="990033"/>
                </a:solidFill>
              </a:rPr>
              <a:t>- № 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Лядов Д. </a:t>
            </a:r>
            <a:r>
              <a:rPr lang="ru-RU" sz="1400" b="1" dirty="0"/>
              <a:t>Как сформировать отдел ВКК в медорганизации: опыт Белгородского онкологического диспансера. </a:t>
            </a:r>
            <a:r>
              <a:rPr lang="ru-RU" sz="1400" b="1" dirty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Ярцев С., Хилько Н., Шень Н. </a:t>
            </a:r>
            <a:r>
              <a:rPr lang="ru-RU" sz="1400" b="1" dirty="0"/>
              <a:t>Как внедрить клинреки в работу приемного отделения и оказывать экстренную и неотложную помощь в стационаре. </a:t>
            </a:r>
            <a:r>
              <a:rPr lang="ru-RU" sz="1400" b="1" dirty="0">
                <a:solidFill>
                  <a:srgbClr val="990033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Белинина А., Мартиросян С. и др. </a:t>
            </a:r>
            <a:r>
              <a:rPr lang="ru-RU" sz="1400" b="1" dirty="0"/>
              <a:t>Как организовать добровольную отчетность медперсонала и снизить риск нежелательных событий. </a:t>
            </a:r>
            <a:r>
              <a:rPr lang="ru-RU" sz="1400" b="1" dirty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Курлеева Т., Слюсарева Е.  и др. </a:t>
            </a:r>
            <a:r>
              <a:rPr lang="ru-RU" sz="1400" b="1" dirty="0"/>
              <a:t>Как организовать внутренний контроль качества на всех этапах работы КДЛ: алгоритм от коллег и образцы локальных документов. </a:t>
            </a:r>
            <a:r>
              <a:rPr lang="ru-RU" sz="1400" b="1" dirty="0">
                <a:solidFill>
                  <a:srgbClr val="990033"/>
                </a:solidFill>
              </a:rPr>
              <a:t>- № 6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Тюменцева Н. </a:t>
            </a:r>
            <a:r>
              <a:rPr lang="ru-RU" sz="1400" b="1" dirty="0"/>
              <a:t>Как выстроить систему ВКК, чтобы освободить медперсонал от немедицинской работы за счет перераспределения функций. Опыт сертифицированной поликлиники. </a:t>
            </a:r>
            <a:r>
              <a:rPr lang="ru-RU" sz="1400" b="1" dirty="0">
                <a:solidFill>
                  <a:srgbClr val="990033"/>
                </a:solidFill>
              </a:rPr>
              <a:t>- № </a:t>
            </a:r>
            <a:r>
              <a:rPr lang="ru-RU" sz="1400" b="1" dirty="0" smtClean="0">
                <a:solidFill>
                  <a:srgbClr val="990033"/>
                </a:solidFill>
              </a:rPr>
              <a:t>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УПРАВЛЕНИЕ ПЕРСОНАЛОМ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Алгоритм действий, если вам некомфортно общаться с коллегой. Видеолекция от психолога. </a:t>
            </a:r>
            <a:r>
              <a:rPr lang="ru-RU" sz="1400" b="1" dirty="0">
                <a:solidFill>
                  <a:srgbClr val="990033"/>
                </a:solidFill>
              </a:rPr>
              <a:t>-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Кадыров Ф. </a:t>
            </a:r>
            <a:r>
              <a:rPr lang="ru-RU" sz="1400" b="1" dirty="0"/>
              <a:t>Кому положены специальные социальные выплаты. </a:t>
            </a:r>
            <a:r>
              <a:rPr lang="ru-RU" sz="1400" b="1" dirty="0">
                <a:solidFill>
                  <a:srgbClr val="990033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ПСИХОЛОГИЯ УПРАВЛЕНИЯ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Спивак И. </a:t>
            </a:r>
            <a:r>
              <a:rPr lang="ru-RU" sz="1400" b="1" dirty="0"/>
              <a:t>Если некомфортно общаться с коллегой. Алгоритм действий и комплект чек-листов от ведущего эксперта в области профессиональной </a:t>
            </a:r>
            <a:r>
              <a:rPr lang="ru-RU" sz="1400" b="1" dirty="0" smtClean="0"/>
              <a:t>коммуникации. </a:t>
            </a:r>
            <a:r>
              <a:rPr lang="ru-RU" sz="1400" b="1" dirty="0" smtClean="0">
                <a:solidFill>
                  <a:srgbClr val="990033"/>
                </a:solidFill>
              </a:rPr>
              <a:t>- № 11</a:t>
            </a:r>
            <a:endParaRPr lang="ru-RU" sz="14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990033"/>
              </a:solidFill>
            </a:endParaRPr>
          </a:p>
          <a:p>
            <a:endParaRPr lang="ru-RU" sz="16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9129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за 2023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ОРГАНИЗАЦИЯ ЛЕЧЕБНО-ДИАГНОСТИЧЕСКОЙ РАБОТЫ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Схапцежук З</a:t>
            </a:r>
            <a:r>
              <a:rPr lang="ru-RU" sz="1400" dirty="0"/>
              <a:t>. </a:t>
            </a:r>
            <a:r>
              <a:rPr lang="ru-RU" sz="1400" b="1" dirty="0"/>
              <a:t>Изменения в оформлении больничных. Проверьте, что врачи выдают листки по новым </a:t>
            </a:r>
            <a:r>
              <a:rPr lang="ru-RU" sz="1400" b="1" dirty="0" smtClean="0"/>
              <a:t>правилам. </a:t>
            </a:r>
            <a:r>
              <a:rPr lang="ru-RU" sz="1400" b="1" dirty="0" smtClean="0">
                <a:solidFill>
                  <a:srgbClr val="990033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Свешников </a:t>
            </a:r>
            <a:r>
              <a:rPr lang="ru-RU" sz="1400" dirty="0"/>
              <a:t>К. </a:t>
            </a:r>
            <a:r>
              <a:rPr lang="ru-RU" sz="1400" b="1" dirty="0"/>
              <a:t>Как понять, что в сердечно-легочной реанимации нет </a:t>
            </a:r>
            <a:r>
              <a:rPr lang="ru-RU" sz="1400" b="1" dirty="0" smtClean="0"/>
              <a:t>необходимости</a:t>
            </a:r>
            <a:r>
              <a:rPr lang="ru-RU" sz="1400" b="1" dirty="0" smtClean="0">
                <a:solidFill>
                  <a:srgbClr val="990033"/>
                </a:solidFill>
              </a:rPr>
              <a:t>. 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Черникова </a:t>
            </a:r>
            <a:r>
              <a:rPr lang="ru-RU" sz="1400" dirty="0"/>
              <a:t>В. </a:t>
            </a:r>
            <a:r>
              <a:rPr lang="ru-RU" sz="1400" b="1" dirty="0"/>
              <a:t>Как организовать запись на прием по новым рекомендациям Минздрава. Локальные документы и обучающие </a:t>
            </a:r>
            <a:r>
              <a:rPr lang="ru-RU" sz="1400" b="1" dirty="0" smtClean="0"/>
              <a:t>материалы.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rgbClr val="990033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Черникова </a:t>
            </a:r>
            <a:r>
              <a:rPr lang="ru-RU" sz="1400" dirty="0"/>
              <a:t>И. </a:t>
            </a:r>
            <a:r>
              <a:rPr lang="ru-RU" sz="1400" b="1" dirty="0"/>
              <a:t>Изменили правила реабилитации на дому. Проконтролируйте, что внедрили </a:t>
            </a:r>
            <a:r>
              <a:rPr lang="ru-RU" sz="1400" b="1" dirty="0" smtClean="0"/>
              <a:t>нововведения. </a:t>
            </a:r>
            <a:r>
              <a:rPr lang="ru-RU" sz="1400" b="1" dirty="0" smtClean="0">
                <a:solidFill>
                  <a:srgbClr val="990033"/>
                </a:solidFill>
              </a:rPr>
              <a:t>- № 7</a:t>
            </a:r>
            <a:endParaRPr lang="ru-RU" sz="1400" b="1" dirty="0">
              <a:solidFill>
                <a:srgbClr val="99003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Гулевская М</a:t>
            </a:r>
            <a:r>
              <a:rPr lang="ru-RU" sz="1400" dirty="0"/>
              <a:t>., </a:t>
            </a:r>
            <a:r>
              <a:rPr lang="ru-RU" sz="1400" dirty="0" smtClean="0"/>
              <a:t>Андроверова </a:t>
            </a:r>
            <a:r>
              <a:rPr lang="ru-RU" sz="1400" dirty="0"/>
              <a:t>А. </a:t>
            </a:r>
            <a:r>
              <a:rPr lang="ru-RU" sz="1400" b="1" dirty="0"/>
              <a:t>Как выполнить план по диспансеризации. Находки коллег, которые одобрили </a:t>
            </a:r>
            <a:r>
              <a:rPr lang="ru-RU" sz="1400" b="1" dirty="0" smtClean="0"/>
              <a:t>пациенты. </a:t>
            </a:r>
            <a:r>
              <a:rPr lang="ru-RU" sz="1400" b="1" dirty="0" smtClean="0">
                <a:solidFill>
                  <a:srgbClr val="990033"/>
                </a:solidFill>
              </a:rPr>
              <a:t>- № 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Дегаева </a:t>
            </a:r>
            <a:r>
              <a:rPr lang="ru-RU" sz="1400" dirty="0"/>
              <a:t>Т. </a:t>
            </a:r>
            <a:r>
              <a:rPr lang="ru-RU" sz="1400" b="1" dirty="0"/>
              <a:t>Изменили паспорта врачебных участков. Инструкция, как заполнять </a:t>
            </a:r>
            <a:r>
              <a:rPr lang="ru-RU" sz="1400" b="1" dirty="0" smtClean="0"/>
              <a:t>по-новому</a:t>
            </a:r>
            <a:r>
              <a:rPr lang="ru-RU" sz="1400" b="1" dirty="0" smtClean="0">
                <a:solidFill>
                  <a:srgbClr val="990033"/>
                </a:solidFill>
              </a:rPr>
              <a:t>. 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Старовойтова </a:t>
            </a:r>
            <a:r>
              <a:rPr lang="ru-RU" sz="1400" dirty="0"/>
              <a:t>И., </a:t>
            </a:r>
            <a:r>
              <a:rPr lang="ru-RU" sz="1400" dirty="0" smtClean="0"/>
              <a:t>Шумейко </a:t>
            </a:r>
            <a:r>
              <a:rPr lang="ru-RU" sz="1400" dirty="0"/>
              <a:t>Т.  </a:t>
            </a:r>
            <a:r>
              <a:rPr lang="ru-RU" sz="1400" b="1" dirty="0"/>
              <a:t>Врачи ошибаются в больничных и подставляют клинику. Инструктажи по опасным случаям </a:t>
            </a:r>
            <a:r>
              <a:rPr lang="ru-RU" sz="1400" b="1" dirty="0" smtClean="0"/>
              <a:t>экспертизы.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990033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Кривова </a:t>
            </a:r>
            <a:r>
              <a:rPr lang="ru-RU" sz="1400" dirty="0"/>
              <a:t>Л., </a:t>
            </a:r>
            <a:r>
              <a:rPr lang="ru-RU" sz="1400" dirty="0" smtClean="0"/>
              <a:t>Трофимова </a:t>
            </a:r>
            <a:r>
              <a:rPr lang="ru-RU" sz="1400" dirty="0"/>
              <a:t>И. </a:t>
            </a:r>
            <a:r>
              <a:rPr lang="ru-RU" sz="1400" b="1" dirty="0"/>
              <a:t>Вступили в силу новые правила медосмотров водителей: инструкция, таблица и комплект </a:t>
            </a:r>
            <a:r>
              <a:rPr lang="ru-RU" sz="1400" b="1" dirty="0" smtClean="0"/>
              <a:t>локалки.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990033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Черникова</a:t>
            </a:r>
            <a:r>
              <a:rPr lang="ru-RU" sz="1400" dirty="0" smtClean="0"/>
              <a:t> </a:t>
            </a:r>
            <a:r>
              <a:rPr lang="ru-RU" sz="1400" dirty="0"/>
              <a:t>И. </a:t>
            </a:r>
            <a:r>
              <a:rPr lang="ru-RU" sz="1400" b="1" dirty="0"/>
              <a:t>Новый состав укладок и наборов для скорой помощи. Что поменять в </a:t>
            </a:r>
            <a:r>
              <a:rPr lang="ru-RU" sz="1400" b="1" dirty="0" smtClean="0"/>
              <a:t>работе. </a:t>
            </a:r>
            <a:r>
              <a:rPr lang="ru-RU" sz="1400" b="1" dirty="0" smtClean="0">
                <a:solidFill>
                  <a:srgbClr val="990033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Кочеткова </a:t>
            </a:r>
            <a:r>
              <a:rPr lang="ru-RU" sz="1400" dirty="0"/>
              <a:t>Р. </a:t>
            </a:r>
            <a:r>
              <a:rPr lang="ru-RU" sz="1400" b="1" dirty="0"/>
              <a:t>Новые правила дистанционных медосмотров. Точки контроля для </a:t>
            </a:r>
            <a:r>
              <a:rPr lang="ru-RU" sz="1400" b="1" dirty="0" smtClean="0"/>
              <a:t>руководителя. </a:t>
            </a:r>
            <a:r>
              <a:rPr lang="ru-RU" sz="1400" b="1" dirty="0" smtClean="0">
                <a:solidFill>
                  <a:srgbClr val="990033"/>
                </a:solidFill>
              </a:rPr>
              <a:t>- № 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Мельникова </a:t>
            </a:r>
            <a:r>
              <a:rPr lang="ru-RU" sz="1400" dirty="0"/>
              <a:t>О. </a:t>
            </a:r>
            <a:r>
              <a:rPr lang="ru-RU" sz="1400" b="1" dirty="0"/>
              <a:t>Правила оформления рецептов: что требуют аптеки с 1 </a:t>
            </a:r>
            <a:r>
              <a:rPr lang="ru-RU" sz="1400" b="1" dirty="0" smtClean="0"/>
              <a:t>сентября. </a:t>
            </a:r>
            <a:r>
              <a:rPr lang="ru-RU" sz="1400" b="1" dirty="0" smtClean="0">
                <a:solidFill>
                  <a:srgbClr val="990033"/>
                </a:solidFill>
              </a:rPr>
              <a:t>- № 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Старовойтова </a:t>
            </a:r>
            <a:r>
              <a:rPr lang="ru-RU" sz="1400" dirty="0"/>
              <a:t>И. </a:t>
            </a:r>
            <a:r>
              <a:rPr lang="ru-RU" sz="1400" b="1" dirty="0"/>
              <a:t>Новые требования к врачебной комиссии. Инструктаж по заполнению направлений на </a:t>
            </a:r>
            <a:r>
              <a:rPr lang="ru-RU" sz="1400" b="1" dirty="0" smtClean="0"/>
              <a:t>МСЭ. </a:t>
            </a:r>
            <a:r>
              <a:rPr lang="ru-RU" sz="1400" b="1" dirty="0" smtClean="0">
                <a:solidFill>
                  <a:srgbClr val="990033"/>
                </a:solidFill>
              </a:rPr>
              <a:t>- № 12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14" y="0"/>
            <a:ext cx="1515762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6337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2023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РАБОТА С ДОКУМЕНТАМИ</a:t>
            </a:r>
            <a:endParaRPr lang="ru-RU" sz="1600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Ремез А. </a:t>
            </a:r>
            <a:r>
              <a:rPr lang="ru-RU" sz="1400" b="1" dirty="0"/>
              <a:t>Протокол врачебной комиссии. Как оформить, чтобы защитить медорганизацию в суде. </a:t>
            </a:r>
            <a:r>
              <a:rPr lang="ru-RU" sz="1400" b="1" dirty="0">
                <a:solidFill>
                  <a:srgbClr val="990033"/>
                </a:solidFill>
              </a:rPr>
              <a:t>- № </a:t>
            </a:r>
            <a:r>
              <a:rPr lang="ru-RU" sz="1400" b="1" dirty="0" smtClean="0">
                <a:solidFill>
                  <a:srgbClr val="990033"/>
                </a:solidFill>
              </a:rPr>
              <a:t>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Боброва </a:t>
            </a:r>
            <a:r>
              <a:rPr lang="ru-RU" sz="1400" dirty="0"/>
              <a:t>С., </a:t>
            </a:r>
            <a:r>
              <a:rPr lang="ru-RU" sz="1400" dirty="0" smtClean="0"/>
              <a:t>Севостьянова </a:t>
            </a:r>
            <a:r>
              <a:rPr lang="ru-RU" sz="1400" dirty="0"/>
              <a:t>А. </a:t>
            </a:r>
            <a:r>
              <a:rPr lang="ru-RU" sz="1400" b="1" dirty="0"/>
              <a:t>Пациент отказывается от госпитализации: как правильно заполнить документы и обезопасить </a:t>
            </a:r>
            <a:r>
              <a:rPr lang="ru-RU" sz="1400" b="1" dirty="0" smtClean="0"/>
              <a:t>себя. </a:t>
            </a:r>
            <a:r>
              <a:rPr lang="ru-RU" sz="1400" b="1" dirty="0" smtClean="0">
                <a:solidFill>
                  <a:srgbClr val="990033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u="sng" dirty="0">
              <a:solidFill>
                <a:srgbClr val="990033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990033"/>
                </a:solidFill>
              </a:rPr>
              <a:t>Рубрика </a:t>
            </a:r>
            <a:r>
              <a:rPr lang="ru-RU" sz="1600" b="1" u="sng" dirty="0">
                <a:solidFill>
                  <a:srgbClr val="990033"/>
                </a:solidFill>
              </a:rPr>
              <a:t>– ОТНОШЕНИЯ С ПАЦИЕНТАМИ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Мубаракшин Т., Шарова Н. и др. </a:t>
            </a:r>
            <a:r>
              <a:rPr lang="ru-RU" sz="1400" b="1" dirty="0"/>
              <a:t>Как проводить профилактику жалоб пациентов в медорганизации. Инструкция от опытных практиков. </a:t>
            </a:r>
            <a:r>
              <a:rPr lang="ru-RU" sz="1400" b="1" dirty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Орлова Н., Бодрова Т., Немчинова И. </a:t>
            </a:r>
            <a:r>
              <a:rPr lang="ru-RU" sz="1400" b="1" dirty="0"/>
              <a:t>Жалобы пациентов: как учесть в работе и избежать повторения. </a:t>
            </a:r>
            <a:r>
              <a:rPr lang="ru-RU" sz="1400" b="1" dirty="0">
                <a:solidFill>
                  <a:srgbClr val="990033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Спивак И. </a:t>
            </a:r>
            <a:r>
              <a:rPr lang="ru-RU" sz="1400" b="1" dirty="0"/>
              <a:t>Разъяренный пациент ворвался в кабинет главврача. Рабочая технология переговоров, которая убедит его забыть о жалобе. </a:t>
            </a:r>
            <a:r>
              <a:rPr lang="ru-RU" sz="1400" b="1" dirty="0">
                <a:solidFill>
                  <a:srgbClr val="990033"/>
                </a:solidFill>
              </a:rPr>
              <a:t>- № 10</a:t>
            </a:r>
            <a:endParaRPr lang="ru-RU" sz="1400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Додонова А., Тавлуева Е., Кауркина А. </a:t>
            </a:r>
            <a:r>
              <a:rPr lang="ru-RU" sz="1400" b="1" dirty="0"/>
              <a:t>Пациент хочет в СПА: какие капризы выполнять, а в чем отказать. Решения и образцы документов от коллег. </a:t>
            </a:r>
            <a:r>
              <a:rPr lang="ru-RU" sz="1400" b="1" dirty="0">
                <a:solidFill>
                  <a:srgbClr val="990033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990033"/>
                </a:solidFill>
              </a:rPr>
              <a:t>Рубрика – ПСИХОЛОГИЯ УПРАВЛЕНИЯ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Профессиональное выгорание: семь неверных стратегий медработников. - </a:t>
            </a:r>
            <a:r>
              <a:rPr lang="ru-RU" sz="1400" b="1" dirty="0">
                <a:solidFill>
                  <a:srgbClr val="990033"/>
                </a:solidFill>
              </a:rPr>
              <a:t>№ 5</a:t>
            </a:r>
          </a:p>
          <a:p>
            <a:endParaRPr lang="ru-RU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5691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2023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300" b="1" u="sng" dirty="0">
                <a:solidFill>
                  <a:srgbClr val="990033"/>
                </a:solidFill>
              </a:rPr>
              <a:t>Рубрика – КАЧЕСТВО ДИАГНОСТИКИ И ЛЕЧЕНИЯ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2: «Как лечить ХСН, оказывать первую помощь вне больницы и рассчитать дозу местных анестетиков: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Верткин А. </a:t>
            </a:r>
            <a:r>
              <a:rPr lang="ru-RU" sz="1900" b="1" dirty="0"/>
              <a:t>«Основная проблема, с которой сталкивается врач, — это 15 минут на амбулаторный прием»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Данилова Е. </a:t>
            </a:r>
            <a:r>
              <a:rPr lang="ru-RU" sz="1900" b="1" dirty="0"/>
              <a:t>ВПЧ-инфекция: медикаментозного лечения не существует. Кому поможет профилактика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Кучина А. </a:t>
            </a:r>
            <a:r>
              <a:rPr lang="ru-RU" sz="1900" b="1" dirty="0"/>
              <a:t>Новые алгоритмы лечения хронической сердечной недостаточности. Карманный гид по клиническим рекомендациям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Петлах В. </a:t>
            </a:r>
            <a:r>
              <a:rPr lang="ru-RU" sz="1900" b="1" dirty="0"/>
              <a:t>Как врачам оказывать первую помощь вне больницы: алгоритмы и схемы по сердечно-легочной реанимации, накладыванию жгута и респираторной поддержке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Стулова М. </a:t>
            </a:r>
            <a:r>
              <a:rPr lang="ru-RU" sz="1900" b="1" dirty="0"/>
              <a:t>10 фактов из новой КР по внебольничной пневмонии у детей — что рекомендует Минздрав и мировое сообщество педиатров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Пасечник И., Скобелев Е., Корякин В. </a:t>
            </a:r>
            <a:r>
              <a:rPr lang="ru-RU" sz="1900" b="1" dirty="0"/>
              <a:t>Местная анестезия для групп риска: как подготовить пациента и выбрать анестетик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1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3: «Как заподозрить онкологию, когда назначить эндоскопию ЖКТ, как диагностировать и лечить хронический панкреатит и ИБС: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/>
              <a:t>Абдуллаева Ш., Семиглазова Т., Иванюк А. </a:t>
            </a:r>
            <a:r>
              <a:rPr lang="ru-RU" sz="1900" b="1" dirty="0"/>
              <a:t>Клинический анализ крови: как заподозрить онкологию у пациента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Потехина </a:t>
            </a:r>
            <a:r>
              <a:rPr lang="ru-RU" sz="1900" dirty="0"/>
              <a:t>Е., </a:t>
            </a:r>
            <a:r>
              <a:rPr lang="ru-RU" sz="1900" dirty="0" smtClean="0"/>
              <a:t>Голикова </a:t>
            </a:r>
            <a:r>
              <a:rPr lang="ru-RU" sz="1900" dirty="0"/>
              <a:t>З. </a:t>
            </a:r>
            <a:r>
              <a:rPr lang="ru-RU" sz="1900" b="1" dirty="0"/>
              <a:t>Терапевтов обязали лечить болезни ЖКТ. Когда и как назначить эндоскопию, чтобы не пропустить тяжелые заболевания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Мезенцева </a:t>
            </a:r>
            <a:r>
              <a:rPr lang="ru-RU" sz="1900" dirty="0"/>
              <a:t>Н. </a:t>
            </a:r>
            <a:r>
              <a:rPr lang="ru-RU" sz="1900" b="1" dirty="0"/>
              <a:t>УЗИ не поможет исключить хронический панкреатит. Что еще изменил Минздрав – краткий гид по обязательным клинрекомендациям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Симакова М</a:t>
            </a:r>
            <a:r>
              <a:rPr lang="ru-RU" sz="1900" dirty="0"/>
              <a:t>. </a:t>
            </a:r>
            <a:r>
              <a:rPr lang="ru-RU" sz="1900" b="1" dirty="0"/>
              <a:t>Как педиатру собрать анамнез, чтобы поставить диагноз без </a:t>
            </a:r>
            <a:r>
              <a:rPr lang="ru-RU" sz="1900" b="1" dirty="0" smtClean="0"/>
              <a:t>обследований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2000" b="1" dirty="0" smtClean="0">
                <a:solidFill>
                  <a:srgbClr val="990033"/>
                </a:solidFill>
              </a:rPr>
              <a:t>4: «Как </a:t>
            </a:r>
            <a:r>
              <a:rPr lang="ru-RU" sz="2000" b="1" dirty="0">
                <a:solidFill>
                  <a:srgbClr val="990033"/>
                </a:solidFill>
              </a:rPr>
              <a:t>проводить подчищающую иммунизацию от кори, правила дифференциальной диагностики хронической усталости, </a:t>
            </a:r>
            <a:r>
              <a:rPr lang="ru-RU" sz="2000" b="1" dirty="0" smtClean="0">
                <a:solidFill>
                  <a:srgbClr val="990033"/>
                </a:solidFill>
              </a:rPr>
              <a:t>инструкция, </a:t>
            </a:r>
            <a:r>
              <a:rPr lang="ru-RU" sz="2000" b="1" dirty="0">
                <a:solidFill>
                  <a:srgbClr val="990033"/>
                </a:solidFill>
              </a:rPr>
              <a:t>как упорядочить назначение исследований "cito</a:t>
            </a:r>
            <a:r>
              <a:rPr lang="ru-RU" sz="2000" b="1" dirty="0" smtClean="0">
                <a:solidFill>
                  <a:srgbClr val="990033"/>
                </a:solidFill>
              </a:rPr>
              <a:t>!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900" dirty="0" smtClean="0"/>
              <a:t>Адамян </a:t>
            </a:r>
            <a:r>
              <a:rPr lang="ru-RU" sz="1900" dirty="0"/>
              <a:t>О. </a:t>
            </a:r>
            <a:r>
              <a:rPr lang="ru-RU" sz="1900" b="1" dirty="0"/>
              <a:t>Роспотребнадзор начал массовую иммунизацию против кори. Как не допустить эпидемии — тактика терапевта</a:t>
            </a:r>
          </a:p>
          <a:p>
            <a:endParaRPr lang="ru-RU" sz="20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79934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2023 го</a:t>
            </a:r>
            <a:r>
              <a:rPr lang="ru-RU" b="1" dirty="0">
                <a:solidFill>
                  <a:srgbClr val="C00000"/>
                </a:solidFill>
                <a:latin typeface="+mn-lt"/>
              </a:rPr>
              <a:t>д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Адамян </a:t>
            </a:r>
            <a:r>
              <a:rPr lang="ru-RU" sz="1300" dirty="0"/>
              <a:t>О. </a:t>
            </a:r>
            <a:r>
              <a:rPr lang="ru-RU" sz="1300" b="1" dirty="0" smtClean="0"/>
              <a:t>Роспотребнадзор </a:t>
            </a:r>
            <a:r>
              <a:rPr lang="ru-RU" sz="1300" b="1" dirty="0"/>
              <a:t>начал массовую иммунизацию против кори. Как не допустить эпидемии — тактика </a:t>
            </a:r>
            <a:r>
              <a:rPr lang="ru-RU" sz="1300" b="1" dirty="0" smtClean="0"/>
              <a:t>терапевта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Сузень </a:t>
            </a:r>
            <a:r>
              <a:rPr lang="ru-RU" sz="1300" dirty="0"/>
              <a:t>Ю., </a:t>
            </a:r>
            <a:r>
              <a:rPr lang="ru-RU" sz="1300" dirty="0" smtClean="0"/>
              <a:t>Кулешова </a:t>
            </a:r>
            <a:r>
              <a:rPr lang="ru-RU" sz="1300" dirty="0"/>
              <a:t>С. </a:t>
            </a:r>
            <a:r>
              <a:rPr lang="ru-RU" sz="1300" b="1" dirty="0"/>
              <a:t>Четыре распространенных стереотипа про исследования «cito!» </a:t>
            </a:r>
            <a:endParaRPr lang="ru-RU" sz="13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Николаева </a:t>
            </a:r>
            <a:r>
              <a:rPr lang="ru-RU" sz="1300" dirty="0"/>
              <a:t>Н. </a:t>
            </a:r>
            <a:r>
              <a:rPr lang="ru-RU" sz="1300" b="1" dirty="0"/>
              <a:t>Чувство долга в жизни врача — советы и упражнения от психолога, как не попасть в манипулятивную </a:t>
            </a:r>
            <a:r>
              <a:rPr lang="ru-RU" sz="1300" b="1" dirty="0" smtClean="0"/>
              <a:t>ловушку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Халимова </a:t>
            </a:r>
            <a:r>
              <a:rPr lang="ru-RU" sz="1300" dirty="0"/>
              <a:t>А., </a:t>
            </a:r>
            <a:r>
              <a:rPr lang="ru-RU" sz="1300" dirty="0" smtClean="0"/>
              <a:t>Баринов </a:t>
            </a:r>
            <a:r>
              <a:rPr lang="ru-RU" sz="1300" dirty="0"/>
              <a:t>А. </a:t>
            </a:r>
            <a:r>
              <a:rPr lang="ru-RU" sz="1300" b="1" dirty="0"/>
              <a:t>Что появилось первым: головная боль или повышение АД. Инструкция, как понять причину и найти </a:t>
            </a:r>
            <a:r>
              <a:rPr lang="ru-RU" sz="1300" b="1" dirty="0" smtClean="0"/>
              <a:t>лечение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Тимофеев </a:t>
            </a:r>
            <a:r>
              <a:rPr lang="ru-RU" sz="1300" dirty="0"/>
              <a:t>А. </a:t>
            </a:r>
            <a:r>
              <a:rPr lang="ru-RU" sz="1300" b="1" dirty="0"/>
              <a:t>Разгрести диагностическую свалку, или как не пропустить опасное заболевание при хронической усталости. Правила </a:t>
            </a:r>
            <a:r>
              <a:rPr lang="ru-RU" sz="1300" b="1" dirty="0" smtClean="0"/>
              <a:t>дифдиагностики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400" b="1" dirty="0" smtClean="0">
                <a:solidFill>
                  <a:srgbClr val="990033"/>
                </a:solidFill>
              </a:rPr>
              <a:t>5: «Как </a:t>
            </a:r>
            <a:r>
              <a:rPr lang="ru-RU" sz="1400" b="1" dirty="0">
                <a:solidFill>
                  <a:srgbClr val="990033"/>
                </a:solidFill>
              </a:rPr>
              <a:t>диагностировать рак, направить пациента на МСЭ, правильно интерпретировать показатели крови и мочи: подборка для </a:t>
            </a:r>
            <a:r>
              <a:rPr lang="ru-RU" sz="1400" b="1" dirty="0" smtClean="0">
                <a:solidFill>
                  <a:srgbClr val="990033"/>
                </a:solidFill>
              </a:rPr>
              <a:t>врачей-клиницистов: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Реутова </a:t>
            </a:r>
            <a:r>
              <a:rPr lang="ru-RU" sz="1300" dirty="0"/>
              <a:t>Е. </a:t>
            </a:r>
            <a:r>
              <a:rPr lang="ru-RU" sz="1300" b="1" dirty="0"/>
              <a:t>Алгоритмы, спасающие жизни, – как диагностировать рак при первичном </a:t>
            </a:r>
            <a:r>
              <a:rPr lang="ru-RU" sz="1300" b="1" dirty="0" smtClean="0"/>
              <a:t>обращении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Евдокименко </a:t>
            </a:r>
            <a:r>
              <a:rPr lang="ru-RU" sz="1300" dirty="0"/>
              <a:t>В. </a:t>
            </a:r>
            <a:r>
              <a:rPr lang="ru-RU" sz="1300" b="1" dirty="0"/>
              <a:t>Как без ошибок направить пациента на МСЭ и оформить инвалидность. Пошаговые алгоритмы для </a:t>
            </a:r>
            <a:r>
              <a:rPr lang="ru-RU" sz="1300" b="1" dirty="0" smtClean="0"/>
              <a:t>терапевта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Соловьева </a:t>
            </a:r>
            <a:r>
              <a:rPr lang="ru-RU" sz="1300" dirty="0"/>
              <a:t>А. </a:t>
            </a:r>
            <a:r>
              <a:rPr lang="ru-RU" sz="1300" b="1" dirty="0"/>
              <a:t>Тромбоцитопения и тромбоцитоз в практике терапевта – алгоритм действий. Бонус – схема с безопасными уровнями тромбоцитов для </a:t>
            </a:r>
            <a:r>
              <a:rPr lang="ru-RU" sz="1300" b="1" dirty="0" smtClean="0"/>
              <a:t>операций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Терещенко </a:t>
            </a:r>
            <a:r>
              <a:rPr lang="ru-RU" sz="1300" dirty="0"/>
              <a:t>И. </a:t>
            </a:r>
            <a:r>
              <a:rPr lang="ru-RU" sz="1300" b="1" dirty="0"/>
              <a:t>Общий анализ мочи – лайфхаки по интерпретации и ранней диагностике </a:t>
            </a:r>
            <a:r>
              <a:rPr lang="ru-RU" sz="1300" b="1" dirty="0" smtClean="0"/>
              <a:t>заболеваний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Вайс А. </a:t>
            </a:r>
            <a:r>
              <a:rPr lang="ru-RU" sz="1300" b="1" dirty="0"/>
              <a:t>Как врачу справиться с тревогой – рекомендации </a:t>
            </a:r>
            <a:r>
              <a:rPr lang="ru-RU" sz="1300" b="1" dirty="0" smtClean="0"/>
              <a:t>психолога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990033"/>
                </a:solidFill>
              </a:rPr>
              <a:t>Основная тема выпуска № 6: «Как диагностировать ВИЧ, действовать при анафилактическом шоке, оказывать первую помощь вне медорганизации</a:t>
            </a:r>
            <a:r>
              <a:rPr lang="ru-RU" sz="1400" b="1" dirty="0">
                <a:solidFill>
                  <a:srgbClr val="990033"/>
                </a:solidFill>
              </a:rPr>
              <a:t>, как снизить правовые риски при взаимодействии с </a:t>
            </a:r>
            <a:r>
              <a:rPr lang="ru-RU" sz="1400" b="1" dirty="0" smtClean="0">
                <a:solidFill>
                  <a:srgbClr val="990033"/>
                </a:solidFill>
              </a:rPr>
              <a:t>пациентами: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Хмелевская </a:t>
            </a:r>
            <a:r>
              <a:rPr lang="ru-RU" sz="1300" dirty="0"/>
              <a:t>Е. </a:t>
            </a:r>
            <a:r>
              <a:rPr lang="ru-RU" sz="1300" b="1" dirty="0"/>
              <a:t>Опасные ситуации с пациентами. Материалы для юридической защиты </a:t>
            </a:r>
            <a:r>
              <a:rPr lang="ru-RU" sz="1300" b="1" dirty="0" smtClean="0"/>
              <a:t>врача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Адамян </a:t>
            </a:r>
            <a:r>
              <a:rPr lang="ru-RU" sz="1300" dirty="0"/>
              <a:t>О. </a:t>
            </a:r>
            <a:r>
              <a:rPr lang="ru-RU" sz="1300" b="1" dirty="0"/>
              <a:t>Пациент с иммунодефицитом – как диагностировать ВИЧ и обезопасить себя на </a:t>
            </a:r>
            <a:r>
              <a:rPr lang="ru-RU" sz="1300" b="1" dirty="0" smtClean="0"/>
              <a:t>работе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Евстифеева Г</a:t>
            </a:r>
            <a:r>
              <a:rPr lang="ru-RU" sz="1300" dirty="0"/>
              <a:t>. </a:t>
            </a:r>
            <a:r>
              <a:rPr lang="ru-RU" sz="1300" b="1" dirty="0"/>
              <a:t>Как спасти человека на улице и не сесть в тюрьму, или когда врач обязан оказывать первую </a:t>
            </a:r>
            <a:r>
              <a:rPr lang="ru-RU" sz="1300" b="1" dirty="0" smtClean="0"/>
              <a:t>помощь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 smtClean="0"/>
              <a:t>Алгоритмы </a:t>
            </a:r>
            <a:r>
              <a:rPr lang="ru-RU" sz="1300" b="1" dirty="0"/>
              <a:t>по анафилактическому шоку: профилактика и помощь пациенту</a:t>
            </a:r>
            <a:endParaRPr lang="ru-RU" sz="13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0764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2023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5844" y="1816444"/>
            <a:ext cx="10515600" cy="452115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800" b="1" dirty="0" smtClean="0">
                <a:solidFill>
                  <a:srgbClr val="990033"/>
                </a:solidFill>
              </a:rPr>
              <a:t>7: «как действовать при </a:t>
            </a:r>
            <a:r>
              <a:rPr lang="ru-RU" sz="1800" b="1" dirty="0">
                <a:solidFill>
                  <a:srgbClr val="990033"/>
                </a:solidFill>
              </a:rPr>
              <a:t>развитии анафилаксии, схемы лечения при анемии у беременных и алгоритмы дифференциальной диагностики при жалобах пациентов на судороги в </a:t>
            </a:r>
            <a:r>
              <a:rPr lang="ru-RU" sz="1800" b="1" dirty="0" smtClean="0">
                <a:solidFill>
                  <a:srgbClr val="990033"/>
                </a:solidFill>
              </a:rPr>
              <a:t>ногах»:</a:t>
            </a:r>
            <a:r>
              <a:rPr lang="ru-RU" sz="1800" b="1" dirty="0">
                <a:solidFill>
                  <a:srgbClr val="990033"/>
                </a:solidFill>
              </a:rPr>
              <a:t> подборка для </a:t>
            </a:r>
            <a:r>
              <a:rPr lang="ru-RU" sz="1800" b="1" dirty="0" smtClean="0">
                <a:solidFill>
                  <a:srgbClr val="990033"/>
                </a:solidFill>
              </a:rPr>
              <a:t>врачей-клиницистов: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Пасечник </a:t>
            </a:r>
            <a:r>
              <a:rPr lang="ru-RU" sz="1700" dirty="0"/>
              <a:t>И. </a:t>
            </a:r>
            <a:r>
              <a:rPr lang="ru-RU" sz="1700" b="1" dirty="0"/>
              <a:t>Анафилактический шок – частые ошибки врачей и практические советы от эксперта в области анестезиологии и </a:t>
            </a:r>
            <a:r>
              <a:rPr lang="ru-RU" sz="1700" b="1" dirty="0" smtClean="0"/>
              <a:t>реаниматологии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Аветистова К</a:t>
            </a:r>
            <a:r>
              <a:rPr lang="ru-RU" sz="1700" b="1" dirty="0"/>
              <a:t>. Пациент с жалобами на судороги в ногах – памятки и схемы по дифдиагностике </a:t>
            </a:r>
            <a:r>
              <a:rPr lang="ru-RU" sz="1700" b="1" dirty="0" smtClean="0"/>
              <a:t>крампи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Дубинина </a:t>
            </a:r>
            <a:r>
              <a:rPr lang="ru-RU" sz="1700" dirty="0"/>
              <a:t>Ю. </a:t>
            </a:r>
            <a:r>
              <a:rPr lang="ru-RU" sz="1700" b="1" dirty="0"/>
              <a:t>Анемия при беременности: когда проблема в дефиците железа, а когда есть другие причины. Алгоритмы диагностического поиска и схемы назначения </a:t>
            </a:r>
            <a:r>
              <a:rPr lang="ru-RU" sz="1700" b="1" dirty="0" smtClean="0"/>
              <a:t>препаратов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Алексенко </a:t>
            </a:r>
            <a:r>
              <a:rPr lang="ru-RU" sz="1700" dirty="0"/>
              <a:t>Д. </a:t>
            </a:r>
            <a:r>
              <a:rPr lang="ru-RU" sz="1700" b="1" dirty="0"/>
              <a:t>Норма vs структурная патология. Как правильно оценить заключение ЭКГ и не направить на ненужное </a:t>
            </a:r>
            <a:r>
              <a:rPr lang="ru-RU" sz="1700" b="1" dirty="0" smtClean="0"/>
              <a:t>дообследование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Воронов </a:t>
            </a:r>
            <a:r>
              <a:rPr lang="ru-RU" sz="1700" dirty="0"/>
              <a:t>И. </a:t>
            </a:r>
            <a:r>
              <a:rPr lang="ru-RU" sz="1700" b="1" dirty="0"/>
              <a:t>Ночные страхи у детей – норма или патология. Что рекомендовать </a:t>
            </a:r>
            <a:r>
              <a:rPr lang="ru-RU" sz="1700" b="1" dirty="0" smtClean="0"/>
              <a:t>родителям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800" b="1" dirty="0" smtClean="0">
                <a:solidFill>
                  <a:srgbClr val="990033"/>
                </a:solidFill>
              </a:rPr>
              <a:t>9: «Алгоритмы </a:t>
            </a:r>
            <a:r>
              <a:rPr lang="ru-RU" sz="1800" b="1" dirty="0">
                <a:solidFill>
                  <a:srgbClr val="990033"/>
                </a:solidFill>
              </a:rPr>
              <a:t>действий при подозрении на ООИ, диагностики вегетативной дисфункции и разных форм гастрита,  правила общения с пациентами, а также  памятки для них с рекомендациями по лечению и профилактике самых распространенных кардиологических </a:t>
            </a:r>
            <a:r>
              <a:rPr lang="ru-RU" sz="1800" b="1" dirty="0" smtClean="0">
                <a:solidFill>
                  <a:srgbClr val="990033"/>
                </a:solidFill>
              </a:rPr>
              <a:t>заболеваний</a:t>
            </a:r>
            <a:r>
              <a:rPr lang="ru-RU" sz="1800" b="1" dirty="0">
                <a:solidFill>
                  <a:srgbClr val="990033"/>
                </a:solidFill>
              </a:rPr>
              <a:t>»: подборка для врачей-клиницистов: </a:t>
            </a:r>
            <a:r>
              <a:rPr lang="ru-RU" sz="1800" b="1" i="1" dirty="0">
                <a:solidFill>
                  <a:srgbClr val="990033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Дубель </a:t>
            </a:r>
            <a:r>
              <a:rPr lang="ru-RU" sz="1700" dirty="0"/>
              <a:t>Е. </a:t>
            </a:r>
            <a:r>
              <a:rPr lang="ru-RU" sz="1700" b="1" dirty="0"/>
              <a:t>Синдром вегетативной дисфункции: как правильно поставить </a:t>
            </a:r>
            <a:r>
              <a:rPr lang="ru-RU" sz="1700" b="1" dirty="0" smtClean="0"/>
              <a:t>диагноз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/>
              <a:t>Атрофический</a:t>
            </a:r>
            <a:r>
              <a:rPr lang="ru-RU" sz="1700" b="1" dirty="0"/>
              <a:t>, аутоиммунный или лекарственный — дифдиагностика и лечение всех форм хронического гастрита. Краткий гид по обязательной </a:t>
            </a:r>
            <a:r>
              <a:rPr lang="ru-RU" sz="1700" b="1" dirty="0" smtClean="0"/>
              <a:t>КР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Спивак </a:t>
            </a:r>
            <a:r>
              <a:rPr lang="ru-RU" sz="1700" dirty="0"/>
              <a:t>И. </a:t>
            </a:r>
            <a:r>
              <a:rPr lang="ru-RU" sz="1700" b="1" dirty="0"/>
              <a:t>Как повысить приверженность пациентов лечению: пять советов от психолога и комплект </a:t>
            </a:r>
            <a:r>
              <a:rPr lang="ru-RU" sz="1700" b="1" dirty="0" smtClean="0"/>
              <a:t>чек-листов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/>
              <a:t>Топ-10 </a:t>
            </a:r>
            <a:r>
              <a:rPr lang="ru-RU" sz="1700" b="1" dirty="0"/>
              <a:t>памяток для пациентов с кардиологическими </a:t>
            </a:r>
            <a:r>
              <a:rPr lang="ru-RU" sz="1700" b="1" dirty="0" smtClean="0"/>
              <a:t>заболеваниями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800" b="1" dirty="0" smtClean="0">
                <a:solidFill>
                  <a:srgbClr val="990033"/>
                </a:solidFill>
              </a:rPr>
              <a:t>10: «Как </a:t>
            </a:r>
            <a:r>
              <a:rPr lang="ru-RU" sz="1800" b="1" dirty="0">
                <a:solidFill>
                  <a:srgbClr val="990033"/>
                </a:solidFill>
              </a:rPr>
              <a:t>диагностировать и купировать гипертонический криз, заподозрить системное аутоиммунное заболевание и убедить пациентов вакцинироваться от гриппа: подборка для </a:t>
            </a:r>
            <a:r>
              <a:rPr lang="ru-RU" sz="1800" b="1" dirty="0" smtClean="0">
                <a:solidFill>
                  <a:srgbClr val="990033"/>
                </a:solidFill>
              </a:rPr>
              <a:t>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Михалева </a:t>
            </a:r>
            <a:r>
              <a:rPr lang="ru-RU" sz="1700" dirty="0"/>
              <a:t>Л. </a:t>
            </a:r>
            <a:r>
              <a:rPr lang="ru-RU" sz="1700" b="1" dirty="0"/>
              <a:t>Как распознать пациентов с синдромом Мюнхгаузена «по доверенности</a:t>
            </a:r>
            <a:r>
              <a:rPr lang="ru-RU" sz="1700" b="1" dirty="0" smtClean="0"/>
              <a:t>»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/>
              <a:t>Сезон гриппа 2023/24 – новые рекомендации по вакцинации от Минздрава и Роспотребнадзора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Чернушенко Т</a:t>
            </a:r>
            <a:r>
              <a:rPr lang="ru-RU" sz="1700" b="1" dirty="0" smtClean="0"/>
              <a:t>. Гипертонический криз в практике терапевта: триггеры, признаки поражения органов-мишеней и показания к госпитализации. Комплект памяток и алгоритмов от кардиолога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Тараненко </a:t>
            </a:r>
            <a:r>
              <a:rPr lang="ru-RU" sz="1700" dirty="0"/>
              <a:t>И. </a:t>
            </a:r>
            <a:r>
              <a:rPr lang="ru-RU" sz="1700" b="1" dirty="0"/>
              <a:t>Кожные проявления гельминтозов – четыре факта от инфекциониста, с которыми можно быстро поставить </a:t>
            </a:r>
            <a:r>
              <a:rPr lang="ru-RU" sz="1700" b="1" dirty="0" smtClean="0"/>
              <a:t>диагноз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dirty="0" smtClean="0"/>
              <a:t>Зыкова </a:t>
            </a:r>
            <a:r>
              <a:rPr lang="ru-RU" sz="1700" dirty="0"/>
              <a:t>А. </a:t>
            </a:r>
            <a:r>
              <a:rPr lang="ru-RU" sz="1700" b="1" dirty="0"/>
              <a:t>Как заподозрить системные аутоиммунные заболевания до результатов анализов. Памятки и чек-листы для терапевта</a:t>
            </a:r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9805" y="0"/>
            <a:ext cx="1256271" cy="1767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432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70C0"/>
                </a:solidFill>
              </a:rPr>
              <a:t>Рубрика – </a:t>
            </a:r>
            <a:r>
              <a:rPr lang="ru-RU" sz="6400" b="1" u="sng" dirty="0" smtClean="0">
                <a:solidFill>
                  <a:srgbClr val="0070C0"/>
                </a:solidFill>
              </a:rPr>
              <a:t>УПРАВЛЕНИЕ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Бершадская </a:t>
            </a:r>
            <a:r>
              <a:rPr lang="ru-RU" sz="5600" dirty="0"/>
              <a:t>М.</a:t>
            </a:r>
            <a:r>
              <a:rPr lang="ru-RU" sz="5600" b="1" dirty="0"/>
              <a:t> Как оценить психический статус пациента. Алгоритм для </a:t>
            </a:r>
            <a:r>
              <a:rPr lang="ru-RU" sz="5600" b="1" dirty="0" smtClean="0"/>
              <a:t>медсестер. </a:t>
            </a:r>
            <a:r>
              <a:rPr lang="ru-RU" sz="5600" b="1" dirty="0">
                <a:solidFill>
                  <a:srgbClr val="0070C0"/>
                </a:solidFill>
              </a:rPr>
              <a:t>-  № 2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b="1" u="sng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ЛЕКАРСТВЕННЫЕ СРЕДСТВА И МЕДИЗДЕЛИЯ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Мороз </a:t>
            </a:r>
            <a:r>
              <a:rPr lang="ru-RU" sz="5600" dirty="0"/>
              <a:t>Т. </a:t>
            </a:r>
            <a:r>
              <a:rPr lang="ru-RU" sz="5600" b="1" dirty="0"/>
              <a:t>Изменения в перечне прекурсоров: как работать клиникам</a:t>
            </a:r>
            <a:r>
              <a:rPr lang="ru-RU" sz="5600" b="1" dirty="0" smtClean="0"/>
              <a:t>.</a:t>
            </a:r>
            <a:r>
              <a:rPr lang="ru-RU" sz="5600" dirty="0"/>
              <a:t> </a:t>
            </a:r>
            <a:r>
              <a:rPr lang="ru-RU" sz="5600" dirty="0">
                <a:solidFill>
                  <a:srgbClr val="0070C0"/>
                </a:solidFill>
              </a:rPr>
              <a:t>- </a:t>
            </a:r>
            <a:r>
              <a:rPr lang="ru-RU" sz="5600" b="1" dirty="0">
                <a:solidFill>
                  <a:srgbClr val="0070C0"/>
                </a:solidFill>
              </a:rPr>
              <a:t> № 2</a:t>
            </a:r>
            <a:endParaRPr lang="ru-RU" sz="5600" dirty="0">
              <a:solidFill>
                <a:srgbClr val="0070C0"/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Натареева  </a:t>
            </a:r>
            <a:r>
              <a:rPr lang="ru-RU" sz="5600" dirty="0"/>
              <a:t>М.</a:t>
            </a:r>
            <a:r>
              <a:rPr lang="ru-RU" sz="5600" b="1" dirty="0"/>
              <a:t> Как хранить лекарственные препараты в холодильнике. Рекомендации практика </a:t>
            </a:r>
            <a:r>
              <a:rPr lang="ru-RU" sz="5600" dirty="0">
                <a:solidFill>
                  <a:srgbClr val="0070C0"/>
                </a:solidFill>
              </a:rPr>
              <a:t>- </a:t>
            </a:r>
            <a:r>
              <a:rPr lang="ru-RU" sz="5600" b="1" dirty="0">
                <a:solidFill>
                  <a:srgbClr val="0070C0"/>
                </a:solidFill>
              </a:rPr>
              <a:t> № </a:t>
            </a:r>
            <a:r>
              <a:rPr lang="ru-RU" sz="5600" b="1" dirty="0" smtClean="0">
                <a:solidFill>
                  <a:srgbClr val="0070C0"/>
                </a:solidFill>
              </a:rPr>
              <a:t>2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Кравцова  </a:t>
            </a:r>
            <a:r>
              <a:rPr lang="ru-RU" sz="5600" dirty="0"/>
              <a:t>И. </a:t>
            </a:r>
            <a:r>
              <a:rPr lang="ru-RU" sz="5600" b="1" dirty="0"/>
              <a:t>Как организовать работу кабинета раскладки и сортировки лекарств. Опыт победителя Всероссийского конкурса «Лидер качества в здравоохранении» </a:t>
            </a:r>
            <a:r>
              <a:rPr lang="ru-RU" sz="5600" b="1" dirty="0" smtClean="0"/>
              <a:t>Росздравнадзора. </a:t>
            </a:r>
            <a:r>
              <a:rPr lang="ru-RU" sz="5600" b="1" dirty="0" smtClean="0">
                <a:solidFill>
                  <a:srgbClr val="0070C0"/>
                </a:solidFill>
              </a:rPr>
              <a:t>- № 5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Федорова </a:t>
            </a:r>
            <a:r>
              <a:rPr lang="ru-RU" sz="5600" dirty="0"/>
              <a:t>В. </a:t>
            </a:r>
            <a:r>
              <a:rPr lang="ru-RU" sz="5600" b="1" dirty="0"/>
              <a:t>Обязательные документы по лекарствам: полный перечень с примерами от эксперта </a:t>
            </a:r>
            <a:r>
              <a:rPr lang="ru-RU" sz="5600" b="1" dirty="0" smtClean="0"/>
              <a:t>Росздравнадзора.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Гайсаров </a:t>
            </a:r>
            <a:r>
              <a:rPr lang="ru-RU" sz="5600" dirty="0"/>
              <a:t>А. </a:t>
            </a:r>
            <a:r>
              <a:rPr lang="ru-RU" sz="5600" b="1" dirty="0"/>
              <a:t>Комбинированные препараты НС, ПВ и их прекурсоров: учет, хранение, </a:t>
            </a:r>
            <a:r>
              <a:rPr lang="ru-RU" sz="5600" b="1" dirty="0" smtClean="0"/>
              <a:t>отпуск.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Орлова </a:t>
            </a:r>
            <a:r>
              <a:rPr lang="ru-RU" sz="5600" dirty="0"/>
              <a:t>О. </a:t>
            </a:r>
            <a:r>
              <a:rPr lang="ru-RU" sz="5600" b="1" dirty="0"/>
              <a:t>Как работать с иммунобиологическими лекарственными препаратами: материалы для инструктажа </a:t>
            </a:r>
            <a:r>
              <a:rPr lang="ru-RU" sz="5600" b="1" dirty="0" smtClean="0"/>
              <a:t>медсестер.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Коробенкова </a:t>
            </a:r>
            <a:r>
              <a:rPr lang="ru-RU" sz="5600" dirty="0"/>
              <a:t>М., </a:t>
            </a:r>
            <a:r>
              <a:rPr lang="ru-RU" sz="5600" dirty="0" smtClean="0"/>
              <a:t>Кочеткова </a:t>
            </a:r>
            <a:r>
              <a:rPr lang="ru-RU" sz="5600" dirty="0"/>
              <a:t>Р., </a:t>
            </a:r>
            <a:r>
              <a:rPr lang="ru-RU" sz="5600" dirty="0" smtClean="0"/>
              <a:t>Токарев </a:t>
            </a:r>
            <a:r>
              <a:rPr lang="ru-RU" sz="5600" dirty="0"/>
              <a:t>А. </a:t>
            </a:r>
            <a:r>
              <a:rPr lang="ru-RU" sz="5600" b="1" dirty="0"/>
              <a:t>Новые правила выдачи СИЗ, маркировки, комплектации укладок. Как проверить, что все </a:t>
            </a:r>
            <a:r>
              <a:rPr lang="ru-RU" sz="5600" b="1" dirty="0" smtClean="0"/>
              <a:t>внедрили. </a:t>
            </a:r>
            <a:r>
              <a:rPr lang="ru-RU" sz="5600" b="1" dirty="0" smtClean="0">
                <a:solidFill>
                  <a:srgbClr val="0070C0"/>
                </a:solidFill>
              </a:rPr>
              <a:t>- № 9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Жаворонков </a:t>
            </a:r>
            <a:r>
              <a:rPr lang="ru-RU" sz="5600" dirty="0"/>
              <a:t>Е. </a:t>
            </a:r>
            <a:r>
              <a:rPr lang="ru-RU" sz="5600" b="1" dirty="0"/>
              <a:t>Маркировка медизделий с октября: как главной медицинской сестре выполнить новые требования, разъясняет эксперт «Честного знака</a:t>
            </a:r>
            <a:r>
              <a:rPr lang="ru-RU" sz="5600" b="1" dirty="0" smtClean="0"/>
              <a:t>». </a:t>
            </a:r>
            <a:r>
              <a:rPr lang="ru-RU" sz="5600" b="1" dirty="0" smtClean="0">
                <a:solidFill>
                  <a:srgbClr val="0070C0"/>
                </a:solidFill>
              </a:rPr>
              <a:t>- № 10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Мельникова </a:t>
            </a:r>
            <a:r>
              <a:rPr lang="ru-RU" sz="5600" dirty="0"/>
              <a:t>О. </a:t>
            </a:r>
            <a:r>
              <a:rPr lang="ru-RU" sz="5600" b="1" dirty="0"/>
              <a:t>Правила оформления рецептов: что меняется с </a:t>
            </a:r>
            <a:r>
              <a:rPr lang="ru-RU" sz="5600" b="1" dirty="0" smtClean="0"/>
              <a:t>осени. </a:t>
            </a:r>
            <a:r>
              <a:rPr lang="ru-RU" sz="5600" b="1" dirty="0" smtClean="0">
                <a:solidFill>
                  <a:srgbClr val="0070C0"/>
                </a:solidFill>
              </a:rPr>
              <a:t>- № 10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Калмыкова </a:t>
            </a:r>
            <a:r>
              <a:rPr lang="ru-RU" sz="5600" dirty="0"/>
              <a:t>М. </a:t>
            </a:r>
            <a:r>
              <a:rPr lang="ru-RU" sz="5600" b="1" dirty="0"/>
              <a:t>Срок годности лекарств. Как организовать внутренний </a:t>
            </a:r>
            <a:r>
              <a:rPr lang="ru-RU" sz="5600" b="1" dirty="0" smtClean="0"/>
              <a:t>контроль. </a:t>
            </a:r>
            <a:r>
              <a:rPr lang="ru-RU" sz="5600" b="1" dirty="0">
                <a:solidFill>
                  <a:srgbClr val="0070C0"/>
                </a:solidFill>
              </a:rPr>
              <a:t>- № 12 </a:t>
            </a:r>
            <a:endParaRPr lang="ru-RU" sz="5600" b="1" dirty="0" smtClean="0">
              <a:solidFill>
                <a:srgbClr val="0070C0"/>
              </a:solidFill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Рыжова </a:t>
            </a:r>
            <a:r>
              <a:rPr lang="ru-RU" sz="5600" dirty="0"/>
              <a:t>О. </a:t>
            </a:r>
            <a:r>
              <a:rPr lang="ru-RU" sz="5600" b="1" dirty="0"/>
              <a:t>Четыре правила хранения лекарств. Плюс СОП и памятки для </a:t>
            </a:r>
            <a:r>
              <a:rPr lang="ru-RU" sz="5600" b="1" dirty="0" smtClean="0"/>
              <a:t>персонала. </a:t>
            </a:r>
            <a:r>
              <a:rPr lang="ru-RU" sz="5600" b="1" dirty="0" smtClean="0">
                <a:solidFill>
                  <a:srgbClr val="0070C0"/>
                </a:solidFill>
              </a:rPr>
              <a:t>- № 12</a:t>
            </a:r>
            <a:endParaRPr lang="ru-RU" sz="5600" b="1" dirty="0">
              <a:solidFill>
                <a:srgbClr val="0070C0"/>
              </a:solidFill>
            </a:endParaRPr>
          </a:p>
          <a:p>
            <a:pPr lvl="0"/>
            <a:endParaRPr lang="ru-RU" sz="4300" dirty="0">
              <a:solidFill>
                <a:srgbClr val="002060"/>
              </a:solidFill>
            </a:endParaRPr>
          </a:p>
          <a:p>
            <a:pPr lvl="0" algn="just"/>
            <a:endParaRPr lang="ru-RU" sz="4300" dirty="0" smtClean="0"/>
          </a:p>
          <a:p>
            <a:endParaRPr lang="ru-RU" sz="4400" dirty="0" smtClean="0"/>
          </a:p>
          <a:p>
            <a:endParaRPr lang="ru-RU" sz="4000" dirty="0"/>
          </a:p>
          <a:p>
            <a:pPr algn="just"/>
            <a:endParaRPr lang="ru-RU" sz="4000" b="1" dirty="0">
              <a:solidFill>
                <a:srgbClr val="FF0000"/>
              </a:solidFill>
            </a:endParaRPr>
          </a:p>
          <a:p>
            <a:pPr lvl="0" algn="just"/>
            <a:endParaRPr lang="ru-RU" sz="3700" dirty="0" smtClean="0"/>
          </a:p>
          <a:p>
            <a:pPr algn="just"/>
            <a:endParaRPr lang="ru-RU" sz="3700" dirty="0"/>
          </a:p>
          <a:p>
            <a:pPr lvl="0" algn="just"/>
            <a:endParaRPr lang="ru-RU" sz="4000" dirty="0"/>
          </a:p>
          <a:p>
            <a:pPr algn="just"/>
            <a:endParaRPr lang="ru-RU" sz="4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4000" dirty="0"/>
          </a:p>
          <a:p>
            <a:endParaRPr lang="ru-RU" sz="1400" dirty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endParaRPr lang="ru-RU" sz="1400" b="1" u="sng" dirty="0"/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8173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>
                <a:solidFill>
                  <a:srgbClr val="C00000"/>
                </a:solidFill>
                <a:latin typeface="+mn-lt"/>
              </a:rPr>
              <a:t>Актуальные статьи из журнала «Управление качеством  в здравоохранении» за 2023 год</a:t>
            </a:r>
            <a:endParaRPr lang="ru-RU" sz="3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990033"/>
                </a:solidFill>
              </a:rPr>
              <a:t>Основная тема выпуска № 11: «Как различать и лечить инфекции респираторного тракта и диареи различного генеза, заподозрить заболевание по цвету лица пациента и распознать признаки психического расстройства по кожным проявлениям: подборка для 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Васильева О. </a:t>
            </a:r>
            <a:r>
              <a:rPr lang="ru-RU" sz="1300" b="1" dirty="0" smtClean="0"/>
              <a:t>Диагностика и терапия инфекций верхних дыхательных путей: как и чем лечить пациентов в сезон ОРВИ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Адамян О., Мезенцева Н. </a:t>
            </a:r>
            <a:r>
              <a:rPr lang="ru-RU" sz="1300" b="1" dirty="0" smtClean="0"/>
              <a:t>Острая vs хроническая – пять этапов диагностики при любой диарее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Калинина Е. </a:t>
            </a:r>
            <a:r>
              <a:rPr lang="ru-RU" sz="1300" b="1" dirty="0" smtClean="0"/>
              <a:t>От стресса и вегетарианства до гепатита и ХСН – о чем может рассказать цвет лица. Подробная инструкция по дифдиагностике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Полле М</a:t>
            </a:r>
            <a:r>
              <a:rPr lang="ru-RU" sz="1300" dirty="0"/>
              <a:t>. </a:t>
            </a:r>
            <a:r>
              <a:rPr lang="ru-RU" sz="1300" b="1" dirty="0"/>
              <a:t>Критерии диагностики СДВГ: как заподозрить расстройство по поведению ребенка на приеме и что посоветовать </a:t>
            </a:r>
            <a:r>
              <a:rPr lang="ru-RU" sz="1300" b="1" dirty="0" smtClean="0"/>
              <a:t>родителям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Сирмайс </a:t>
            </a:r>
            <a:r>
              <a:rPr lang="ru-RU" sz="1300" dirty="0"/>
              <a:t>Н., </a:t>
            </a:r>
            <a:r>
              <a:rPr lang="ru-RU" sz="1300" dirty="0" smtClean="0"/>
              <a:t>Мурзина-</a:t>
            </a:r>
            <a:r>
              <a:rPr lang="ru-RU" sz="1300" dirty="0" err="1" smtClean="0"/>
              <a:t>Толорая</a:t>
            </a:r>
            <a:r>
              <a:rPr lang="ru-RU" sz="1300" dirty="0" smtClean="0"/>
              <a:t> </a:t>
            </a:r>
            <a:r>
              <a:rPr lang="ru-RU" sz="1300" dirty="0"/>
              <a:t>О. </a:t>
            </a:r>
            <a:r>
              <a:rPr lang="ru-RU" sz="1300" b="1" dirty="0"/>
              <a:t>От экземы и акне до соматопсихоза – как распознать, что пациента необходимо направить к </a:t>
            </a:r>
            <a:r>
              <a:rPr lang="ru-RU" sz="1300" b="1" dirty="0" smtClean="0"/>
              <a:t>психотерапевту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990033"/>
                </a:solidFill>
              </a:rPr>
              <a:t>Основная тема выпуска № </a:t>
            </a:r>
            <a:r>
              <a:rPr lang="ru-RU" sz="1400" b="1" dirty="0" smtClean="0">
                <a:solidFill>
                  <a:srgbClr val="990033"/>
                </a:solidFill>
              </a:rPr>
              <a:t>12: «Как </a:t>
            </a:r>
            <a:r>
              <a:rPr lang="ru-RU" sz="1400" b="1" dirty="0">
                <a:solidFill>
                  <a:srgbClr val="990033"/>
                </a:solidFill>
              </a:rPr>
              <a:t>подготовить пациента к операции, составить рацион при железодефиците, диагностировать хронический панкреатит и нарушения со стороны органов зрения: подборка для </a:t>
            </a:r>
            <a:r>
              <a:rPr lang="ru-RU" sz="1400" b="1" dirty="0" smtClean="0">
                <a:solidFill>
                  <a:srgbClr val="990033"/>
                </a:solidFill>
              </a:rPr>
              <a:t>врачей-клиницистов»: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Калинина </a:t>
            </a:r>
            <a:r>
              <a:rPr lang="ru-RU" sz="1300" dirty="0"/>
              <a:t>Е. </a:t>
            </a:r>
            <a:r>
              <a:rPr lang="ru-RU" sz="1300" b="1" dirty="0"/>
              <a:t>Как подготовить пациента к операции — подробная инструкция для </a:t>
            </a:r>
            <a:r>
              <a:rPr lang="ru-RU" sz="1300" b="1" dirty="0" smtClean="0"/>
              <a:t>терапевта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Павличенко </a:t>
            </a:r>
            <a:r>
              <a:rPr lang="ru-RU" sz="1300" dirty="0"/>
              <a:t>С. </a:t>
            </a:r>
            <a:r>
              <a:rPr lang="ru-RU" sz="1300" b="1" dirty="0"/>
              <a:t>Девять вопросов к диетологу – как составить рацион при железодефиците, почему пациентам с ЖДА нельзя пить чай и кофе во время еды и чем опасен для них </a:t>
            </a:r>
            <a:r>
              <a:rPr lang="ru-RU" sz="1300" b="1" dirty="0" smtClean="0"/>
              <a:t>кальций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Александрийская М</a:t>
            </a:r>
            <a:r>
              <a:rPr lang="ru-RU" sz="1300" dirty="0"/>
              <a:t>. </a:t>
            </a:r>
            <a:r>
              <a:rPr lang="ru-RU" sz="1300" b="1" dirty="0"/>
              <a:t>Четыре вопроса, которые следует задать пациенту с жалобами на ухудшение </a:t>
            </a:r>
            <a:r>
              <a:rPr lang="ru-RU" sz="1300" b="1" dirty="0" smtClean="0"/>
              <a:t>зрения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Мезенцева </a:t>
            </a:r>
            <a:r>
              <a:rPr lang="ru-RU" sz="1300" dirty="0"/>
              <a:t>Н. </a:t>
            </a:r>
            <a:r>
              <a:rPr lang="ru-RU" sz="1300" b="1" dirty="0"/>
              <a:t>УЗИ не поможет исключить хронический панкреатит. Что еще изменил Минздрав – краткий гид по обязательным </a:t>
            </a:r>
            <a:r>
              <a:rPr lang="ru-RU" sz="1300" b="1" dirty="0" smtClean="0"/>
              <a:t>клинрекомендациям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b="1" dirty="0"/>
              <a:t>Непрерывное образование и баланс работы и личной жизни: как совмещать и не потерять мотивацию</a:t>
            </a:r>
            <a:endParaRPr lang="ru-RU" sz="13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Рисунок 3" descr="Требования к разработке журнала контроля качества медицинской помощи и  изменение его форм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5092" y="0"/>
            <a:ext cx="1280984" cy="1729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8110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2023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3513"/>
            <a:ext cx="10515600" cy="448550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– РЕГЛЕМЕНТ РАБОТЫ</a:t>
            </a:r>
            <a:r>
              <a:rPr lang="ru-RU" sz="1600" b="1" dirty="0" smtClean="0">
                <a:solidFill>
                  <a:srgbClr val="C7360F"/>
                </a:solidFill>
              </a:rPr>
              <a:t>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</a:t>
            </a:r>
            <a:r>
              <a:rPr lang="ru-RU" sz="1400" dirty="0"/>
              <a:t>М.</a:t>
            </a:r>
            <a:r>
              <a:rPr lang="ru-RU" sz="1400" b="1" dirty="0"/>
              <a:t> Как адаптировать детей раннего возраста после каникул и вернуть режим</a:t>
            </a:r>
            <a:r>
              <a:rPr lang="ru-RU" sz="1400" b="1" dirty="0" smtClean="0">
                <a:solidFill>
                  <a:srgbClr val="002060"/>
                </a:solidFill>
              </a:rPr>
              <a:t>. </a:t>
            </a:r>
            <a:r>
              <a:rPr lang="ru-RU" sz="1400" b="1" dirty="0" smtClean="0">
                <a:solidFill>
                  <a:srgbClr val="C7360F"/>
                </a:solidFill>
              </a:rPr>
              <a:t>- № 1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</a:t>
            </a:r>
            <a:r>
              <a:rPr lang="ru-RU" sz="1400" b="1" dirty="0"/>
              <a:t> Случаи, при которых от родителей следует запросить справку</a:t>
            </a:r>
            <a:r>
              <a:rPr lang="ru-RU" sz="1400" b="1" dirty="0" smtClean="0">
                <a:solidFill>
                  <a:srgbClr val="002060"/>
                </a:solidFill>
              </a:rPr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Зотова </a:t>
            </a:r>
            <a:r>
              <a:rPr lang="ru-RU" sz="1400" dirty="0"/>
              <a:t>Ю.</a:t>
            </a:r>
            <a:r>
              <a:rPr lang="ru-RU" sz="1400" b="1" dirty="0"/>
              <a:t> Как подготовить территорию детского сада к зиме. Схема с 14 контрольными точками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№ 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/>
              <a:t>Как использовать примерные распорядки дня групп из ФОП ДО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Патеева </a:t>
            </a:r>
            <a:r>
              <a:rPr lang="ru-RU" sz="1400" dirty="0"/>
              <a:t>Ю. </a:t>
            </a:r>
            <a:r>
              <a:rPr lang="ru-RU" sz="1400" b="1" dirty="0" smtClean="0"/>
              <a:t>Медицинские </a:t>
            </a:r>
            <a:r>
              <a:rPr lang="ru-RU" sz="1400" b="1" dirty="0"/>
              <a:t>документы, которые надо оформить при зачислении ребенка в ДОО в 2023 году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№ 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Санитарно-гигиенический контроль для заведующего и медсестры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Коренева </a:t>
            </a:r>
            <a:r>
              <a:rPr lang="ru-RU" sz="1400" dirty="0"/>
              <a:t>О.  </a:t>
            </a:r>
            <a:r>
              <a:rPr lang="ru-RU" sz="1400" b="1" dirty="0"/>
              <a:t>Интервью с педиатром. Обсуждаем обстановку с </a:t>
            </a:r>
            <a:r>
              <a:rPr lang="ru-RU" sz="1400" b="1" dirty="0" smtClean="0"/>
              <a:t>корью. </a:t>
            </a:r>
            <a:r>
              <a:rPr lang="ru-RU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Переслегина </a:t>
            </a:r>
            <a:r>
              <a:rPr lang="ru-RU" sz="1400" dirty="0"/>
              <a:t>А. </a:t>
            </a:r>
            <a:r>
              <a:rPr lang="ru-RU" sz="1400" b="1" dirty="0"/>
              <a:t>Что проверить перед выпускным, чтобы праздник прошел без происшествий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5</a:t>
            </a:r>
            <a:endParaRPr lang="ru-RU" sz="1400" b="1" dirty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Бородина Е. </a:t>
            </a:r>
            <a:r>
              <a:rPr lang="ru-RU" sz="1400" b="1" dirty="0" smtClean="0"/>
              <a:t>Новые </a:t>
            </a:r>
            <a:r>
              <a:rPr lang="ru-RU" sz="1400" b="1" dirty="0"/>
              <a:t>требования к смывающим средствам и  дерматологическим средствам индивидуальной защиты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№ 6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Первая помощь, если ребенка покусали насекомые</a:t>
            </a:r>
            <a:r>
              <a:rPr lang="ru-RU" sz="1400" b="1" dirty="0" smtClean="0">
                <a:solidFill>
                  <a:srgbClr val="002060"/>
                </a:solidFill>
              </a:rPr>
              <a:t>.  </a:t>
            </a:r>
            <a:r>
              <a:rPr lang="ru-RU" sz="1400" b="1" dirty="0">
                <a:solidFill>
                  <a:srgbClr val="C7360F"/>
                </a:solidFill>
              </a:rPr>
              <a:t>- </a:t>
            </a:r>
            <a:r>
              <a:rPr lang="ru-RU" sz="1400" b="1" dirty="0" smtClean="0">
                <a:solidFill>
                  <a:srgbClr val="C7360F"/>
                </a:solidFill>
              </a:rPr>
              <a:t>№ 7</a:t>
            </a:r>
            <a:endParaRPr lang="ru-RU" sz="1400" b="1" dirty="0">
              <a:solidFill>
                <a:srgbClr val="C7360F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«А мы поели грибов и супа из песка с травой», или Как действовать, если не уследили за трапезой воспитанников на </a:t>
            </a:r>
            <a:r>
              <a:rPr lang="ru-RU" sz="1400" b="1" dirty="0" smtClean="0"/>
              <a:t>прогулке.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Слесарев </a:t>
            </a:r>
            <a:r>
              <a:rPr lang="ru-RU" sz="1400" dirty="0"/>
              <a:t>С.</a:t>
            </a:r>
            <a:r>
              <a:rPr lang="ru-RU" sz="1400" b="1" dirty="0"/>
              <a:t> Летние уходы детей из детского сада – профилактические меры и как </a:t>
            </a:r>
            <a:r>
              <a:rPr lang="ru-RU" sz="1400" b="1" dirty="0" smtClean="0"/>
              <a:t>искать. </a:t>
            </a: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Санитарные правила для летних </a:t>
            </a:r>
            <a:r>
              <a:rPr lang="ru-RU" sz="1400" b="1" dirty="0" smtClean="0"/>
              <a:t>прогулок. </a:t>
            </a: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Борисова </a:t>
            </a:r>
            <a:r>
              <a:rPr lang="ru-RU" sz="1400" dirty="0"/>
              <a:t>Д.</a:t>
            </a:r>
            <a:r>
              <a:rPr lang="ru-RU" sz="1400" b="1" dirty="0"/>
              <a:t> Жара в детском саду – как создать благоприятный микроклимат для </a:t>
            </a:r>
            <a:r>
              <a:rPr lang="ru-RU" sz="1400" b="1" dirty="0" smtClean="0"/>
              <a:t>работы. </a:t>
            </a:r>
            <a:r>
              <a:rPr lang="ru-RU" sz="1400" b="1" dirty="0" smtClean="0">
                <a:solidFill>
                  <a:srgbClr val="C7360F"/>
                </a:solidFill>
              </a:rPr>
              <a:t>- № 7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Гулидов </a:t>
            </a:r>
            <a:r>
              <a:rPr lang="ru-RU" sz="1400" dirty="0"/>
              <a:t>П.</a:t>
            </a:r>
            <a:r>
              <a:rPr lang="ru-RU" sz="1400" b="1" dirty="0"/>
              <a:t> План санитарно-гигиенического контроля на 2023/24 учебный </a:t>
            </a:r>
            <a:r>
              <a:rPr lang="ru-RU" sz="1400" b="1" dirty="0" smtClean="0"/>
              <a:t>год. </a:t>
            </a:r>
            <a:r>
              <a:rPr lang="ru-RU" sz="1400" b="1" dirty="0" smtClean="0">
                <a:solidFill>
                  <a:srgbClr val="C7360F"/>
                </a:solidFill>
              </a:rPr>
              <a:t>- № 9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Анпеткова </a:t>
            </a:r>
            <a:r>
              <a:rPr lang="ru-RU" sz="1400" dirty="0"/>
              <a:t>Н.</a:t>
            </a:r>
            <a:r>
              <a:rPr lang="ru-RU" sz="1400" b="1" dirty="0"/>
              <a:t> Чек-листы, чтобы проверить информацию по питанию на сайте </a:t>
            </a:r>
            <a:r>
              <a:rPr lang="ru-RU" sz="1400" b="1" dirty="0" smtClean="0"/>
              <a:t>ДОО. </a:t>
            </a:r>
            <a:r>
              <a:rPr lang="ru-RU" sz="1400" b="1" dirty="0" smtClean="0">
                <a:solidFill>
                  <a:srgbClr val="C7360F"/>
                </a:solidFill>
              </a:rPr>
              <a:t>- № 9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Зотова </a:t>
            </a:r>
            <a:r>
              <a:rPr lang="ru-RU" sz="1400" dirty="0"/>
              <a:t>Ю. </a:t>
            </a:r>
            <a:r>
              <a:rPr lang="ru-RU" sz="1400" b="1" dirty="0"/>
              <a:t>Листы здоровья воспитанников по новым </a:t>
            </a:r>
            <a:r>
              <a:rPr lang="ru-RU" sz="1400" b="1" dirty="0" smtClean="0"/>
              <a:t>требованиям. </a:t>
            </a:r>
            <a:r>
              <a:rPr lang="ru-RU" sz="1400" b="1" dirty="0" smtClean="0">
                <a:solidFill>
                  <a:srgbClr val="C7360F"/>
                </a:solidFill>
              </a:rPr>
              <a:t>- № 11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Меликова </a:t>
            </a:r>
            <a:r>
              <a:rPr lang="ru-RU" sz="1400" dirty="0"/>
              <a:t>А.</a:t>
            </a:r>
            <a:r>
              <a:rPr lang="ru-RU" sz="1400" b="1" dirty="0"/>
              <a:t> Отчеты и документы, которые готовит медсестра до конца календарного </a:t>
            </a:r>
            <a:r>
              <a:rPr lang="ru-RU" sz="1400" b="1" dirty="0" smtClean="0"/>
              <a:t>года. </a:t>
            </a:r>
            <a:r>
              <a:rPr lang="ru-RU" sz="1400" b="1" dirty="0" smtClean="0">
                <a:solidFill>
                  <a:srgbClr val="C7360F"/>
                </a:solidFill>
              </a:rPr>
              <a:t>- № 12</a:t>
            </a:r>
            <a:endParaRPr lang="ru-RU" sz="1400" b="1" dirty="0">
              <a:solidFill>
                <a:srgbClr val="C7360F"/>
              </a:solidFill>
            </a:endParaRPr>
          </a:p>
          <a:p>
            <a:endParaRPr lang="ru-RU" sz="1500" b="1" dirty="0" smtClean="0"/>
          </a:p>
          <a:p>
            <a:endParaRPr lang="ru-RU" sz="1500" dirty="0" smtClean="0"/>
          </a:p>
          <a:p>
            <a:pPr marL="0" indent="0">
              <a:buNone/>
            </a:pPr>
            <a:endParaRPr lang="ru-RU" sz="1500" b="1" u="sng" dirty="0" smtClean="0"/>
          </a:p>
          <a:p>
            <a:endParaRPr lang="ru-RU" sz="1600" dirty="0"/>
          </a:p>
          <a:p>
            <a:pPr lvl="0"/>
            <a:endParaRPr lang="ru-RU" sz="1600" dirty="0"/>
          </a:p>
          <a:p>
            <a:endParaRPr lang="ru-RU" sz="1400" dirty="0"/>
          </a:p>
          <a:p>
            <a:endParaRPr lang="ru-RU" sz="1600" b="1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b="1" dirty="0"/>
          </a:p>
          <a:p>
            <a:endParaRPr lang="ru-RU" sz="1400" b="1" dirty="0"/>
          </a:p>
          <a:p>
            <a:endParaRPr lang="ru-RU" sz="1500" b="1" dirty="0" smtClean="0"/>
          </a:p>
          <a:p>
            <a:endParaRPr lang="ru-RU" sz="1500" b="1" dirty="0"/>
          </a:p>
          <a:p>
            <a:endParaRPr lang="ru-RU" dirty="0"/>
          </a:p>
        </p:txBody>
      </p:sp>
      <p:pic>
        <p:nvPicPr>
          <p:cNvPr id="1026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317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130" y="365125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2023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50075"/>
            <a:ext cx="10515600" cy="4026887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C7360F"/>
                </a:solidFill>
              </a:rPr>
              <a:t>Рубрика  </a:t>
            </a:r>
            <a:r>
              <a:rPr lang="ru-RU" sz="6400" b="1" u="sng" dirty="0" smtClean="0">
                <a:solidFill>
                  <a:srgbClr val="C7360F"/>
                </a:solidFill>
              </a:rPr>
              <a:t>– КОНТРОЛЬ КАЧЕСТВА ПИТАНИЯ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Анпеткова </a:t>
            </a:r>
            <a:r>
              <a:rPr lang="ru-RU" sz="5600" dirty="0"/>
              <a:t>Н. </a:t>
            </a:r>
            <a:r>
              <a:rPr lang="ru-RU" sz="5600" b="1" dirty="0"/>
              <a:t>Документы, чтобы организовать родительский контроль за питанием</a:t>
            </a:r>
            <a:r>
              <a:rPr lang="ru-RU" sz="5600" b="1" dirty="0" smtClean="0">
                <a:solidFill>
                  <a:srgbClr val="002060"/>
                </a:solidFill>
              </a:rPr>
              <a:t>.  </a:t>
            </a:r>
            <a:r>
              <a:rPr lang="ru-RU" sz="5600" b="1" dirty="0">
                <a:solidFill>
                  <a:srgbClr val="C7360F"/>
                </a:solidFill>
              </a:rPr>
              <a:t>- № 1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Патеева </a:t>
            </a:r>
            <a:r>
              <a:rPr lang="ru-RU" sz="5600" dirty="0"/>
              <a:t>Ю. </a:t>
            </a:r>
            <a:r>
              <a:rPr lang="ru-RU" sz="5600" b="1" dirty="0"/>
              <a:t>Документы по питанию: как избежать топ-5 критичных ошибок</a:t>
            </a:r>
            <a:r>
              <a:rPr lang="ru-RU" sz="5600" b="1" dirty="0" smtClean="0">
                <a:solidFill>
                  <a:srgbClr val="002060"/>
                </a:solidFill>
              </a:rPr>
              <a:t>.  </a:t>
            </a:r>
            <a:r>
              <a:rPr lang="ru-RU" sz="5600" b="1" dirty="0">
                <a:solidFill>
                  <a:srgbClr val="C7360F"/>
                </a:solidFill>
              </a:rPr>
              <a:t>- 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Плахотник А., Мосов А.</a:t>
            </a:r>
            <a:r>
              <a:rPr lang="ru-RU" sz="5600" dirty="0" smtClean="0"/>
              <a:t> </a:t>
            </a:r>
            <a:r>
              <a:rPr lang="ru-RU" sz="5600" b="1" dirty="0"/>
              <a:t>Двухнедельное меню для детей от 1,5 до 3 лет</a:t>
            </a:r>
            <a:r>
              <a:rPr lang="ru-RU" sz="5600" b="1" dirty="0" smtClean="0"/>
              <a:t>.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3</a:t>
            </a:r>
            <a:endParaRPr lang="ru-RU" sz="5600" b="1" dirty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Анпеткова </a:t>
            </a:r>
            <a:r>
              <a:rPr lang="ru-RU" sz="5600" dirty="0"/>
              <a:t>Н. </a:t>
            </a:r>
            <a:r>
              <a:rPr lang="ru-RU" sz="5600" b="1" dirty="0"/>
              <a:t>Информация по питанию на сайте ДОО, которую проверят </a:t>
            </a:r>
            <a:r>
              <a:rPr lang="ru-RU" sz="5600" b="1" dirty="0" smtClean="0"/>
              <a:t>органы.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3</a:t>
            </a:r>
            <a:endParaRPr lang="ru-RU" sz="5600" b="1" dirty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Таблицы о питании детей по </a:t>
            </a:r>
            <a:r>
              <a:rPr lang="ru-RU" sz="5600" b="1" dirty="0" smtClean="0"/>
              <a:t>СанПиН. </a:t>
            </a: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4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Плахотник </a:t>
            </a:r>
            <a:r>
              <a:rPr lang="ru-RU" sz="5600" dirty="0"/>
              <a:t>А. </a:t>
            </a:r>
            <a:r>
              <a:rPr lang="ru-RU" sz="5600" b="1" dirty="0"/>
              <a:t>Алгоритм отбора суточных проб</a:t>
            </a:r>
            <a:r>
              <a:rPr lang="ru-RU" sz="5600" b="1" dirty="0" smtClean="0">
                <a:solidFill>
                  <a:srgbClr val="002060"/>
                </a:solidFill>
              </a:rPr>
              <a:t>. 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Плахотник </a:t>
            </a:r>
            <a:r>
              <a:rPr lang="ru-RU" sz="5600" dirty="0"/>
              <a:t>А., </a:t>
            </a:r>
            <a:r>
              <a:rPr lang="ru-RU" sz="5600" dirty="0" smtClean="0"/>
              <a:t>Мосов </a:t>
            </a:r>
            <a:r>
              <a:rPr lang="ru-RU" sz="5600" dirty="0"/>
              <a:t>А. </a:t>
            </a:r>
            <a:r>
              <a:rPr lang="ru-RU" sz="5600" b="1" dirty="0"/>
              <a:t>Товаросопроводительная документация – как проверить документы при приеме продуктов</a:t>
            </a:r>
            <a:r>
              <a:rPr lang="ru-RU" sz="5600" b="1" dirty="0" smtClean="0">
                <a:solidFill>
                  <a:srgbClr val="002060"/>
                </a:solidFill>
              </a:rPr>
              <a:t>.  </a:t>
            </a:r>
            <a:r>
              <a:rPr lang="ru-RU" sz="5600" b="1" dirty="0">
                <a:solidFill>
                  <a:srgbClr val="C7360F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Волкова </a:t>
            </a:r>
            <a:r>
              <a:rPr lang="ru-RU" sz="5600" dirty="0"/>
              <a:t>Л. </a:t>
            </a:r>
            <a:r>
              <a:rPr lang="ru-RU" sz="5600" b="1" dirty="0"/>
              <a:t>Организация питания детей с непереносимостью лактозы</a:t>
            </a:r>
            <a:r>
              <a:rPr lang="ru-RU" sz="5600" b="1" dirty="0" smtClean="0">
                <a:solidFill>
                  <a:srgbClr val="002060"/>
                </a:solidFill>
              </a:rPr>
              <a:t>. 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5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Волкова </a:t>
            </a:r>
            <a:r>
              <a:rPr lang="ru-RU" sz="5600" dirty="0"/>
              <a:t>Л.</a:t>
            </a:r>
            <a:r>
              <a:rPr lang="ru-RU" sz="5600" b="1" dirty="0" smtClean="0"/>
              <a:t> Фрукты </a:t>
            </a:r>
            <a:r>
              <a:rPr lang="ru-RU" sz="5600" b="1" dirty="0"/>
              <a:t>и ягоды в меню дошкольника: что растет в России и как заменить свежие плоды, если неурожай.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6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Лир Д</a:t>
            </a:r>
            <a:r>
              <a:rPr lang="ru-RU" sz="5600" dirty="0"/>
              <a:t>. </a:t>
            </a:r>
            <a:r>
              <a:rPr lang="ru-RU" sz="5600" b="1" dirty="0"/>
              <a:t>Питьевой режим в детском саду по СанПиН. Наглядные материалы для стенда и документы</a:t>
            </a:r>
            <a:r>
              <a:rPr lang="ru-RU" sz="5600" b="1" dirty="0" smtClean="0"/>
              <a:t>. </a:t>
            </a:r>
            <a:r>
              <a:rPr lang="ru-RU" sz="5600" b="1" dirty="0">
                <a:solidFill>
                  <a:srgbClr val="C7360F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Плахотник </a:t>
            </a:r>
            <a:r>
              <a:rPr lang="ru-RU" sz="5600" dirty="0"/>
              <a:t>А., </a:t>
            </a:r>
            <a:r>
              <a:rPr lang="ru-RU" sz="5600" dirty="0" smtClean="0"/>
              <a:t>Мосов </a:t>
            </a:r>
            <a:r>
              <a:rPr lang="ru-RU" sz="5600" dirty="0"/>
              <a:t>А.  </a:t>
            </a:r>
            <a:r>
              <a:rPr lang="ru-RU" sz="5600" b="1" dirty="0"/>
              <a:t>Как проанализировать фактический расход продуктов. Семь правил заполнения ведомости контроля </a:t>
            </a:r>
            <a:r>
              <a:rPr lang="ru-RU" sz="5600" b="1" dirty="0" smtClean="0"/>
              <a:t>питания.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600" b="1" dirty="0" smtClean="0">
                <a:solidFill>
                  <a:srgbClr val="C7360F"/>
                </a:solidFill>
              </a:rPr>
              <a:t>- </a:t>
            </a:r>
            <a:r>
              <a:rPr lang="ru-RU" sz="5600" b="1" dirty="0">
                <a:solidFill>
                  <a:srgbClr val="C7360F"/>
                </a:solidFill>
              </a:rPr>
              <a:t>№ </a:t>
            </a:r>
            <a:r>
              <a:rPr lang="ru-RU" sz="5600" b="1" dirty="0" smtClean="0">
                <a:solidFill>
                  <a:srgbClr val="C7360F"/>
                </a:solidFill>
              </a:rPr>
              <a:t>9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Борисова </a:t>
            </a:r>
            <a:r>
              <a:rPr lang="ru-RU" sz="5600" dirty="0"/>
              <a:t>Д. </a:t>
            </a:r>
            <a:r>
              <a:rPr lang="ru-RU" sz="5600" b="1" dirty="0"/>
              <a:t>Контроль внешнего вида работников пищеблока по новым требованиям к СИЗ</a:t>
            </a:r>
            <a:r>
              <a:rPr lang="ru-RU" sz="5600" b="1" dirty="0" smtClean="0"/>
              <a:t>. </a:t>
            </a:r>
            <a:r>
              <a:rPr lang="ru-RU" sz="5600" b="1" dirty="0">
                <a:solidFill>
                  <a:srgbClr val="C7360F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Плахотник </a:t>
            </a:r>
            <a:r>
              <a:rPr lang="ru-RU" sz="5600" dirty="0"/>
              <a:t>А., Мосов А</a:t>
            </a:r>
            <a:r>
              <a:rPr lang="ru-RU" sz="5600" dirty="0" smtClean="0"/>
              <a:t>.</a:t>
            </a:r>
            <a:r>
              <a:rPr lang="ru-RU" sz="5600" b="1" dirty="0" smtClean="0"/>
              <a:t> </a:t>
            </a:r>
            <a:r>
              <a:rPr lang="ru-RU" sz="5600" b="1" dirty="0"/>
              <a:t>Четырехнедельное меню для детей 3–7 лет. </a:t>
            </a:r>
            <a:r>
              <a:rPr lang="ru-RU" sz="5600" b="1" dirty="0">
                <a:solidFill>
                  <a:srgbClr val="C7360F"/>
                </a:solidFill>
              </a:rPr>
              <a:t>- № </a:t>
            </a:r>
            <a:r>
              <a:rPr lang="ru-RU" sz="5600" b="1" dirty="0" smtClean="0">
                <a:solidFill>
                  <a:srgbClr val="C7360F"/>
                </a:solidFill>
              </a:rPr>
              <a:t>10</a:t>
            </a:r>
            <a:endParaRPr lang="ru-RU" sz="5600" b="1" dirty="0">
              <a:solidFill>
                <a:srgbClr val="C7360F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Анпеткова </a:t>
            </a:r>
            <a:r>
              <a:rPr lang="ru-RU" sz="5600" dirty="0"/>
              <a:t>Н. </a:t>
            </a:r>
            <a:r>
              <a:rPr lang="ru-RU" sz="5600" b="1" dirty="0"/>
              <a:t>Индивидуальное меню, почему дети не едят, фастфуд и витамины. Интервью с экспертом оперштаба по горячему питанию </a:t>
            </a:r>
            <a:r>
              <a:rPr lang="ru-RU" sz="5600" b="1" dirty="0" smtClean="0"/>
              <a:t>Минпросвещения. </a:t>
            </a:r>
            <a:r>
              <a:rPr lang="ru-RU" sz="5600" b="1" dirty="0" smtClean="0">
                <a:solidFill>
                  <a:srgbClr val="C7360F"/>
                </a:solidFill>
              </a:rPr>
              <a:t>-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err="1" smtClean="0"/>
              <a:t>Тоболева</a:t>
            </a:r>
            <a:r>
              <a:rPr lang="ru-RU" sz="5600" dirty="0" smtClean="0"/>
              <a:t> </a:t>
            </a:r>
            <a:r>
              <a:rPr lang="ru-RU" sz="5600" dirty="0"/>
              <a:t>М. </a:t>
            </a:r>
            <a:r>
              <a:rPr lang="ru-RU" sz="5600" b="1" dirty="0"/>
              <a:t>«Пока суп не съешь, десерт не получишь!». Нужно ли заставлять воспитанника </a:t>
            </a:r>
            <a:r>
              <a:rPr lang="ru-RU" sz="5600" b="1" dirty="0" smtClean="0"/>
              <a:t>доедать. -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3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000" u="sng" dirty="0"/>
          </a:p>
          <a:p>
            <a:pPr lvl="0"/>
            <a:endParaRPr lang="ru-RU" sz="3100" dirty="0"/>
          </a:p>
          <a:p>
            <a:endParaRPr lang="ru-RU" sz="2000" dirty="0"/>
          </a:p>
          <a:p>
            <a:pPr lvl="0"/>
            <a:endParaRPr lang="ru-RU" sz="3200" dirty="0"/>
          </a:p>
          <a:p>
            <a:endParaRPr lang="ru-RU" sz="3200" dirty="0"/>
          </a:p>
          <a:p>
            <a:pPr lvl="0"/>
            <a:endParaRPr lang="ru-RU" sz="3200" dirty="0"/>
          </a:p>
          <a:p>
            <a:endParaRPr lang="ru-RU" sz="1100" b="1" dirty="0"/>
          </a:p>
          <a:p>
            <a:endParaRPr lang="ru-RU" sz="1100" b="1" dirty="0"/>
          </a:p>
          <a:p>
            <a:endParaRPr lang="ru-RU" sz="1400" dirty="0"/>
          </a:p>
          <a:p>
            <a:endParaRPr lang="ru-RU" sz="1400" dirty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0066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–  ПРОФИЛАКТИКА ЗАБОЛЕВАНИЙ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Дергунова И. </a:t>
            </a:r>
            <a:r>
              <a:rPr lang="ru-RU" sz="1400" b="1" dirty="0" smtClean="0"/>
              <a:t>Что рассказать родителям и воспитателям об утомляемости ребенка. Пять памяток.  </a:t>
            </a:r>
            <a:r>
              <a:rPr lang="ru-RU" sz="1400" b="1" dirty="0" smtClean="0">
                <a:solidFill>
                  <a:srgbClr val="C7360F"/>
                </a:solidFill>
              </a:rPr>
              <a:t>- № 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Давыденко Ф. </a:t>
            </a:r>
            <a:r>
              <a:rPr lang="ru-RU" sz="1400" b="1" dirty="0" smtClean="0"/>
              <a:t>Реабилитолог отвечает, почему детские чешки не опасны для развития стопы. </a:t>
            </a:r>
            <a:r>
              <a:rPr lang="ru-RU" sz="1400" b="1" dirty="0" smtClean="0">
                <a:solidFill>
                  <a:srgbClr val="C7360F"/>
                </a:solidFill>
              </a:rPr>
              <a:t>-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Конева О. </a:t>
            </a:r>
            <a:r>
              <a:rPr lang="ru-RU" sz="1400" b="1" dirty="0" smtClean="0"/>
              <a:t>Профилактика гиповитаминоза в весенний период. </a:t>
            </a:r>
            <a:r>
              <a:rPr lang="ru-RU" sz="1400" b="1" dirty="0" smtClean="0">
                <a:solidFill>
                  <a:srgbClr val="C7360F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Давыденко Ф.  </a:t>
            </a:r>
            <a:r>
              <a:rPr lang="ru-RU" sz="1400" b="1" dirty="0" smtClean="0"/>
              <a:t>Что сказать родителям о нарушении осанки у детей. </a:t>
            </a:r>
            <a:r>
              <a:rPr lang="ru-RU" sz="1400" b="1" dirty="0" smtClean="0">
                <a:solidFill>
                  <a:srgbClr val="C7360F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Давыденко Ф.  </a:t>
            </a:r>
            <a:r>
              <a:rPr lang="ru-RU" sz="1400" b="1" dirty="0" smtClean="0"/>
              <a:t>Консультация от реабилитолога. Как помочь педагогам снять боль в спине и шейном отделе. </a:t>
            </a:r>
            <a:r>
              <a:rPr lang="ru-RU" sz="1400" b="1" dirty="0" smtClean="0">
                <a:solidFill>
                  <a:srgbClr val="C7360F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Г.</a:t>
            </a:r>
            <a:r>
              <a:rPr lang="ru-RU" sz="1400" b="1" dirty="0" smtClean="0"/>
              <a:t> Заеды у ребенка – что делать. Откуда берутся трещины в уголках губ. </a:t>
            </a:r>
            <a:r>
              <a:rPr lang="ru-RU" sz="1400" b="1" dirty="0" smtClean="0">
                <a:solidFill>
                  <a:srgbClr val="C7360F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М. </a:t>
            </a:r>
            <a:r>
              <a:rPr lang="ru-RU" sz="1400" b="1" dirty="0" smtClean="0"/>
              <a:t>Дети с аллергией на пыльцу: какие условия создать в ДОО. </a:t>
            </a:r>
            <a:r>
              <a:rPr lang="ru-RU" sz="1400" b="1" dirty="0" smtClean="0">
                <a:solidFill>
                  <a:srgbClr val="C7360F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Конева О. </a:t>
            </a:r>
            <a:r>
              <a:rPr lang="ru-RU" sz="1400" b="1" dirty="0" smtClean="0"/>
              <a:t>Консультация для родителей. Ребенок кусает ногти – что делать. </a:t>
            </a:r>
            <a:r>
              <a:rPr lang="ru-RU" sz="1400" b="1" dirty="0" smtClean="0">
                <a:solidFill>
                  <a:srgbClr val="C7360F"/>
                </a:solidFill>
              </a:rPr>
              <a:t>- № 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Конева О.</a:t>
            </a:r>
            <a:r>
              <a:rPr lang="ru-RU" sz="1400" b="1" dirty="0" smtClean="0"/>
              <a:t> Консультация для родителей. Клещи летом – что нужно знать. </a:t>
            </a:r>
            <a:r>
              <a:rPr lang="ru-RU" sz="1400" b="1" dirty="0" smtClean="0">
                <a:solidFill>
                  <a:srgbClr val="C7360F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Степанова М. </a:t>
            </a:r>
            <a:r>
              <a:rPr lang="ru-RU" sz="1400" b="1" dirty="0" smtClean="0"/>
              <a:t>«Почему ребенок грязный? – У нас отключили горячую воду». Требования к гигиене детей в детском саду. </a:t>
            </a:r>
            <a:r>
              <a:rPr lang="ru-RU" sz="1400" b="1" dirty="0" smtClean="0">
                <a:solidFill>
                  <a:srgbClr val="C7360F"/>
                </a:solidFill>
              </a:rPr>
              <a:t>- № 6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Сафончик Е.</a:t>
            </a:r>
            <a:r>
              <a:rPr lang="ru-RU" sz="1400" b="1" dirty="0" smtClean="0"/>
              <a:t> Адаптация детей к детскому саду: мнение эксперта и контрольные точки. </a:t>
            </a:r>
            <a:r>
              <a:rPr lang="ru-RU" sz="1400" b="1" dirty="0" smtClean="0">
                <a:solidFill>
                  <a:srgbClr val="C7360F"/>
                </a:solidFill>
              </a:rPr>
              <a:t>- № 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Г</a:t>
            </a:r>
            <a:r>
              <a:rPr lang="ru-RU" sz="1400" b="1" dirty="0" smtClean="0"/>
              <a:t>. В группе ребенок с псориазом: памятка для воспитателей и родителей.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Руженкова И.</a:t>
            </a:r>
            <a:r>
              <a:rPr lang="ru-RU" sz="1400" b="1" dirty="0" smtClean="0"/>
              <a:t> Включили отопление: что важно знать воспитателям и медсестрам, какие есть угрозы. </a:t>
            </a:r>
            <a:r>
              <a:rPr lang="ru-RU" sz="1400" b="1" dirty="0" smtClean="0">
                <a:solidFill>
                  <a:srgbClr val="C7360F"/>
                </a:solidFill>
              </a:rPr>
              <a:t>- № 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Г. </a:t>
            </a:r>
            <a:r>
              <a:rPr lang="ru-RU" sz="1400" b="1" dirty="0" smtClean="0"/>
              <a:t>Профилактика D-авитаминоза у дошкольников: советы медсестре, воспитателям и родителям. </a:t>
            </a:r>
            <a:r>
              <a:rPr lang="ru-RU" sz="1400" b="1" dirty="0" smtClean="0">
                <a:solidFill>
                  <a:srgbClr val="C7360F"/>
                </a:solidFill>
              </a:rPr>
              <a:t>- № 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Ковалева И. </a:t>
            </a:r>
            <a:r>
              <a:rPr lang="ru-RU" sz="1400" b="1" dirty="0" smtClean="0"/>
              <a:t>Оздоровительные программы для часто болеющих детей. </a:t>
            </a:r>
            <a:r>
              <a:rPr lang="ru-RU" sz="1400" b="1" dirty="0" smtClean="0">
                <a:solidFill>
                  <a:srgbClr val="C7360F"/>
                </a:solidFill>
              </a:rPr>
              <a:t>- № 11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800" b="1" u="sng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C7360F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b="1" dirty="0" smtClean="0">
              <a:solidFill>
                <a:srgbClr val="C7360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500" b="1" dirty="0" smtClean="0">
              <a:solidFill>
                <a:srgbClr val="002060"/>
              </a:solidFill>
            </a:endParaRPr>
          </a:p>
          <a:p>
            <a:endParaRPr lang="ru-RU" sz="2500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53971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br>
              <a:rPr lang="ru-RU" sz="3600" b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solidFill>
                  <a:srgbClr val="C00000"/>
                </a:solidFill>
                <a:latin typeface="+mn-lt"/>
              </a:rPr>
              <a:t>за 2023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b="1" u="sng" dirty="0">
                <a:solidFill>
                  <a:srgbClr val="C7360F"/>
                </a:solidFill>
              </a:rPr>
              <a:t>Рубрика  – </a:t>
            </a:r>
            <a:r>
              <a:rPr lang="ru-RU" sz="1400" b="1" u="sng" dirty="0" smtClean="0">
                <a:solidFill>
                  <a:srgbClr val="C7360F"/>
                </a:solidFill>
              </a:rPr>
              <a:t>ПРОФПОРТРЕТ</a:t>
            </a:r>
            <a:endParaRPr lang="ru-RU" sz="1400" b="1" u="sng" dirty="0">
              <a:solidFill>
                <a:srgbClr val="C7360F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Должностная инструкция медсестры. </a:t>
            </a:r>
            <a:r>
              <a:rPr lang="ru-RU" sz="1400" b="1" dirty="0">
                <a:solidFill>
                  <a:srgbClr val="C7360F"/>
                </a:solidFill>
              </a:rPr>
              <a:t>-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Сахарова О. </a:t>
            </a:r>
            <a:r>
              <a:rPr lang="ru-RU" sz="1400" b="1" dirty="0"/>
              <a:t>Профессиональные заболевания медицинских работников. </a:t>
            </a:r>
            <a:r>
              <a:rPr lang="ru-RU" sz="1400" b="1" dirty="0">
                <a:solidFill>
                  <a:srgbClr val="C7360F"/>
                </a:solidFill>
              </a:rPr>
              <a:t>- № 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Дежурный Л., Закурдаева А. </a:t>
            </a:r>
            <a:r>
              <a:rPr lang="ru-RU" sz="1400" b="1" dirty="0"/>
              <a:t>Обязанности медицинской сестры, если вызвали скорую помощь. </a:t>
            </a:r>
            <a:r>
              <a:rPr lang="ru-RU" sz="1400" b="1" dirty="0">
                <a:solidFill>
                  <a:srgbClr val="C7360F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Как медсестре подготовиться к аттестации на повышение квалификации. </a:t>
            </a:r>
            <a:r>
              <a:rPr lang="ru-RU" sz="1400" b="1" dirty="0">
                <a:solidFill>
                  <a:srgbClr val="C7360F"/>
                </a:solidFill>
              </a:rPr>
              <a:t>- № 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Профессиональный стандарт медицинской сестры ДОО.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rgbClr val="C7360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C7360F"/>
                </a:solidFill>
              </a:rPr>
              <a:t>Рубрика  – МЕДИЦИНСКАЯ ПОМОЩЬ</a:t>
            </a:r>
            <a:endParaRPr lang="ru-RU" sz="1600" b="1" dirty="0">
              <a:solidFill>
                <a:srgbClr val="002060"/>
              </a:solidFill>
            </a:endParaRP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Рогова Г. </a:t>
            </a:r>
            <a:r>
              <a:rPr lang="ru-RU" sz="1400" b="1" dirty="0"/>
              <a:t>Что предпринять, если обнаружен энтеробиоз. </a:t>
            </a:r>
            <a:r>
              <a:rPr lang="ru-RU" sz="1400" b="1" dirty="0">
                <a:solidFill>
                  <a:srgbClr val="C7360F"/>
                </a:solidFill>
              </a:rPr>
              <a:t>- № 1</a:t>
            </a: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Ковалева И. </a:t>
            </a:r>
            <a:r>
              <a:rPr lang="ru-RU" sz="1400" b="1" dirty="0"/>
              <a:t>Шесть фактов о метеозависимости. </a:t>
            </a:r>
            <a:r>
              <a:rPr lang="ru-RU" sz="1400" b="1" dirty="0">
                <a:solidFill>
                  <a:srgbClr val="C7360F"/>
                </a:solidFill>
              </a:rPr>
              <a:t>- № 1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Сайфуллин М. </a:t>
            </a:r>
            <a:r>
              <a:rPr lang="ru-RU" sz="1400" b="1" dirty="0"/>
              <a:t>Первая помощь при переломе. </a:t>
            </a:r>
            <a:r>
              <a:rPr lang="ru-RU" sz="1400" b="1" dirty="0">
                <a:solidFill>
                  <a:srgbClr val="C7360F"/>
                </a:solidFill>
              </a:rPr>
              <a:t>- № 2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Архипова Д. </a:t>
            </a:r>
            <a:r>
              <a:rPr lang="ru-RU" sz="1400" b="1" dirty="0"/>
              <a:t>Лечите не дерматит, а отношения. </a:t>
            </a:r>
            <a:r>
              <a:rPr lang="ru-RU" sz="1400" b="1" dirty="0">
                <a:solidFill>
                  <a:srgbClr val="C7360F"/>
                </a:solidFill>
              </a:rPr>
              <a:t>- № 2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Конева О. </a:t>
            </a:r>
            <a:r>
              <a:rPr lang="ru-RU" sz="1400" b="1" dirty="0"/>
              <a:t>Консультация по антибиотикам для родителей. </a:t>
            </a:r>
            <a:r>
              <a:rPr lang="ru-RU" sz="1400" b="1" dirty="0">
                <a:solidFill>
                  <a:srgbClr val="C7360F"/>
                </a:solidFill>
              </a:rPr>
              <a:t>- № 4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Архипова Д. </a:t>
            </a:r>
            <a:r>
              <a:rPr lang="ru-RU" sz="1400" b="1" dirty="0"/>
              <a:t>Детские заболевания от хронического стресса. Пять методов физического воздействия на организм. </a:t>
            </a:r>
            <a:r>
              <a:rPr lang="ru-RU" sz="1400" b="1" dirty="0">
                <a:solidFill>
                  <a:srgbClr val="C7360F"/>
                </a:solidFill>
              </a:rPr>
              <a:t>- № 4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Универсальный алгоритм оказания первой помощи. </a:t>
            </a:r>
            <a:r>
              <a:rPr lang="ru-RU" sz="1400" b="1" dirty="0">
                <a:solidFill>
                  <a:srgbClr val="C7360F"/>
                </a:solidFill>
              </a:rPr>
              <a:t>- № 4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Зотова Ю. </a:t>
            </a:r>
            <a:r>
              <a:rPr lang="ru-RU" sz="1400" b="1" dirty="0"/>
              <a:t>Как распределить мероприятия по профилактике легочных заболеваний и ОРВИ. </a:t>
            </a:r>
            <a:r>
              <a:rPr lang="ru-RU" sz="1400" b="1" dirty="0">
                <a:solidFill>
                  <a:srgbClr val="C7360F"/>
                </a:solidFill>
              </a:rPr>
              <a:t>- № 9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Свешников К. </a:t>
            </a:r>
            <a:r>
              <a:rPr lang="ru-RU" sz="1400" b="1" dirty="0"/>
              <a:t>Сезон вакцинации: что делать медсестре, если у воспитанника развился анафилактический шок. </a:t>
            </a:r>
            <a:r>
              <a:rPr lang="ru-RU" sz="1400" b="1" dirty="0">
                <a:solidFill>
                  <a:srgbClr val="C7360F"/>
                </a:solidFill>
              </a:rPr>
              <a:t>- № 11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Давыденко Ф. </a:t>
            </a:r>
            <a:r>
              <a:rPr lang="ru-RU" sz="1400" b="1" dirty="0"/>
              <a:t>Правила безопасных прогулок в осенне-зимний период. </a:t>
            </a:r>
            <a:r>
              <a:rPr lang="ru-RU" sz="1400" b="1" dirty="0">
                <a:solidFill>
                  <a:srgbClr val="C7360F"/>
                </a:solidFill>
              </a:rPr>
              <a:t>- № 11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b="1" dirty="0">
              <a:solidFill>
                <a:srgbClr val="C7360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b="1" u="sng" dirty="0" smtClean="0">
              <a:solidFill>
                <a:srgbClr val="002060"/>
              </a:solidFill>
            </a:endParaRPr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3701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+mn-lt"/>
              </a:rPr>
              <a:t>Актуальные статьи из журнала «Медицинское обслуживание и организация питания в ДОУ» </a:t>
            </a:r>
            <a:r>
              <a:rPr lang="ru-RU" sz="3600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за 2023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1400" u="sng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C7360F"/>
                </a:solidFill>
              </a:rPr>
              <a:t>Рубрика  </a:t>
            </a:r>
            <a:r>
              <a:rPr lang="ru-RU" sz="1600" b="1" u="sng" dirty="0">
                <a:solidFill>
                  <a:srgbClr val="C7360F"/>
                </a:solidFill>
              </a:rPr>
              <a:t>– </a:t>
            </a:r>
            <a:r>
              <a:rPr lang="ru-RU" sz="1600" b="1" u="sng" dirty="0" smtClean="0">
                <a:solidFill>
                  <a:srgbClr val="C7360F"/>
                </a:solidFill>
              </a:rPr>
              <a:t>МЕДИЦИНСКАЯ ПОМОЩЬ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Рогова </a:t>
            </a:r>
            <a:r>
              <a:rPr lang="ru-RU" sz="1400" dirty="0"/>
              <a:t>Г. </a:t>
            </a:r>
            <a:r>
              <a:rPr lang="ru-RU" sz="1400" b="1" dirty="0"/>
              <a:t>Что предпринять, если обнаружен энтеробиоз</a:t>
            </a:r>
            <a:r>
              <a:rPr lang="ru-RU" sz="1400" b="1" dirty="0" smtClean="0"/>
              <a:t>.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1</a:t>
            </a:r>
            <a:endParaRPr lang="ru-RU" sz="1400" b="1" dirty="0" smtClean="0">
              <a:solidFill>
                <a:srgbClr val="C7360F"/>
              </a:solidFill>
            </a:endParaRP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Ковалева </a:t>
            </a:r>
            <a:r>
              <a:rPr lang="ru-RU" sz="1400" dirty="0"/>
              <a:t>И. </a:t>
            </a:r>
            <a:r>
              <a:rPr lang="ru-RU" sz="1400" b="1" dirty="0"/>
              <a:t>Шесть фактов о метеозависимости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Сайфуллин </a:t>
            </a:r>
            <a:r>
              <a:rPr lang="ru-RU" sz="1400" dirty="0"/>
              <a:t>М. </a:t>
            </a:r>
            <a:r>
              <a:rPr lang="ru-RU" sz="1400" b="1" dirty="0"/>
              <a:t>Первая помощь при переломе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2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Архипова </a:t>
            </a:r>
            <a:r>
              <a:rPr lang="ru-RU" sz="1400" dirty="0"/>
              <a:t>Д. </a:t>
            </a:r>
            <a:r>
              <a:rPr lang="ru-RU" sz="1400" b="1" dirty="0"/>
              <a:t>Лечите не дерматит, а отношения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2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Конева </a:t>
            </a:r>
            <a:r>
              <a:rPr lang="ru-RU" sz="1400" dirty="0"/>
              <a:t>О. </a:t>
            </a:r>
            <a:r>
              <a:rPr lang="ru-RU" sz="1400" b="1" dirty="0"/>
              <a:t>Консультация по антибиотикам для родителей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Архипова </a:t>
            </a:r>
            <a:r>
              <a:rPr lang="ru-RU" sz="1400" dirty="0"/>
              <a:t>Д. </a:t>
            </a:r>
            <a:r>
              <a:rPr lang="ru-RU" sz="1400" b="1" dirty="0"/>
              <a:t>Детские заболевания от хронического стресса. Пять методов физического воздействия на организм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Универсальный алгоритм оказания первой помощи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4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Зотова </a:t>
            </a:r>
            <a:r>
              <a:rPr lang="ru-RU" sz="1400" dirty="0"/>
              <a:t>Ю. </a:t>
            </a:r>
            <a:r>
              <a:rPr lang="ru-RU" sz="1400" b="1" dirty="0"/>
              <a:t>Как распределить мероприятия по профилактике легочных заболеваний и ОРВИ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9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Свешников </a:t>
            </a:r>
            <a:r>
              <a:rPr lang="ru-RU" sz="1400" dirty="0"/>
              <a:t>К. </a:t>
            </a:r>
            <a:r>
              <a:rPr lang="ru-RU" sz="1400" b="1" dirty="0"/>
              <a:t>Сезон вакцинации: что делать медсестре, если у воспитанника развился анафилактический шок</a:t>
            </a:r>
            <a:r>
              <a:rPr lang="ru-RU" sz="1400" b="1" dirty="0" smtClean="0"/>
              <a:t>. </a:t>
            </a:r>
            <a:r>
              <a:rPr lang="ru-RU" sz="1400" b="1" dirty="0">
                <a:solidFill>
                  <a:srgbClr val="C7360F"/>
                </a:solidFill>
              </a:rPr>
              <a:t>- № </a:t>
            </a:r>
            <a:r>
              <a:rPr lang="ru-RU" sz="1400" b="1" dirty="0" smtClean="0">
                <a:solidFill>
                  <a:srgbClr val="C7360F"/>
                </a:solidFill>
              </a:rPr>
              <a:t>11</a:t>
            </a:r>
            <a:endParaRPr lang="ru-RU" sz="1400" b="1" dirty="0">
              <a:solidFill>
                <a:srgbClr val="C7360F"/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Давыденко </a:t>
            </a:r>
            <a:r>
              <a:rPr lang="ru-RU" sz="1400" dirty="0"/>
              <a:t>Ф. </a:t>
            </a:r>
            <a:r>
              <a:rPr lang="ru-RU" sz="1400" b="1" dirty="0"/>
              <a:t>Правила безопасных прогулок в осенне-зимний </a:t>
            </a:r>
            <a:r>
              <a:rPr lang="ru-RU" sz="1400" b="1" dirty="0" smtClean="0"/>
              <a:t>период. </a:t>
            </a:r>
            <a:r>
              <a:rPr lang="ru-RU" sz="1400" b="1" dirty="0" smtClean="0">
                <a:solidFill>
                  <a:srgbClr val="C7360F"/>
                </a:solidFill>
              </a:rPr>
              <a:t>- </a:t>
            </a:r>
            <a:r>
              <a:rPr lang="ru-RU" sz="1400" b="1" dirty="0">
                <a:solidFill>
                  <a:srgbClr val="C7360F"/>
                </a:solidFill>
              </a:rPr>
              <a:t>№ </a:t>
            </a:r>
            <a:r>
              <a:rPr lang="ru-RU" sz="1400" b="1" dirty="0" smtClean="0">
                <a:solidFill>
                  <a:srgbClr val="C7360F"/>
                </a:solidFill>
              </a:rPr>
              <a:t>11</a:t>
            </a:r>
            <a:endParaRPr lang="ru-RU" sz="1400" b="1" dirty="0">
              <a:solidFill>
                <a:srgbClr val="C7360F"/>
              </a:solidFill>
            </a:endParaRP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lvl="0"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endParaRPr lang="ru-RU" dirty="0"/>
          </a:p>
        </p:txBody>
      </p:sp>
      <p:pic>
        <p:nvPicPr>
          <p:cNvPr id="5" name="Рисунок 1" descr="C:\Users\Tokman.GI\AppData\Local\Packages\Microsoft.Windows.Photos_8wekyb3d8bbwe\TempState\ShareServiceTempFolder\Обложка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0" y="123567"/>
            <a:ext cx="1372693" cy="175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4411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Информация для слушателей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/>
              <a:t>Ознакомиться с </a:t>
            </a:r>
            <a:r>
              <a:rPr lang="ru-RU" sz="2000" dirty="0" smtClean="0"/>
              <a:t>полным обзором каждого из выпусков журналов </a:t>
            </a:r>
            <a:r>
              <a:rPr lang="ru-RU" sz="2000" dirty="0"/>
              <a:t>можно на сайте ГООАУ ДПО «МОЦПК СЗ</a:t>
            </a:r>
            <a:r>
              <a:rPr lang="ru-RU" sz="2000" dirty="0" smtClean="0"/>
              <a:t>»</a:t>
            </a:r>
            <a:r>
              <a:rPr lang="en-US" sz="2000" dirty="0" smtClean="0"/>
              <a:t> </a:t>
            </a:r>
            <a:r>
              <a:rPr lang="en-US" sz="2000" b="1" u="sng" dirty="0" smtClean="0">
                <a:solidFill>
                  <a:srgbClr val="002060"/>
                </a:solidFill>
              </a:rPr>
              <a:t>cpk51</a:t>
            </a:r>
            <a:r>
              <a:rPr lang="ru-RU" sz="2000" b="1" u="sng" dirty="0" smtClean="0">
                <a:solidFill>
                  <a:srgbClr val="002060"/>
                </a:solidFill>
              </a:rPr>
              <a:t>.</a:t>
            </a:r>
            <a:r>
              <a:rPr lang="en-US" sz="2000" b="1" u="sng" dirty="0" err="1" smtClean="0">
                <a:solidFill>
                  <a:srgbClr val="002060"/>
                </a:solidFill>
              </a:rPr>
              <a:t>ru</a:t>
            </a:r>
            <a:r>
              <a:rPr lang="ru-RU" sz="2000" b="1" u="sng" dirty="0" smtClean="0">
                <a:solidFill>
                  <a:srgbClr val="002060"/>
                </a:solidFill>
              </a:rPr>
              <a:t>,</a:t>
            </a:r>
            <a:r>
              <a:rPr lang="ru-RU" sz="2000" b="1" dirty="0" smtClean="0">
                <a:solidFill>
                  <a:srgbClr val="002060"/>
                </a:solidFill>
              </a:rPr>
              <a:t>   </a:t>
            </a:r>
            <a:r>
              <a:rPr lang="ru-RU" sz="2000" dirty="0" smtClean="0"/>
              <a:t>раздел «Библиотека», вкладка «Обзор периодических изданий. Выставки литературы»</a:t>
            </a:r>
            <a:endParaRPr lang="ru-RU" sz="2000" dirty="0"/>
          </a:p>
          <a:p>
            <a:pPr algn="just"/>
            <a:r>
              <a:rPr lang="ru-RU" sz="2000" dirty="0"/>
              <a:t>Для получения текста заинтересовавшей </a:t>
            </a:r>
            <a:r>
              <a:rPr lang="ru-RU" sz="2000" dirty="0" smtClean="0"/>
              <a:t>статьи, а также образцов  рабочих инструментариев, таких как СОПы по новым СанПиН, Чек-листы по эпидбезопасности для контроля, Документы для прохождения аккредитации и др.,  </a:t>
            </a:r>
            <a:r>
              <a:rPr lang="ru-RU" sz="2000" dirty="0"/>
              <a:t>слушатели могут обратиться в библиотеку ГООАУ «МОЦПК СЗ», направив запрос-заявку на электронную почту  </a:t>
            </a:r>
            <a:r>
              <a:rPr lang="en-US" sz="2000" u="sng" dirty="0" err="1">
                <a:solidFill>
                  <a:srgbClr val="002060"/>
                </a:solidFill>
                <a:hlinkClick r:id="rId2"/>
              </a:rPr>
              <a:t>mocpk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_</a:t>
            </a:r>
            <a:r>
              <a:rPr lang="en-US" sz="2000" u="sng" dirty="0">
                <a:solidFill>
                  <a:srgbClr val="002060"/>
                </a:solidFill>
                <a:hlinkClick r:id="rId2"/>
              </a:rPr>
              <a:t>lib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@</a:t>
            </a:r>
            <a:r>
              <a:rPr lang="en-US" sz="2000" u="sng" dirty="0">
                <a:solidFill>
                  <a:srgbClr val="002060"/>
                </a:solidFill>
                <a:hlinkClick r:id="rId2"/>
              </a:rPr>
              <a:t>mail</a:t>
            </a:r>
            <a:r>
              <a:rPr lang="ru-RU" sz="2000" u="sng" dirty="0">
                <a:solidFill>
                  <a:srgbClr val="002060"/>
                </a:solidFill>
                <a:hlinkClick r:id="rId2"/>
              </a:rPr>
              <a:t>.</a:t>
            </a:r>
            <a:r>
              <a:rPr lang="en-US" sz="2000" u="sng" dirty="0" err="1">
                <a:solidFill>
                  <a:srgbClr val="002060"/>
                </a:solidFill>
                <a:hlinkClick r:id="rId2"/>
              </a:rPr>
              <a:t>ru</a:t>
            </a:r>
            <a:r>
              <a:rPr lang="ru-RU" sz="2000" dirty="0">
                <a:solidFill>
                  <a:srgbClr val="002060"/>
                </a:solidFill>
              </a:rPr>
              <a:t>. </a:t>
            </a:r>
            <a:r>
              <a:rPr lang="ru-RU" sz="2000" dirty="0"/>
              <a:t>Заявка составляется в произвольной форме, с обязательным указанием ФИО слушателя и номера цикла, на котором проходит обучение. </a:t>
            </a:r>
            <a:endParaRPr lang="ru-RU" sz="2000" dirty="0" smtClean="0"/>
          </a:p>
          <a:p>
            <a:pPr algn="just"/>
            <a:r>
              <a:rPr lang="ru-RU" sz="2000" dirty="0" smtClean="0"/>
              <a:t>Телефон библиотеки: </a:t>
            </a:r>
            <a:r>
              <a:rPr lang="ru-RU" sz="2000" b="1" dirty="0">
                <a:solidFill>
                  <a:srgbClr val="002060"/>
                </a:solidFill>
              </a:rPr>
              <a:t>+7 900 936 16 </a:t>
            </a:r>
            <a:r>
              <a:rPr lang="ru-RU" sz="2000" b="1" dirty="0" smtClean="0">
                <a:solidFill>
                  <a:srgbClr val="002060"/>
                </a:solidFill>
              </a:rPr>
              <a:t>03.</a:t>
            </a:r>
            <a:endParaRPr lang="ru-RU" sz="20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48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528" y="2104925"/>
            <a:ext cx="11122268" cy="408439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– КОНТРОЛЬ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Степанова А. </a:t>
            </a:r>
            <a:r>
              <a:rPr lang="ru-RU" sz="5600" b="1" dirty="0" smtClean="0"/>
              <a:t>Изменения в работе сестринской службы в 2023 году: контрольные точки </a:t>
            </a:r>
            <a:r>
              <a:rPr lang="ru-RU" sz="5600" b="1" dirty="0" smtClean="0">
                <a:solidFill>
                  <a:srgbClr val="0070C0"/>
                </a:solidFill>
              </a:rPr>
              <a:t>– № 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Федорова В. </a:t>
            </a:r>
            <a:r>
              <a:rPr lang="ru-RU" sz="5600" b="1" dirty="0" smtClean="0"/>
              <a:t>Новое руководство Росздравнадзора по медизделиям. Инспектор объясняет, как применять</a:t>
            </a:r>
            <a:r>
              <a:rPr lang="ru-RU" sz="5600" dirty="0" smtClean="0">
                <a:solidFill>
                  <a:srgbClr val="002060"/>
                </a:solidFill>
              </a:rPr>
              <a:t> </a:t>
            </a:r>
            <a:r>
              <a:rPr lang="ru-RU" sz="5600" b="1" dirty="0" smtClean="0">
                <a:solidFill>
                  <a:srgbClr val="0070C0"/>
                </a:solidFill>
              </a:rPr>
              <a:t>– 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Батырова М. </a:t>
            </a:r>
            <a:r>
              <a:rPr lang="ru-RU" sz="5600" b="1" dirty="0" smtClean="0"/>
              <a:t>Чего не хватает в сестринских документах по версии инспектора Роспотребнадзора. Меры профилактики от коллег.  </a:t>
            </a:r>
            <a:r>
              <a:rPr lang="ru-RU" sz="5600" dirty="0" smtClean="0">
                <a:solidFill>
                  <a:srgbClr val="0070C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Федорова В. </a:t>
            </a:r>
            <a:r>
              <a:rPr lang="ru-RU" sz="5600" b="1" dirty="0" smtClean="0"/>
              <a:t>Чек-листы Росздравнадзора по медизделиям. Как отвечать на вопросы контролеров и пройти проверки без нарушений. </a:t>
            </a:r>
            <a:r>
              <a:rPr lang="ru-RU" sz="5600" dirty="0" smtClean="0"/>
              <a:t> </a:t>
            </a:r>
            <a:r>
              <a:rPr lang="ru-RU" sz="5600" dirty="0" smtClean="0"/>
              <a:t> </a:t>
            </a:r>
            <a:r>
              <a:rPr lang="ru-RU" sz="5600" dirty="0" smtClean="0">
                <a:solidFill>
                  <a:srgbClr val="0070C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Бочкарева Е., Кулигина Н. </a:t>
            </a:r>
            <a:r>
              <a:rPr lang="ru-RU" sz="5600" b="1" dirty="0" smtClean="0"/>
              <a:t>Передача смен: проверенные инструменты, чтобы снизить риски ошибок   </a:t>
            </a:r>
            <a:r>
              <a:rPr lang="ru-RU" sz="5600" b="1" dirty="0" smtClean="0">
                <a:solidFill>
                  <a:srgbClr val="0070C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Ким Н. </a:t>
            </a:r>
            <a:r>
              <a:rPr lang="ru-RU" sz="5600" b="1" dirty="0" smtClean="0"/>
              <a:t>Идентификация пациентов. Как решить типичные проблемы и что поправить в документах </a:t>
            </a:r>
            <a:r>
              <a:rPr lang="ru-RU" sz="5600" b="1" dirty="0" smtClean="0">
                <a:solidFill>
                  <a:srgbClr val="002060"/>
                </a:solidFill>
              </a:rPr>
              <a:t>- </a:t>
            </a:r>
            <a:r>
              <a:rPr lang="ru-RU" sz="5600" b="1" dirty="0" smtClean="0">
                <a:solidFill>
                  <a:srgbClr val="0070C0"/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Высочина Е. </a:t>
            </a:r>
            <a:r>
              <a:rPr lang="ru-RU" sz="5600" b="1" dirty="0" smtClean="0"/>
              <a:t>Требования к работе с НС и ПВ, аккредитации, пожарной безопасности. Ответы на вопросы. - </a:t>
            </a:r>
            <a:r>
              <a:rPr lang="ru-RU" sz="5600" b="1" dirty="0" smtClean="0">
                <a:solidFill>
                  <a:srgbClr val="0070C0"/>
                </a:solidFill>
              </a:rPr>
              <a:t>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Выяснили, какие СОПы по эпидбезопасности должны быть в каждой клинике. Ответ Роспотребнадзора. </a:t>
            </a:r>
            <a:r>
              <a:rPr lang="ru-RU" sz="5600" b="1" dirty="0" smtClean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Дубель Е. </a:t>
            </a:r>
            <a:r>
              <a:rPr lang="ru-RU" sz="5600" b="1" dirty="0" smtClean="0"/>
              <a:t>Профилактика вирусного гепатита C по последним методрекомендациям: чек-лист для главной медсестры. </a:t>
            </a:r>
            <a:r>
              <a:rPr lang="ru-RU" sz="5600" b="1" dirty="0" smtClean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Дубель Е. </a:t>
            </a:r>
            <a:r>
              <a:rPr lang="ru-RU" sz="5600" b="1" dirty="0"/>
              <a:t>Роспотребнадзор </a:t>
            </a:r>
            <a:r>
              <a:rPr lang="ru-RU" sz="5600" b="1" dirty="0" smtClean="0"/>
              <a:t>требует применять рискориентированный подход к СОПам по эпидбезопасности. Как выполнить. </a:t>
            </a:r>
            <a:r>
              <a:rPr lang="ru-RU" sz="5600" b="1" dirty="0" smtClean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Дубель Е. </a:t>
            </a:r>
            <a:r>
              <a:rPr lang="ru-RU" sz="5600" b="1" dirty="0"/>
              <a:t>Новые </a:t>
            </a:r>
            <a:r>
              <a:rPr lang="ru-RU" sz="5600" b="1" dirty="0" smtClean="0"/>
              <a:t>требования к гигиене рук и поточности пациентов. Что меняют в санитарных правилах. </a:t>
            </a:r>
            <a:r>
              <a:rPr lang="ru-RU" sz="5600" b="1" dirty="0" smtClean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Ковалева Ю.</a:t>
            </a:r>
            <a:r>
              <a:rPr lang="ru-RU" sz="5600" b="1" dirty="0" smtClean="0"/>
              <a:t> Как проводить предрейсовые медосмотры с сентября. Разъяснения для главной медсестры. </a:t>
            </a:r>
            <a:r>
              <a:rPr lang="ru-RU" sz="5600" b="1" dirty="0" smtClean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Капитонова Е.</a:t>
            </a:r>
            <a:r>
              <a:rPr lang="ru-RU" sz="5600" b="1" dirty="0" smtClean="0"/>
              <a:t> Соцвыплаты контролируют по-новому: методичка для главной медсестры с актуальной судебной практикой. </a:t>
            </a:r>
            <a:r>
              <a:rPr lang="ru-RU" sz="5600" b="1" dirty="0" smtClean="0">
                <a:solidFill>
                  <a:srgbClr val="0070C0"/>
                </a:solidFill>
              </a:rPr>
              <a:t>- </a:t>
            </a:r>
            <a:r>
              <a:rPr lang="ru-RU" sz="5600" b="1" dirty="0">
                <a:solidFill>
                  <a:srgbClr val="0070C0"/>
                </a:solidFill>
              </a:rPr>
              <a:t>№ 10 </a:t>
            </a:r>
            <a:endParaRPr lang="ru-RU" sz="5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Орлова </a:t>
            </a:r>
            <a:r>
              <a:rPr lang="ru-RU" sz="5600" dirty="0"/>
              <a:t>О., </a:t>
            </a:r>
            <a:r>
              <a:rPr lang="ru-RU" sz="5600" dirty="0" smtClean="0"/>
              <a:t>Тараненко </a:t>
            </a:r>
            <a:r>
              <a:rPr lang="ru-RU" sz="5600" dirty="0"/>
              <a:t>И.</a:t>
            </a:r>
            <a:r>
              <a:rPr lang="ru-RU" sz="5600" b="1" dirty="0"/>
              <a:t> Изменения в СанПиН по медотходам. Пошаговая инструкция для главной </a:t>
            </a:r>
            <a:r>
              <a:rPr lang="ru-RU" sz="5600" b="1" dirty="0" smtClean="0"/>
              <a:t>медсестры. </a:t>
            </a:r>
            <a:r>
              <a:rPr lang="ru-RU" sz="5600" b="1" dirty="0" smtClean="0">
                <a:solidFill>
                  <a:srgbClr val="0070C0"/>
                </a:solidFill>
              </a:rPr>
              <a:t>- № 11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Белякова </a:t>
            </a:r>
            <a:r>
              <a:rPr lang="ru-RU" sz="5600" dirty="0"/>
              <a:t>Е., </a:t>
            </a:r>
            <a:r>
              <a:rPr lang="ru-RU" sz="5600" dirty="0" smtClean="0"/>
              <a:t>Чикина </a:t>
            </a:r>
            <a:r>
              <a:rPr lang="ru-RU" sz="5600" dirty="0"/>
              <a:t>О., </a:t>
            </a:r>
            <a:r>
              <a:rPr lang="ru-RU" sz="5600" dirty="0" smtClean="0"/>
              <a:t>Абдуллаева </a:t>
            </a:r>
            <a:r>
              <a:rPr lang="ru-RU" sz="5600" dirty="0"/>
              <a:t>Т. </a:t>
            </a:r>
            <a:r>
              <a:rPr lang="ru-RU" sz="5600" b="1" dirty="0"/>
              <a:t>Новое основание для внеплановой проверки Роспотребнадзора из‑за ИСМП: коснется всех. Как </a:t>
            </a:r>
            <a:r>
              <a:rPr lang="ru-RU" sz="5600" b="1" dirty="0" smtClean="0"/>
              <a:t>защищаться. </a:t>
            </a:r>
            <a:r>
              <a:rPr lang="ru-RU" sz="5600" b="1" dirty="0" smtClean="0">
                <a:solidFill>
                  <a:srgbClr val="0070C0"/>
                </a:solidFill>
              </a:rPr>
              <a:t>- № 12</a:t>
            </a:r>
          </a:p>
          <a:p>
            <a:pPr algn="just"/>
            <a:endParaRPr lang="ru-RU" sz="4300" b="1" dirty="0" smtClean="0">
              <a:solidFill>
                <a:srgbClr val="002060"/>
              </a:solidFill>
            </a:endParaRPr>
          </a:p>
          <a:p>
            <a:pPr algn="just"/>
            <a:endParaRPr lang="ru-RU" sz="4300" dirty="0" smtClean="0">
              <a:solidFill>
                <a:srgbClr val="002060"/>
              </a:solidFill>
            </a:endParaRPr>
          </a:p>
          <a:p>
            <a:pPr algn="just"/>
            <a:endParaRPr lang="ru-RU" sz="4300" dirty="0" smtClean="0"/>
          </a:p>
          <a:p>
            <a:endParaRPr lang="ru-RU" sz="4000" dirty="0" smtClean="0"/>
          </a:p>
          <a:p>
            <a:pPr algn="just"/>
            <a:endParaRPr lang="ru-RU" sz="1600" dirty="0" smtClean="0"/>
          </a:p>
          <a:p>
            <a:pPr algn="just"/>
            <a:endParaRPr lang="ru-RU" sz="1600" b="1" dirty="0" smtClean="0"/>
          </a:p>
          <a:p>
            <a:pPr algn="just"/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581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3400" b="1" u="sng" dirty="0">
                <a:solidFill>
                  <a:srgbClr val="0070C0"/>
                </a:solidFill>
              </a:rPr>
              <a:t>Рубрика – </a:t>
            </a:r>
            <a:r>
              <a:rPr lang="ru-RU" sz="3400" b="1" u="sng" dirty="0" smtClean="0">
                <a:solidFill>
                  <a:srgbClr val="0070C0"/>
                </a:solidFill>
              </a:rPr>
              <a:t>КАДРОВАЯ РАБОТА</a:t>
            </a:r>
          </a:p>
          <a:p>
            <a:pPr algn="just"/>
            <a:r>
              <a:rPr lang="ru-RU" sz="2900" b="1" dirty="0" smtClean="0"/>
              <a:t>Алгоритм </a:t>
            </a:r>
            <a:r>
              <a:rPr lang="ru-RU" sz="2900" b="1" dirty="0"/>
              <a:t>действий, если вам некомфортно общаться с коллегой. Видеолекция от психолога.</a:t>
            </a:r>
            <a:r>
              <a:rPr lang="ru-RU" sz="2900" b="1" dirty="0">
                <a:solidFill>
                  <a:srgbClr val="002060"/>
                </a:solidFill>
              </a:rPr>
              <a:t> </a:t>
            </a:r>
            <a:r>
              <a:rPr lang="ru-RU" sz="2900" dirty="0">
                <a:solidFill>
                  <a:srgbClr val="0070C0"/>
                </a:solidFill>
              </a:rPr>
              <a:t>- </a:t>
            </a:r>
            <a:r>
              <a:rPr lang="ru-RU" sz="2900" b="1" dirty="0">
                <a:solidFill>
                  <a:srgbClr val="0070C0"/>
                </a:solidFill>
              </a:rPr>
              <a:t>№ 1</a:t>
            </a:r>
            <a:endParaRPr lang="ru-RU" sz="2900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Кадыров</a:t>
            </a:r>
            <a:r>
              <a:rPr lang="ru-RU" sz="2900" b="1" dirty="0"/>
              <a:t>  </a:t>
            </a:r>
            <a:r>
              <a:rPr lang="ru-RU" sz="2900" dirty="0"/>
              <a:t>Ф. </a:t>
            </a:r>
            <a:r>
              <a:rPr lang="ru-RU" sz="2900" b="1" dirty="0"/>
              <a:t>Какие медработники имеют право на дополнительные соцвыплаты с января. </a:t>
            </a:r>
            <a:r>
              <a:rPr lang="ru-RU" sz="2900" b="1" dirty="0">
                <a:solidFill>
                  <a:srgbClr val="0070C0"/>
                </a:solidFill>
              </a:rPr>
              <a:t>-</a:t>
            </a:r>
            <a:r>
              <a:rPr lang="ru-RU" sz="2900" dirty="0">
                <a:solidFill>
                  <a:srgbClr val="0070C0"/>
                </a:solidFill>
              </a:rPr>
              <a:t> </a:t>
            </a:r>
            <a:r>
              <a:rPr lang="ru-RU" sz="2900" b="1" dirty="0">
                <a:solidFill>
                  <a:srgbClr val="0070C0"/>
                </a:solidFill>
              </a:rPr>
              <a:t>№ 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Спивак И., Фатализаде А. </a:t>
            </a:r>
            <a:r>
              <a:rPr lang="ru-RU" sz="2900" b="1" dirty="0"/>
              <a:t>Минздрав опубликовал рекомендации по общению с пациентами. Инструктаж для медсестер, чтобы снизить риски жалоб. </a:t>
            </a:r>
            <a:r>
              <a:rPr lang="ru-RU" sz="2900" b="1" dirty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Данилина С</a:t>
            </a:r>
            <a:r>
              <a:rPr lang="ru-RU" sz="2900" b="1" dirty="0"/>
              <a:t>. Как главной медсестре купировать истерику сотрудника и справиться со стрессом. </a:t>
            </a:r>
            <a:r>
              <a:rPr lang="ru-RU" sz="2900" b="1" dirty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Гажаева А. </a:t>
            </a:r>
            <a:r>
              <a:rPr lang="ru-RU" sz="2900" b="1" dirty="0"/>
              <a:t>Новые профстандарты для медсестер. Как внедрить. </a:t>
            </a:r>
            <a:r>
              <a:rPr lang="ru-RU" sz="2900" b="1" dirty="0">
                <a:solidFill>
                  <a:srgbClr val="0070C0"/>
                </a:solidFill>
              </a:rPr>
              <a:t>- № 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Ривкина </a:t>
            </a:r>
            <a:r>
              <a:rPr lang="ru-RU" sz="2900" dirty="0"/>
              <a:t>Е. </a:t>
            </a:r>
            <a:r>
              <a:rPr lang="ru-RU" sz="2900" b="1" dirty="0"/>
              <a:t>Как уволить медсестру по инициативе руководителя и не нарушить закон. Разбор случаев. </a:t>
            </a:r>
            <a:r>
              <a:rPr lang="ru-RU" sz="2900" b="1" dirty="0">
                <a:solidFill>
                  <a:srgbClr val="0070C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b="1" dirty="0"/>
              <a:t>Профессиональное выгорание: семь неверных стратегий медработников. </a:t>
            </a:r>
            <a:r>
              <a:rPr lang="ru-RU" sz="2900" b="1" dirty="0">
                <a:solidFill>
                  <a:srgbClr val="0070C0"/>
                </a:solidFill>
              </a:rPr>
              <a:t>- № 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Бочкарева </a:t>
            </a:r>
            <a:r>
              <a:rPr lang="ru-RU" sz="2900" dirty="0"/>
              <a:t>Е., </a:t>
            </a:r>
            <a:r>
              <a:rPr lang="ru-RU" sz="2900" dirty="0" smtClean="0"/>
              <a:t>Кулигина </a:t>
            </a:r>
            <a:r>
              <a:rPr lang="ru-RU" sz="2900" dirty="0"/>
              <a:t>Н.</a:t>
            </a:r>
            <a:r>
              <a:rPr lang="ru-RU" sz="2900" b="1" dirty="0"/>
              <a:t> Сотрудники быстро устают и часто болеют. Причины и решения для главной медсестры, чтобы снизить нагрузку на персонал. </a:t>
            </a:r>
            <a:r>
              <a:rPr lang="ru-RU" sz="2900" b="1" dirty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Вохмянина </a:t>
            </a:r>
            <a:r>
              <a:rPr lang="ru-RU" sz="2900" dirty="0"/>
              <a:t>Т.</a:t>
            </a:r>
            <a:r>
              <a:rPr lang="ru-RU" sz="2900" b="1" dirty="0"/>
              <a:t> Тайм-менеджмент для главной медсестры: проверенные методики от бизнес-тренера и психолога. </a:t>
            </a:r>
            <a:r>
              <a:rPr lang="ru-RU" sz="2900" b="1" dirty="0">
                <a:solidFill>
                  <a:srgbClr val="0070C0"/>
                </a:solidFill>
              </a:rPr>
              <a:t>- № 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Немов </a:t>
            </a:r>
            <a:r>
              <a:rPr lang="ru-RU" sz="2900" dirty="0"/>
              <a:t>А., </a:t>
            </a:r>
            <a:r>
              <a:rPr lang="ru-RU" sz="2900" dirty="0" smtClean="0"/>
              <a:t>Юсупова </a:t>
            </a:r>
            <a:r>
              <a:rPr lang="ru-RU" sz="2900" dirty="0"/>
              <a:t>Е. </a:t>
            </a:r>
            <a:r>
              <a:rPr lang="ru-RU" sz="2900" b="1" dirty="0"/>
              <a:t>Как сократить количество жалоб на медсестер: инструкция + четыре памятки. </a:t>
            </a:r>
            <a:r>
              <a:rPr lang="ru-RU" sz="2900" b="1" dirty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Кочеткова </a:t>
            </a:r>
            <a:r>
              <a:rPr lang="ru-RU" sz="2900" dirty="0"/>
              <a:t>Р.</a:t>
            </a:r>
            <a:r>
              <a:rPr lang="ru-RU" sz="2900" b="1" dirty="0"/>
              <a:t> Скандал из-за болтовни медработников в мессенджерах и соцсетях. Как уберечь клинику. </a:t>
            </a:r>
            <a:r>
              <a:rPr lang="ru-RU" sz="2900" b="1" dirty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Милано </a:t>
            </a:r>
            <a:r>
              <a:rPr lang="ru-RU" sz="2900" dirty="0"/>
              <a:t>Е. </a:t>
            </a:r>
            <a:r>
              <a:rPr lang="ru-RU" sz="2900" b="1" dirty="0"/>
              <a:t>Как рассчитать чередование рабочих и выходных дней в графике работы и утвердить его. </a:t>
            </a:r>
            <a:r>
              <a:rPr lang="ru-RU" sz="2900" b="1" dirty="0">
                <a:solidFill>
                  <a:srgbClr val="0070C0"/>
                </a:solidFill>
              </a:rPr>
              <a:t>- № 6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Архипенко </a:t>
            </a:r>
            <a:r>
              <a:rPr lang="ru-RU" sz="2900" dirty="0"/>
              <a:t>С., </a:t>
            </a:r>
            <a:r>
              <a:rPr lang="ru-RU" sz="2900" dirty="0" smtClean="0"/>
              <a:t>Ткаченко </a:t>
            </a:r>
            <a:r>
              <a:rPr lang="ru-RU" sz="2900" dirty="0"/>
              <a:t>Г., </a:t>
            </a:r>
            <a:r>
              <a:rPr lang="ru-RU" sz="2900" dirty="0" smtClean="0"/>
              <a:t>Хасина </a:t>
            </a:r>
            <a:r>
              <a:rPr lang="ru-RU" sz="2900" dirty="0"/>
              <a:t>А. </a:t>
            </a:r>
            <a:r>
              <a:rPr lang="ru-RU" sz="2900" b="1" dirty="0"/>
              <a:t>Медсестра жестоко обращается с пациентом: как распознать и какие меры принять. </a:t>
            </a:r>
            <a:r>
              <a:rPr lang="ru-RU" sz="2900" b="1" dirty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Вохмянина Т. </a:t>
            </a:r>
            <a:r>
              <a:rPr lang="ru-RU" sz="2900" dirty="0" smtClean="0"/>
              <a:t> </a:t>
            </a:r>
            <a:r>
              <a:rPr lang="ru-RU" sz="2900" b="1" dirty="0" smtClean="0"/>
              <a:t>Как </a:t>
            </a:r>
            <a:r>
              <a:rPr lang="ru-RU" sz="2900" b="1" dirty="0"/>
              <a:t>оказать психологическую поддержку медсестрам в кризисное время. Рекомендации психолога. </a:t>
            </a:r>
            <a:r>
              <a:rPr lang="ru-RU" sz="2900" b="1" dirty="0">
                <a:solidFill>
                  <a:srgbClr val="0070C0"/>
                </a:solidFill>
              </a:rPr>
              <a:t>- № 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/>
              <a:t>Калмыкова </a:t>
            </a:r>
            <a:r>
              <a:rPr lang="ru-RU" sz="2900" dirty="0"/>
              <a:t>М. </a:t>
            </a:r>
            <a:r>
              <a:rPr lang="ru-RU" sz="2900" b="1" dirty="0"/>
              <a:t>Как замотивировать медсестер без премий и повышения зарплаты: пять способов. </a:t>
            </a:r>
            <a:r>
              <a:rPr lang="ru-RU" sz="2900" b="1" dirty="0">
                <a:solidFill>
                  <a:srgbClr val="0070C0"/>
                </a:solidFill>
              </a:rPr>
              <a:t>- № 9</a:t>
            </a:r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581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828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FF0000"/>
                </a:solidFill>
                <a:latin typeface="+mn-lt"/>
              </a:rPr>
              <a:t>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Лагерь И.</a:t>
            </a:r>
            <a:r>
              <a:rPr lang="ru-RU" sz="1400" b="1" dirty="0" smtClean="0"/>
              <a:t> Какие фразы запрещено говорить пациентам. Альтернатива – в таблице. </a:t>
            </a:r>
            <a:r>
              <a:rPr lang="ru-RU" sz="1400" b="1" dirty="0" smtClean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Ривкина </a:t>
            </a:r>
            <a:r>
              <a:rPr lang="ru-RU" sz="1400" dirty="0"/>
              <a:t>Е.</a:t>
            </a:r>
            <a:r>
              <a:rPr lang="ru-RU" sz="1400" b="1" dirty="0"/>
              <a:t> Изменили номенклатуру должностей и квалификационные требования. План действий и разъяснения Минздрава по спорным </a:t>
            </a:r>
            <a:r>
              <a:rPr lang="ru-RU" sz="1400" b="1" dirty="0" smtClean="0"/>
              <a:t>вопросам. </a:t>
            </a:r>
            <a:r>
              <a:rPr lang="ru-RU" sz="1400" b="1" dirty="0" smtClean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Швецова </a:t>
            </a:r>
            <a:r>
              <a:rPr lang="ru-RU" sz="1400" dirty="0"/>
              <a:t>О.</a:t>
            </a:r>
            <a:r>
              <a:rPr lang="ru-RU" sz="1400" b="1" dirty="0"/>
              <a:t> Как контролировать работу среднего и младшего медперсонала в ночное время, выходные и </a:t>
            </a:r>
            <a:r>
              <a:rPr lang="ru-RU" sz="1400" b="1" dirty="0" smtClean="0"/>
              <a:t>праздники. </a:t>
            </a:r>
            <a:r>
              <a:rPr lang="ru-RU" sz="1400" b="1" dirty="0" smtClean="0">
                <a:solidFill>
                  <a:srgbClr val="0070C0"/>
                </a:solidFill>
              </a:rPr>
              <a:t>- № 10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/>
              <a:t>Инструкцию </a:t>
            </a:r>
            <a:r>
              <a:rPr lang="ru-RU" sz="1400" b="1" dirty="0"/>
              <a:t>к личному кабинету ФРМР обновили. Как </a:t>
            </a:r>
            <a:r>
              <a:rPr lang="ru-RU" sz="1400" b="1" dirty="0" smtClean="0"/>
              <a:t>работать. </a:t>
            </a:r>
            <a:r>
              <a:rPr lang="ru-RU" sz="1400" b="1" dirty="0" smtClean="0">
                <a:solidFill>
                  <a:srgbClr val="0070C0"/>
                </a:solidFill>
              </a:rPr>
              <a:t>- </a:t>
            </a:r>
            <a:r>
              <a:rPr lang="ru-RU" sz="1400" b="1" dirty="0">
                <a:solidFill>
                  <a:srgbClr val="0070C0"/>
                </a:solidFill>
              </a:rPr>
              <a:t>№ 10 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Кондратова </a:t>
            </a:r>
            <a:r>
              <a:rPr lang="ru-RU" sz="1400" dirty="0"/>
              <a:t>Н.</a:t>
            </a:r>
            <a:r>
              <a:rPr lang="ru-RU" sz="1400" b="1" dirty="0"/>
              <a:t> «Не берите, проблемная»: красные флаги при подборе </a:t>
            </a:r>
            <a:r>
              <a:rPr lang="ru-RU" sz="1400" b="1" dirty="0" smtClean="0"/>
              <a:t>медсестер. </a:t>
            </a:r>
            <a:r>
              <a:rPr lang="ru-RU" sz="1400" b="1" dirty="0" smtClean="0">
                <a:solidFill>
                  <a:srgbClr val="0070C0"/>
                </a:solidFill>
              </a:rPr>
              <a:t>- № 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Капитонова </a:t>
            </a:r>
            <a:r>
              <a:rPr lang="ru-RU" sz="1400" dirty="0"/>
              <a:t>Е. </a:t>
            </a:r>
            <a:r>
              <a:rPr lang="ru-RU" sz="1400" b="1" dirty="0"/>
              <a:t>Как уволить за пьянство. Пять ошибок, из-за которых клиники проиграли суд с бывшим </a:t>
            </a:r>
            <a:r>
              <a:rPr lang="ru-RU" sz="1400" b="1" dirty="0" smtClean="0"/>
              <a:t>сотрудником.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Коробенкова  </a:t>
            </a:r>
            <a:r>
              <a:rPr lang="ru-RU" sz="1400" dirty="0"/>
              <a:t>М.</a:t>
            </a:r>
            <a:r>
              <a:rPr lang="ru-RU" sz="1400" b="1" dirty="0"/>
              <a:t> У сотрудника закончился сертификат, а аккредитацию он не прошел. Как </a:t>
            </a:r>
            <a:r>
              <a:rPr lang="ru-RU" sz="1400" b="1" dirty="0" smtClean="0"/>
              <a:t>действовать. </a:t>
            </a:r>
            <a:r>
              <a:rPr lang="ru-RU" sz="1400" b="1" dirty="0" smtClean="0">
                <a:solidFill>
                  <a:srgbClr val="0070C0"/>
                </a:solidFill>
              </a:rPr>
              <a:t>- № 12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Абдуллаева </a:t>
            </a:r>
            <a:r>
              <a:rPr lang="ru-RU" sz="1400" dirty="0"/>
              <a:t>Т.</a:t>
            </a:r>
            <a:r>
              <a:rPr lang="ru-RU" sz="1400" b="1" dirty="0"/>
              <a:t> Как подготовить персонал к внеплановой проверке Роспотребнадзора. </a:t>
            </a:r>
            <a:r>
              <a:rPr lang="ru-RU" sz="1400" b="1" dirty="0" smtClean="0"/>
              <a:t>Инструкция. </a:t>
            </a:r>
            <a:r>
              <a:rPr lang="ru-RU" sz="1400" b="1" dirty="0" smtClean="0">
                <a:solidFill>
                  <a:srgbClr val="0070C0"/>
                </a:solidFill>
              </a:rPr>
              <a:t>- № 12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u="sng" dirty="0">
                <a:solidFill>
                  <a:srgbClr val="0070C0"/>
                </a:solidFill>
              </a:rPr>
              <a:t>Рубрика – </a:t>
            </a:r>
            <a:r>
              <a:rPr lang="ru-RU" sz="1600" b="1" u="sng" dirty="0" smtClean="0">
                <a:solidFill>
                  <a:srgbClr val="0070C0"/>
                </a:solidFill>
              </a:rPr>
              <a:t>СПРАВОЧНИК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b="1" u="sng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rgbClr val="0070C0"/>
                </a:solidFill>
              </a:rPr>
              <a:t> </a:t>
            </a:r>
            <a:r>
              <a:rPr lang="ru-RU" sz="1400" dirty="0" smtClean="0"/>
              <a:t>Кондратова </a:t>
            </a:r>
            <a:r>
              <a:rPr lang="ru-RU" sz="1400" dirty="0"/>
              <a:t>Н., </a:t>
            </a:r>
            <a:r>
              <a:rPr lang="ru-RU" sz="1400" dirty="0" smtClean="0"/>
              <a:t>Корепин </a:t>
            </a:r>
            <a:r>
              <a:rPr lang="ru-RU" sz="1400" dirty="0"/>
              <a:t>Н. и др. </a:t>
            </a:r>
            <a:r>
              <a:rPr lang="ru-RU" sz="1400" b="1" dirty="0"/>
              <a:t>Обязательные памятки для пациентов и посетителей. Что проверит Росздравнадзор. </a:t>
            </a:r>
            <a:r>
              <a:rPr lang="ru-RU" sz="1400" b="1" dirty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Кондратова </a:t>
            </a:r>
            <a:r>
              <a:rPr lang="ru-RU" sz="1400" dirty="0"/>
              <a:t>Н.</a:t>
            </a:r>
            <a:r>
              <a:rPr lang="ru-RU" sz="1400" b="1" dirty="0"/>
              <a:t> Программа профилактики падений. Как снизить число травм в клинике. </a:t>
            </a:r>
            <a:r>
              <a:rPr lang="ru-RU" sz="1400" b="1" dirty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Николаева </a:t>
            </a:r>
            <a:r>
              <a:rPr lang="ru-RU" sz="1400" dirty="0"/>
              <a:t>Н.</a:t>
            </a:r>
            <a:r>
              <a:rPr lang="ru-RU" sz="1400" b="1" dirty="0"/>
              <a:t> Анкеты для пациентов по новым требованиям Росздравнадзора. </a:t>
            </a:r>
            <a:r>
              <a:rPr lang="ru-RU" sz="1400" b="1" dirty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Ким Н</a:t>
            </a:r>
            <a:r>
              <a:rPr lang="ru-RU" sz="1400" dirty="0"/>
              <a:t>. </a:t>
            </a:r>
            <a:r>
              <a:rPr lang="ru-RU" sz="1400" b="1" dirty="0"/>
              <a:t>Идентификация пациентов. Как решить типичные проблемы и что поправить в документах. </a:t>
            </a:r>
            <a:r>
              <a:rPr lang="ru-RU" sz="1400" b="1" dirty="0">
                <a:solidFill>
                  <a:srgbClr val="0070C0"/>
                </a:solidFill>
              </a:rPr>
              <a:t>- № 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300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40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4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400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400" b="1" dirty="0" smtClean="0">
              <a:solidFill>
                <a:srgbClr val="002060"/>
              </a:solidFill>
            </a:endParaRPr>
          </a:p>
          <a:p>
            <a:endParaRPr lang="ru-RU" dirty="0" smtClean="0"/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b="1" dirty="0" smtClean="0">
              <a:solidFill>
                <a:srgbClr val="FF0000"/>
              </a:solidFill>
            </a:endParaRPr>
          </a:p>
          <a:p>
            <a:pPr lvl="0"/>
            <a:endParaRPr lang="ru-RU" dirty="0" smtClean="0"/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317" y="0"/>
            <a:ext cx="1431925" cy="200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7360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2023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700" b="1" u="sng" dirty="0">
                <a:solidFill>
                  <a:srgbClr val="0070C0"/>
                </a:solidFill>
              </a:rPr>
              <a:t>Рубрика – </a:t>
            </a:r>
            <a:r>
              <a:rPr lang="ru-RU" sz="1700" b="1" u="sng" dirty="0" smtClean="0">
                <a:solidFill>
                  <a:srgbClr val="0070C0"/>
                </a:solidFill>
              </a:rPr>
              <a:t>СПЕЦПРОЕКТ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 smtClean="0"/>
              <a:t>Три </a:t>
            </a:r>
            <a:r>
              <a:rPr lang="ru-RU" sz="1500" b="1" dirty="0"/>
              <a:t>памятки. Что вправе и не вправе делать инспекторы в ходе контрольных мероприятий</a:t>
            </a:r>
            <a:r>
              <a:rPr lang="ru-RU" sz="1500" b="1" dirty="0" smtClean="0"/>
              <a:t> </a:t>
            </a:r>
            <a:r>
              <a:rPr lang="ru-RU" sz="1500" b="1" dirty="0">
                <a:solidFill>
                  <a:srgbClr val="0070C0"/>
                </a:solidFill>
              </a:rPr>
              <a:t>- № 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dirty="0" smtClean="0"/>
              <a:t>Абдуллаева </a:t>
            </a:r>
            <a:r>
              <a:rPr lang="ru-RU" sz="1500" dirty="0"/>
              <a:t>Т</a:t>
            </a:r>
            <a:r>
              <a:rPr lang="ru-RU" sz="1500" b="1" dirty="0"/>
              <a:t>. Как проводить смывы для микробиологического мониторинга по новым правилам. Готовые </a:t>
            </a:r>
            <a:r>
              <a:rPr lang="ru-RU" sz="1500" b="1" dirty="0" smtClean="0"/>
              <a:t>алгоритмы </a:t>
            </a:r>
            <a:r>
              <a:rPr lang="ru-RU" sz="1500" b="1" dirty="0" smtClean="0">
                <a:solidFill>
                  <a:srgbClr val="0070C0"/>
                </a:solidFill>
              </a:rPr>
              <a:t>- </a:t>
            </a:r>
            <a:r>
              <a:rPr lang="ru-RU" sz="1500" b="1" dirty="0">
                <a:solidFill>
                  <a:srgbClr val="0070C0"/>
                </a:solidFill>
              </a:rPr>
              <a:t>№ </a:t>
            </a:r>
            <a:r>
              <a:rPr lang="ru-RU" sz="1500" b="1" dirty="0" smtClean="0">
                <a:solidFill>
                  <a:srgbClr val="0070C0"/>
                </a:solidFill>
              </a:rPr>
              <a:t>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 smtClean="0"/>
              <a:t>Медизделия </a:t>
            </a:r>
            <a:r>
              <a:rPr lang="ru-RU" sz="1500" b="1" dirty="0"/>
              <a:t>для аптечки первой помощи и инструкция по ее </a:t>
            </a:r>
            <a:r>
              <a:rPr lang="ru-RU" sz="1500" b="1" dirty="0" smtClean="0"/>
              <a:t>оказанию.  </a:t>
            </a:r>
            <a:r>
              <a:rPr lang="ru-RU" sz="1500" b="1" dirty="0">
                <a:solidFill>
                  <a:srgbClr val="0070C0"/>
                </a:solidFill>
              </a:rPr>
              <a:t>- № </a:t>
            </a:r>
            <a:r>
              <a:rPr lang="ru-RU" sz="1500" b="1" dirty="0" smtClean="0">
                <a:solidFill>
                  <a:srgbClr val="0070C0"/>
                </a:solidFill>
              </a:rPr>
              <a:t>2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dirty="0" smtClean="0"/>
              <a:t>Кочеткова </a:t>
            </a:r>
            <a:r>
              <a:rPr lang="ru-RU" sz="1500" dirty="0"/>
              <a:t>Р. </a:t>
            </a:r>
            <a:r>
              <a:rPr lang="ru-RU" sz="1500" b="1" dirty="0"/>
              <a:t>Как провести оценку профрисков в клинике. Алгоритм от </a:t>
            </a:r>
            <a:r>
              <a:rPr lang="ru-RU" sz="1500" b="1" dirty="0" smtClean="0"/>
              <a:t>практиков</a:t>
            </a:r>
            <a:r>
              <a:rPr lang="ru-RU" sz="1500" b="1" dirty="0" smtClean="0">
                <a:solidFill>
                  <a:srgbClr val="0070C0"/>
                </a:solidFill>
              </a:rPr>
              <a:t>. </a:t>
            </a:r>
            <a:r>
              <a:rPr lang="ru-RU" sz="1500" b="1" dirty="0">
                <a:solidFill>
                  <a:srgbClr val="0070C0"/>
                </a:solidFill>
              </a:rPr>
              <a:t>- № </a:t>
            </a:r>
            <a:r>
              <a:rPr lang="ru-RU" sz="1500" b="1" dirty="0" smtClean="0">
                <a:solidFill>
                  <a:srgbClr val="0070C0"/>
                </a:solidFill>
              </a:rPr>
              <a:t>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dirty="0" smtClean="0"/>
              <a:t>Корчагин </a:t>
            </a:r>
            <a:r>
              <a:rPr lang="ru-RU" sz="1500" dirty="0"/>
              <a:t>Е., </a:t>
            </a:r>
            <a:r>
              <a:rPr lang="ru-RU" sz="1500" dirty="0" smtClean="0"/>
              <a:t>Михайлова </a:t>
            </a:r>
            <a:r>
              <a:rPr lang="ru-RU" sz="1500" dirty="0"/>
              <a:t>Е. </a:t>
            </a:r>
            <a:r>
              <a:rPr lang="ru-RU" sz="1500" b="1" dirty="0"/>
              <a:t>Внутренний аудит по управлению персоналом. Алгоритм от клиники-лидера по версии </a:t>
            </a:r>
            <a:r>
              <a:rPr lang="ru-RU" sz="1500" b="1" dirty="0" smtClean="0"/>
              <a:t>Росздравнадзора. </a:t>
            </a:r>
            <a:r>
              <a:rPr lang="ru-RU" sz="1500" b="1" dirty="0">
                <a:solidFill>
                  <a:srgbClr val="0070C0"/>
                </a:solidFill>
              </a:rPr>
              <a:t>- № 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Новые укладки для первичной помощи при ЧС. </a:t>
            </a:r>
            <a:r>
              <a:rPr lang="ru-RU" sz="1500" b="1" dirty="0" smtClean="0"/>
              <a:t>Памятки. </a:t>
            </a:r>
            <a:r>
              <a:rPr lang="ru-RU" sz="1500" b="1" dirty="0">
                <a:solidFill>
                  <a:srgbClr val="0070C0"/>
                </a:solidFill>
              </a:rPr>
              <a:t>- № </a:t>
            </a:r>
            <a:r>
              <a:rPr lang="ru-RU" sz="1500" b="1" dirty="0" smtClean="0">
                <a:solidFill>
                  <a:srgbClr val="0070C0"/>
                </a:solidFill>
              </a:rPr>
              <a:t>3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СОП по сердечно-легочной реанимации, который поручил тиражировать </a:t>
            </a:r>
            <a:r>
              <a:rPr lang="ru-RU" sz="1500" b="1" dirty="0" smtClean="0"/>
              <a:t>Росздравнадзор. </a:t>
            </a:r>
            <a:r>
              <a:rPr lang="ru-RU" sz="1500" b="1" dirty="0">
                <a:solidFill>
                  <a:srgbClr val="0070C0"/>
                </a:solidFill>
              </a:rPr>
              <a:t>- № </a:t>
            </a:r>
            <a:r>
              <a:rPr lang="ru-RU" sz="1500" b="1" dirty="0" smtClean="0">
                <a:solidFill>
                  <a:srgbClr val="0070C0"/>
                </a:solidFill>
              </a:rPr>
              <a:t>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Профилактика ИСМП. Какие СОПы проверят в </a:t>
            </a:r>
            <a:r>
              <a:rPr lang="ru-RU" sz="1500" b="1" dirty="0" smtClean="0"/>
              <a:t>клинике. </a:t>
            </a:r>
            <a:r>
              <a:rPr lang="ru-RU" sz="1500" b="1" dirty="0">
                <a:solidFill>
                  <a:srgbClr val="0070C0"/>
                </a:solidFill>
              </a:rPr>
              <a:t>- № </a:t>
            </a:r>
            <a:r>
              <a:rPr lang="ru-RU" sz="1500" b="1" dirty="0" smtClean="0">
                <a:solidFill>
                  <a:srgbClr val="0070C0"/>
                </a:solidFill>
              </a:rPr>
              <a:t>4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Алгоритмы и памятки «АнтиВИЧ»: постконтактная профилактика и состав </a:t>
            </a:r>
            <a:r>
              <a:rPr lang="ru-RU" sz="1500" b="1" dirty="0" smtClean="0"/>
              <a:t>укладки. </a:t>
            </a:r>
            <a:r>
              <a:rPr lang="ru-RU" sz="1500" b="1" dirty="0" smtClean="0">
                <a:solidFill>
                  <a:srgbClr val="0070C0"/>
                </a:solidFill>
              </a:rPr>
              <a:t>- № 5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Диагностика и экстренное извещение о кори. Алгоритм и памятка для </a:t>
            </a:r>
            <a:r>
              <a:rPr lang="ru-RU" sz="1500" b="1" dirty="0" smtClean="0"/>
              <a:t>медперсонала. </a:t>
            </a:r>
            <a:r>
              <a:rPr lang="ru-RU" sz="1500" b="1" dirty="0">
                <a:solidFill>
                  <a:srgbClr val="0070C0"/>
                </a:solidFill>
              </a:rPr>
              <a:t>- № </a:t>
            </a:r>
            <a:r>
              <a:rPr lang="ru-RU" sz="1500" b="1" dirty="0" smtClean="0">
                <a:solidFill>
                  <a:srgbClr val="0070C0"/>
                </a:solidFill>
              </a:rPr>
              <a:t>5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dirty="0" smtClean="0"/>
              <a:t>Иванов </a:t>
            </a:r>
            <a:r>
              <a:rPr lang="ru-RU" sz="1500" dirty="0"/>
              <a:t>И., </a:t>
            </a:r>
            <a:r>
              <a:rPr lang="ru-RU" sz="1500" dirty="0" smtClean="0"/>
              <a:t>Щесюль </a:t>
            </a:r>
            <a:r>
              <a:rPr lang="ru-RU" sz="1500" dirty="0"/>
              <a:t>А.</a:t>
            </a:r>
            <a:r>
              <a:rPr lang="ru-RU" sz="1500" b="1" dirty="0"/>
              <a:t> Как подготовить укладки для экстренной помощи, чтобы пройти проверку </a:t>
            </a:r>
            <a:r>
              <a:rPr lang="ru-RU" sz="1500" b="1" dirty="0" smtClean="0"/>
              <a:t>Росздравнадзора. </a:t>
            </a:r>
            <a:r>
              <a:rPr lang="ru-RU" sz="1500" b="1" dirty="0" smtClean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Сердечно-легочная реанимация: памятка с типичными ошибками для </a:t>
            </a:r>
            <a:r>
              <a:rPr lang="ru-RU" sz="1500" b="1" dirty="0" smtClean="0"/>
              <a:t>медсестер. </a:t>
            </a:r>
            <a:r>
              <a:rPr lang="ru-RU" sz="1500" b="1" dirty="0" smtClean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Паллиативная помощь: памятки для медсестер, пациентов и </a:t>
            </a:r>
            <a:r>
              <a:rPr lang="ru-RU" sz="1500" b="1" dirty="0" smtClean="0"/>
              <a:t>родственников. </a:t>
            </a:r>
            <a:r>
              <a:rPr lang="ru-RU" sz="1500" b="1" dirty="0" smtClean="0">
                <a:solidFill>
                  <a:srgbClr val="0070C0"/>
                </a:solidFill>
              </a:rPr>
              <a:t>- № 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Памятка по срокам годности лекарств с 1 </a:t>
            </a:r>
            <a:r>
              <a:rPr lang="ru-RU" sz="1500" b="1" dirty="0" smtClean="0"/>
              <a:t>сентября</a:t>
            </a:r>
            <a:r>
              <a:rPr lang="ru-RU" sz="1500" b="1" dirty="0" smtClean="0">
                <a:solidFill>
                  <a:srgbClr val="0070C0"/>
                </a:solidFill>
              </a:rPr>
              <a:t>. - 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Комплект СОПов, алгоритмов и локалки по профилактике </a:t>
            </a:r>
            <a:r>
              <a:rPr lang="ru-RU" sz="1500" b="1" dirty="0" smtClean="0"/>
              <a:t>ВИЧ. </a:t>
            </a:r>
            <a:r>
              <a:rPr lang="ru-RU" sz="1500" b="1" dirty="0" smtClean="0">
                <a:solidFill>
                  <a:srgbClr val="0070C0"/>
                </a:solidFill>
              </a:rPr>
              <a:t>- 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b="1" dirty="0"/>
              <a:t>СОПы, локалка и памятка для электронного документооборота в сестринской </a:t>
            </a:r>
            <a:r>
              <a:rPr lang="ru-RU" sz="1500" b="1" dirty="0" smtClean="0"/>
              <a:t>службе. </a:t>
            </a:r>
            <a:r>
              <a:rPr lang="ru-RU" sz="1500" b="1" dirty="0" smtClean="0">
                <a:solidFill>
                  <a:srgbClr val="0070C0"/>
                </a:solidFill>
              </a:rPr>
              <a:t>- № 10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500" dirty="0" smtClean="0"/>
              <a:t>Давлешина </a:t>
            </a:r>
            <a:r>
              <a:rPr lang="ru-RU" sz="1500" dirty="0"/>
              <a:t>Г. </a:t>
            </a:r>
            <a:r>
              <a:rPr lang="ru-RU" sz="1500" b="1" dirty="0"/>
              <a:t>Типичные ошибки медсестер при уходе за тяжелобольными и как их </a:t>
            </a:r>
            <a:r>
              <a:rPr lang="ru-RU" sz="1500" b="1" dirty="0" smtClean="0"/>
              <a:t>предотвратить. </a:t>
            </a:r>
            <a:r>
              <a:rPr lang="ru-RU" sz="1500" b="1" dirty="0" smtClean="0">
                <a:solidFill>
                  <a:srgbClr val="0070C0"/>
                </a:solidFill>
              </a:rPr>
              <a:t>- № 11</a:t>
            </a:r>
            <a:endParaRPr lang="ru-RU" sz="1500" b="1" dirty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sz="14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2820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2023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70C0"/>
                </a:solidFill>
              </a:rPr>
              <a:t>Рубрика – </a:t>
            </a:r>
            <a:r>
              <a:rPr lang="ru-RU" sz="6400" b="1" u="sng" dirty="0" smtClean="0">
                <a:solidFill>
                  <a:srgbClr val="0070C0"/>
                </a:solidFill>
              </a:rPr>
              <a:t>ГЛАВНАЯ МЕДИЦИНСКАЯ СЕСТРА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/>
              <a:t>Реальные </a:t>
            </a:r>
            <a:r>
              <a:rPr lang="ru-RU" sz="5600" b="1" dirty="0"/>
              <a:t>проблемы, связанные с утилизацией медотходов на территории России. </a:t>
            </a:r>
            <a:r>
              <a:rPr lang="ru-RU" sz="5600" b="1" dirty="0">
                <a:solidFill>
                  <a:srgbClr val="0070C0"/>
                </a:solidFill>
              </a:rPr>
              <a:t>- № 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Обязательные документы по лекарствам: полный перечень с примерами от эксперта Росздравнадзора. Полезные шаблоны. </a:t>
            </a:r>
            <a:endParaRPr lang="ru-RU" sz="5600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 smtClean="0">
                <a:solidFill>
                  <a:srgbClr val="0070C0"/>
                </a:solidFill>
              </a:rPr>
              <a:t>- </a:t>
            </a:r>
            <a:r>
              <a:rPr lang="ru-RU" sz="5600" b="1" dirty="0">
                <a:solidFill>
                  <a:srgbClr val="0070C0"/>
                </a:solidFill>
              </a:rPr>
              <a:t>№ 5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6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70C0"/>
                </a:solidFill>
              </a:rPr>
              <a:t>Рубрика – </a:t>
            </a:r>
            <a:r>
              <a:rPr lang="ru-RU" sz="6400" b="1" u="sng" dirty="0" smtClean="0">
                <a:solidFill>
                  <a:srgbClr val="0070C0"/>
                </a:solidFill>
              </a:rPr>
              <a:t>МЕТОДИЧКА ОТ КОЛЛЕГИ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Рубис </a:t>
            </a:r>
            <a:r>
              <a:rPr lang="ru-RU" sz="5600" dirty="0"/>
              <a:t>Л. </a:t>
            </a:r>
            <a:r>
              <a:rPr lang="ru-RU" sz="5600" b="1" dirty="0"/>
              <a:t>Работа во время пандемии с медотходами класса В. Методичка. </a:t>
            </a:r>
            <a:r>
              <a:rPr lang="ru-RU" sz="5600" b="1" dirty="0">
                <a:solidFill>
                  <a:srgbClr val="0070C0"/>
                </a:solidFill>
              </a:rPr>
              <a:t>- № 2</a:t>
            </a:r>
            <a:endParaRPr lang="ru-RU" sz="5600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Чикина О. </a:t>
            </a:r>
            <a:r>
              <a:rPr lang="ru-RU" sz="5600" b="1" dirty="0"/>
              <a:t>Уборки во время пандемии. Инструкции и комплект документов для подчиненных</a:t>
            </a:r>
            <a:r>
              <a:rPr lang="ru-RU" sz="5600" dirty="0"/>
              <a:t>. </a:t>
            </a:r>
            <a:r>
              <a:rPr lang="ru-RU" sz="5600" b="1" dirty="0">
                <a:solidFill>
                  <a:srgbClr val="0070C0"/>
                </a:solidFill>
              </a:rPr>
              <a:t>- № 2</a:t>
            </a:r>
            <a:endParaRPr lang="ru-RU" sz="5600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5600" b="1" u="sng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 smtClean="0">
                <a:solidFill>
                  <a:srgbClr val="0070C0"/>
                </a:solidFill>
              </a:rPr>
              <a:t>Рубрика </a:t>
            </a:r>
            <a:r>
              <a:rPr lang="ru-RU" sz="6400" b="1" u="sng" dirty="0">
                <a:solidFill>
                  <a:srgbClr val="0070C0"/>
                </a:solidFill>
              </a:rPr>
              <a:t>– </a:t>
            </a:r>
            <a:r>
              <a:rPr lang="ru-RU" sz="6400" b="1" u="sng" dirty="0" smtClean="0">
                <a:solidFill>
                  <a:srgbClr val="0070C0"/>
                </a:solidFill>
              </a:rPr>
              <a:t>РАБОТА С ДОКУМЕНТАМИ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Орлова </a:t>
            </a:r>
            <a:r>
              <a:rPr lang="ru-RU" sz="5600" dirty="0"/>
              <a:t>О.</a:t>
            </a:r>
            <a:r>
              <a:rPr lang="ru-RU" sz="5600" b="1" dirty="0"/>
              <a:t> Какие документы проверить при ВКК эпидбезопасности. Методичка для главной медсестры </a:t>
            </a:r>
            <a:r>
              <a:rPr lang="ru-RU" sz="5600" dirty="0">
                <a:solidFill>
                  <a:srgbClr val="0070C0"/>
                </a:solidFill>
              </a:rPr>
              <a:t>– </a:t>
            </a:r>
            <a:r>
              <a:rPr lang="ru-RU" sz="5600" b="1" dirty="0">
                <a:solidFill>
                  <a:srgbClr val="0070C0"/>
                </a:solidFill>
              </a:rPr>
              <a:t>№ 1</a:t>
            </a:r>
            <a:endParaRPr lang="ru-RU" sz="5600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Додонова А. </a:t>
            </a:r>
            <a:r>
              <a:rPr lang="ru-RU" sz="5600" b="1" dirty="0"/>
              <a:t>Что поправить в СОПах, чтобы их одобрил Росздравнадзор. Образцы по самым сложным направлениям </a:t>
            </a:r>
            <a:r>
              <a:rPr lang="ru-RU" sz="5600" dirty="0">
                <a:solidFill>
                  <a:srgbClr val="0070C0"/>
                </a:solidFill>
              </a:rPr>
              <a:t>– </a:t>
            </a:r>
            <a:r>
              <a:rPr lang="ru-RU" sz="5600" b="1" dirty="0">
                <a:solidFill>
                  <a:srgbClr val="0070C0"/>
                </a:solidFill>
              </a:rPr>
              <a:t>№ 1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Лист ежедневного учета движения пациентов. Как заполнять новую форму. </a:t>
            </a:r>
            <a:r>
              <a:rPr lang="ru-RU" sz="5600" b="1" dirty="0">
                <a:solidFill>
                  <a:srgbClr val="0070C0"/>
                </a:solidFill>
              </a:rPr>
              <a:t>- № </a:t>
            </a:r>
            <a:r>
              <a:rPr lang="ru-RU" sz="5600" b="1" dirty="0" smtClean="0">
                <a:solidFill>
                  <a:srgbClr val="0070C0"/>
                </a:solidFill>
              </a:rPr>
              <a:t>4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Бочкарева </a:t>
            </a:r>
            <a:r>
              <a:rPr lang="ru-RU" sz="5600" dirty="0"/>
              <a:t>Е. </a:t>
            </a:r>
            <a:r>
              <a:rPr lang="ru-RU" sz="5600" b="1" dirty="0"/>
              <a:t>Минздрав изменил сроки хранения меддокументов. Разъяснения, памятка и </a:t>
            </a:r>
            <a:r>
              <a:rPr lang="ru-RU" sz="5600" b="1" dirty="0" smtClean="0"/>
              <a:t>чек-лист. </a:t>
            </a:r>
            <a:r>
              <a:rPr lang="ru-RU" sz="5600" b="1" dirty="0" smtClean="0">
                <a:solidFill>
                  <a:srgbClr val="0070C0"/>
                </a:solidFill>
              </a:rPr>
              <a:t>- № 11</a:t>
            </a:r>
            <a:endParaRPr lang="ru-RU" sz="5600" b="1" dirty="0">
              <a:solidFill>
                <a:srgbClr val="0070C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600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u="sng" dirty="0">
                <a:solidFill>
                  <a:srgbClr val="0070C0"/>
                </a:solidFill>
              </a:rPr>
              <a:t>Рубрика – </a:t>
            </a:r>
            <a:r>
              <a:rPr lang="ru-RU" sz="6400" b="1" u="sng" dirty="0" smtClean="0">
                <a:solidFill>
                  <a:srgbClr val="0070C0"/>
                </a:solidFill>
              </a:rPr>
              <a:t>НЕПРЕРЫВНОЕ ОБРАЗОВАНИЕ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 </a:t>
            </a:r>
            <a:r>
              <a:rPr lang="ru-RU" sz="5600" dirty="0"/>
              <a:t>Калмыкова  М.</a:t>
            </a:r>
            <a:r>
              <a:rPr lang="ru-RU" sz="5600" b="1" dirty="0"/>
              <a:t> Ошибки в документах, из-за которых ФАЦ отказывает в аккредитации. Как избежать. </a:t>
            </a:r>
            <a:r>
              <a:rPr lang="ru-RU" sz="5600" b="1" dirty="0">
                <a:solidFill>
                  <a:srgbClr val="0070C0"/>
                </a:solidFill>
              </a:rPr>
              <a:t>- № 3</a:t>
            </a:r>
          </a:p>
          <a:p>
            <a:pPr marL="0" indent="0">
              <a:buNone/>
            </a:pPr>
            <a:endParaRPr lang="ru-RU" sz="5200" b="1" u="sng" dirty="0"/>
          </a:p>
          <a:p>
            <a:endParaRPr lang="ru-RU" dirty="0"/>
          </a:p>
        </p:txBody>
      </p:sp>
      <p:pic>
        <p:nvPicPr>
          <p:cNvPr id="4" name="Рисунок 3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7133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Актуальные статьи из журнала «Главная медицинская сестра»    за 2023 год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70C0"/>
                </a:solidFill>
              </a:rPr>
              <a:t>Рубрика – </a:t>
            </a:r>
            <a:r>
              <a:rPr lang="ru-RU" sz="1600" b="1" u="sng" dirty="0" smtClean="0">
                <a:solidFill>
                  <a:srgbClr val="0070C0"/>
                </a:solidFill>
              </a:rPr>
              <a:t>В СЕСТРИНСКОЙ</a:t>
            </a:r>
            <a:endParaRPr lang="ru-RU" sz="1600" b="1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/>
              <a:t>Подборка полезных инструментов для специалистов сестринской службы</a:t>
            </a:r>
            <a:r>
              <a:rPr lang="ru-RU" sz="1400" b="1" dirty="0" smtClean="0"/>
              <a:t>: Подборка </a:t>
            </a:r>
            <a:r>
              <a:rPr lang="ru-RU" sz="1400" b="1" dirty="0"/>
              <a:t>СОПов для  сестринской службы</a:t>
            </a:r>
            <a:r>
              <a:rPr lang="ru-RU" sz="1400" dirty="0"/>
              <a:t>. </a:t>
            </a:r>
            <a:r>
              <a:rPr lang="ru-RU" sz="1400" b="1" dirty="0">
                <a:solidFill>
                  <a:srgbClr val="0070C0"/>
                </a:solidFill>
              </a:rPr>
              <a:t>- № 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70C0"/>
                </a:solidFill>
              </a:rPr>
              <a:t>Рубрика – </a:t>
            </a:r>
            <a:r>
              <a:rPr lang="ru-RU" sz="1600" b="1" u="sng" dirty="0" smtClean="0">
                <a:solidFill>
                  <a:srgbClr val="0070C0"/>
                </a:solidFill>
              </a:rPr>
              <a:t>СЕСТРИНСКИЕ МАНИПУЛЯЦИИ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Гиенко </a:t>
            </a:r>
            <a:r>
              <a:rPr lang="ru-RU" sz="1400" dirty="0"/>
              <a:t>Г., </a:t>
            </a:r>
            <a:r>
              <a:rPr lang="ru-RU" sz="1400" dirty="0" smtClean="0"/>
              <a:t>Пальчук </a:t>
            </a:r>
            <a:r>
              <a:rPr lang="ru-RU" sz="1400" dirty="0"/>
              <a:t>Е.  </a:t>
            </a:r>
            <a:r>
              <a:rPr lang="ru-RU" sz="1400" b="1" dirty="0"/>
              <a:t>и др. Как организовать постинфарктный уход: инновационный подход от призера конкурса «Главная медицинская сестра – 2022</a:t>
            </a:r>
            <a:r>
              <a:rPr lang="ru-RU" sz="1400" b="1" dirty="0" smtClean="0"/>
              <a:t>». </a:t>
            </a:r>
            <a:r>
              <a:rPr lang="ru-RU" sz="1400" b="1" dirty="0">
                <a:solidFill>
                  <a:srgbClr val="0070C0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Каптилкина </a:t>
            </a:r>
            <a:r>
              <a:rPr lang="ru-RU" sz="1400" dirty="0"/>
              <a:t>Н. </a:t>
            </a:r>
            <a:r>
              <a:rPr lang="ru-RU" sz="1400" b="1" dirty="0"/>
              <a:t>Как проводить сердечно-легочную реанимацию. Пошаговый алгоритм и </a:t>
            </a:r>
            <a:r>
              <a:rPr lang="ru-RU" sz="1400" b="1" dirty="0" smtClean="0"/>
              <a:t>видеоинструкция. </a:t>
            </a:r>
            <a:r>
              <a:rPr lang="ru-RU" sz="1400" b="1" dirty="0">
                <a:solidFill>
                  <a:srgbClr val="0070C0"/>
                </a:solidFill>
              </a:rPr>
              <a:t>- № 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Бершадская </a:t>
            </a:r>
            <a:r>
              <a:rPr lang="ru-RU" sz="1400" dirty="0"/>
              <a:t>М., </a:t>
            </a:r>
            <a:r>
              <a:rPr lang="ru-RU" sz="1400" dirty="0" smtClean="0"/>
              <a:t>Мыльникова </a:t>
            </a:r>
            <a:r>
              <a:rPr lang="ru-RU" sz="1400" dirty="0"/>
              <a:t>И. </a:t>
            </a:r>
            <a:r>
              <a:rPr lang="ru-RU" sz="1400" b="1" dirty="0"/>
              <a:t>Эргономика труда: как медсестре сохранить здоровье при выполнении манипуляций. </a:t>
            </a:r>
            <a:r>
              <a:rPr lang="ru-RU" sz="1400" b="1" dirty="0">
                <a:solidFill>
                  <a:srgbClr val="0070C0"/>
                </a:solidFill>
              </a:rPr>
              <a:t>- № 4</a:t>
            </a:r>
          </a:p>
          <a:p>
            <a:endParaRPr lang="ru-RU" sz="1400" dirty="0"/>
          </a:p>
        </p:txBody>
      </p:sp>
      <p:pic>
        <p:nvPicPr>
          <p:cNvPr id="5" name="Рисунок 4" descr="Главная медицинская сестра: особенности професси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867" y="0"/>
            <a:ext cx="1430655" cy="2001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46011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3931</TotalTime>
  <Words>8019</Words>
  <Application>Microsoft Office PowerPoint</Application>
  <PresentationFormat>Произвольный</PresentationFormat>
  <Paragraphs>754</Paragraphs>
  <Slides>36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ОБЗОР АКТУАЛЬНЫХ МАТЕРИАЛОВ  ПЕРИОДИЧЕСКИХ ИЗДАНИЙ 2023 г.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Актуальные статьи из журнала «Главная медицинская сестра»    за 2023 год</vt:lpstr>
      <vt:lpstr>Темы  выпусков журнала «В помощь  практикующей медицинской сестре»   за 2023 год</vt:lpstr>
      <vt:lpstr>Актуальные статьи из журнала  «Медицинская сестра»    за 2023 год</vt:lpstr>
      <vt:lpstr>Актуальные статьи из журнала  «Медицинская сестра»    за 2023 год</vt:lpstr>
      <vt:lpstr>Актуальные статьи из журнала  «Медицинская сестра»    за 2023 год</vt:lpstr>
      <vt:lpstr>Актуальные статьи из журнала  «Медицинская сестра»    за 2023 год</vt:lpstr>
      <vt:lpstr>Актуальные статьи из журнала  «Медицинская сестра»    за 2023 год</vt:lpstr>
      <vt:lpstr>Актуальные статьи из журнала  «Медицинская сестра»    за 2023 год</vt:lpstr>
      <vt:lpstr>Актуальные статьи из журнала  «Медицинская сестра»    за 2023 год</vt:lpstr>
      <vt:lpstr>Актуальные статьи из журнала  «Сестринское дело» за 2023 год</vt:lpstr>
      <vt:lpstr> Актуальные статьи из журнала  «Сестринское дело» за 2023 год</vt:lpstr>
      <vt:lpstr>Актуальные статьи из журнала  «Сестринское дело» за 2023 год</vt:lpstr>
      <vt:lpstr>Актуальные статьи из журнала  «Сестринское дело» за 2023 год</vt:lpstr>
      <vt:lpstr>Актуальные статьи из журнала «Управление качеством  в здравоохранении» за 2023год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«Управление качеством  в здравоохранении» за 2023 год</vt:lpstr>
      <vt:lpstr>Актуальные статьи из журнала «Медицинское обслуживание и организация питания в ДОУ»  за 2023 год</vt:lpstr>
      <vt:lpstr>Актуальные статьи из журнала «Медицинское обслуживание и организация питания в ДОУ»  за 2023 год</vt:lpstr>
      <vt:lpstr>Актуальные статьи из журнала «Медицинское обслуживание и организация питания в ДОУ»  за 2023 год</vt:lpstr>
      <vt:lpstr>Актуальные статьи из журнала «Медицинское обслуживание и организация питания в ДОУ»  за 2023 год</vt:lpstr>
      <vt:lpstr>Актуальные статьи из журнала «Медицинское обслуживание и организация питания в ДОУ»  за 2023 год</vt:lpstr>
      <vt:lpstr>Информация для слушателей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325</cp:revision>
  <dcterms:created xsi:type="dcterms:W3CDTF">2019-04-11T10:45:24Z</dcterms:created>
  <dcterms:modified xsi:type="dcterms:W3CDTF">2024-01-22T08:35:55Z</dcterms:modified>
</cp:coreProperties>
</file>