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7" r:id="rId2"/>
    <p:sldId id="285" r:id="rId3"/>
    <p:sldId id="284" r:id="rId4"/>
    <p:sldId id="283" r:id="rId5"/>
    <p:sldId id="27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12 ноября - Всемирный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день борьбы с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пневмонией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endParaRPr lang="ru-RU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73" y="1804087"/>
            <a:ext cx="9403492" cy="443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профилактике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пневмонии,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Мисюк. </a:t>
            </a:r>
            <a:r>
              <a:rPr lang="ru-RU" sz="1400" dirty="0"/>
              <a:t>М. </a:t>
            </a:r>
            <a:r>
              <a:rPr lang="ru-RU" sz="1400" b="1" dirty="0" smtClean="0"/>
              <a:t>Основы </a:t>
            </a:r>
            <a:r>
              <a:rPr lang="ru-RU" sz="1400" b="1" dirty="0"/>
              <a:t>медицинских знаний и здорового образа жизни </a:t>
            </a:r>
            <a:r>
              <a:rPr lang="ru-RU" sz="1400" dirty="0"/>
              <a:t>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Кончаловский М. </a:t>
            </a:r>
            <a:r>
              <a:rPr lang="ru-RU" sz="1400" dirty="0"/>
              <a:t>[и др</a:t>
            </a:r>
            <a:r>
              <a:rPr lang="ru-RU" sz="1400" dirty="0" smtClean="0"/>
              <a:t>.]; </a:t>
            </a:r>
            <a:r>
              <a:rPr lang="ru-RU" sz="1400" dirty="0"/>
              <a:t>под общей редакцией М. П. Кончаловского </a:t>
            </a:r>
            <a:r>
              <a:rPr lang="ru-RU" sz="1400" dirty="0" smtClean="0"/>
              <a:t>Внутренние </a:t>
            </a:r>
            <a:r>
              <a:rPr lang="ru-RU" sz="1400" dirty="0"/>
              <a:t>болезни. Избранные </a:t>
            </a:r>
            <a:r>
              <a:rPr lang="ru-RU" sz="1400" dirty="0" smtClean="0"/>
              <a:t>лекции: </a:t>
            </a:r>
            <a:r>
              <a:rPr lang="ru-RU" sz="1400" dirty="0"/>
              <a:t>учебник – М.: Юрайт, 2024.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</a:t>
            </a:r>
            <a:r>
              <a:rPr lang="ru-RU" sz="1400" dirty="0" smtClean="0"/>
              <a:t>[</a:t>
            </a:r>
            <a:r>
              <a:rPr lang="ru-RU" sz="1400" dirty="0"/>
              <a:t>и др.]. </a:t>
            </a:r>
            <a:r>
              <a:rPr lang="ru-RU" sz="1400" b="1" dirty="0"/>
              <a:t>Пропедевтика внутренних </a:t>
            </a:r>
            <a:r>
              <a:rPr lang="ru-RU" sz="1400" b="1" dirty="0" smtClean="0"/>
              <a:t>болезней</a:t>
            </a:r>
            <a:r>
              <a:rPr lang="ru-RU" sz="1400" dirty="0" smtClean="0"/>
              <a:t>: </a:t>
            </a:r>
            <a:r>
              <a:rPr lang="ru-RU" sz="1400" dirty="0"/>
              <a:t>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</a:t>
            </a:r>
            <a:r>
              <a:rPr lang="ru-RU" sz="1400" dirty="0" smtClean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Петров В.,  Лапотников В., Эмануэль В., Петрова Н</a:t>
            </a:r>
            <a:r>
              <a:rPr lang="ru-RU" sz="1400" b="1" dirty="0" smtClean="0"/>
              <a:t>. Сестринское </a:t>
            </a:r>
            <a:r>
              <a:rPr lang="ru-RU" sz="1400" b="1" dirty="0"/>
              <a:t>дело в терапии </a:t>
            </a:r>
            <a:r>
              <a:rPr lang="ru-RU" sz="1400" dirty="0"/>
              <a:t>: учебник для среднего профессионального образования 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Чуваков </a:t>
            </a:r>
            <a:r>
              <a:rPr lang="ru-RU" sz="1400" dirty="0" smtClean="0"/>
              <a:t>Г.И. </a:t>
            </a:r>
            <a:r>
              <a:rPr lang="ru-RU" sz="1400" b="1" dirty="0" smtClean="0"/>
              <a:t>Основы </a:t>
            </a:r>
            <a:r>
              <a:rPr lang="ru-RU" sz="1400" b="1" dirty="0"/>
              <a:t>сестринского </a:t>
            </a:r>
            <a:r>
              <a:rPr lang="ru-RU" sz="1400" b="1" dirty="0" smtClean="0"/>
              <a:t>дела</a:t>
            </a:r>
            <a:r>
              <a:rPr lang="ru-RU" sz="1400" b="1" dirty="0"/>
              <a:t>:</a:t>
            </a:r>
            <a:r>
              <a:rPr lang="ru-RU" sz="1400" dirty="0" smtClean="0"/>
              <a:t> </a:t>
            </a:r>
            <a:r>
              <a:rPr lang="ru-RU" sz="1400" dirty="0"/>
              <a:t>учебник и практикум для среднего профессионального образования.</a:t>
            </a:r>
            <a:r>
              <a:rPr lang="ru-RU" sz="1400" dirty="0"/>
              <a:t> – М.: Юрайт, </a:t>
            </a:r>
            <a:r>
              <a:rPr lang="ru-RU" sz="1400" dirty="0" smtClean="0"/>
              <a:t>2024.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Скворцов </a:t>
            </a:r>
            <a:r>
              <a:rPr lang="ru-RU" sz="1400" dirty="0"/>
              <a:t>В</a:t>
            </a:r>
            <a:r>
              <a:rPr lang="ru-RU" sz="1400" dirty="0" smtClean="0"/>
              <a:t>., </a:t>
            </a:r>
            <a:r>
              <a:rPr lang="ru-RU" sz="1400" dirty="0"/>
              <a:t>Тумаренко А</a:t>
            </a:r>
            <a:r>
              <a:rPr lang="ru-RU" sz="1400" b="1" dirty="0" smtClean="0"/>
              <a:t>. </a:t>
            </a:r>
            <a:r>
              <a:rPr lang="ru-RU" sz="1400" b="1" dirty="0"/>
              <a:t>Актуальные вопросы неотложной медицинской помощи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</a:t>
            </a:r>
            <a:r>
              <a:rPr lang="ru-RU" sz="1400" dirty="0"/>
              <a:t>СПб.: </a:t>
            </a:r>
            <a:r>
              <a:rPr lang="ru-RU" sz="1400" dirty="0" smtClean="0"/>
              <a:t>СпецЛит, 2015.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Лычев В</a:t>
            </a:r>
            <a:r>
              <a:rPr lang="ru-RU" sz="1400" dirty="0" smtClean="0"/>
              <a:t>., </a:t>
            </a:r>
            <a:r>
              <a:rPr lang="ru-RU" sz="1400" dirty="0"/>
              <a:t>Карманова В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в терапии. </a:t>
            </a:r>
            <a:r>
              <a:rPr lang="ru-RU" sz="1400" dirty="0"/>
              <a:t>С курсом первичной медицинской помощи. Учебное </a:t>
            </a:r>
            <a:r>
              <a:rPr lang="ru-RU" sz="1400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 </a:t>
            </a:r>
            <a:r>
              <a:rPr lang="ru-RU" sz="1400" dirty="0"/>
              <a:t>М.: </a:t>
            </a:r>
            <a:r>
              <a:rPr lang="ru-RU" sz="1400" dirty="0" smtClean="0"/>
              <a:t>ФОРУМ, 2014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Смолева Э</a:t>
            </a:r>
            <a:r>
              <a:rPr lang="ru-RU" sz="1400" dirty="0" smtClean="0"/>
              <a:t>., </a:t>
            </a:r>
            <a:r>
              <a:rPr lang="ru-RU" sz="1400" dirty="0"/>
              <a:t>Аподиакос Е</a:t>
            </a:r>
            <a:r>
              <a:rPr lang="ru-RU" sz="1400" dirty="0" smtClean="0"/>
              <a:t>. </a:t>
            </a:r>
            <a:r>
              <a:rPr lang="ru-RU" sz="1400" b="1" dirty="0"/>
              <a:t>Терапия с курсом первичной медико-санитарной </a:t>
            </a:r>
            <a:r>
              <a:rPr lang="ru-RU" sz="1400" b="1" dirty="0" smtClean="0"/>
              <a:t>помощи</a:t>
            </a:r>
            <a:r>
              <a:rPr lang="ru-RU" sz="1400" dirty="0" smtClean="0"/>
              <a:t>. – </a:t>
            </a:r>
            <a:r>
              <a:rPr lang="ru-RU" sz="1400" dirty="0"/>
              <a:t>Ростов н/Д.: </a:t>
            </a:r>
            <a:r>
              <a:rPr lang="ru-RU" sz="1400" dirty="0" smtClean="0"/>
              <a:t>Феникс,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Оганов </a:t>
            </a:r>
            <a:r>
              <a:rPr lang="ru-RU" sz="1400" dirty="0" smtClean="0"/>
              <a:t>Р., </a:t>
            </a:r>
            <a:r>
              <a:rPr lang="ru-RU" sz="1400" dirty="0"/>
              <a:t>Хальфин Р</a:t>
            </a:r>
            <a:r>
              <a:rPr lang="ru-RU" sz="1400" dirty="0" smtClean="0"/>
              <a:t>. </a:t>
            </a:r>
            <a:r>
              <a:rPr lang="ru-RU" sz="1400" b="1" dirty="0"/>
              <a:t>Руководство по медицинской </a:t>
            </a:r>
            <a:r>
              <a:rPr lang="ru-RU" sz="1400" b="1" dirty="0" smtClean="0"/>
              <a:t>профилактике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М</a:t>
            </a:r>
            <a:r>
              <a:rPr lang="ru-RU" sz="1400" dirty="0"/>
              <a:t>.: </a:t>
            </a:r>
            <a:r>
              <a:rPr lang="ru-RU" sz="1400" dirty="0" smtClean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Никитин Ю</a:t>
            </a:r>
            <a:r>
              <a:rPr lang="ru-RU" sz="1400" dirty="0" smtClean="0"/>
              <a:t>., </a:t>
            </a:r>
            <a:r>
              <a:rPr lang="ru-RU" sz="1400" dirty="0"/>
              <a:t>Чернышов </a:t>
            </a:r>
            <a:r>
              <a:rPr lang="ru-RU" sz="1400" dirty="0" smtClean="0"/>
              <a:t>В. </a:t>
            </a:r>
            <a:r>
              <a:rPr lang="ru-RU" sz="1400" b="1" dirty="0"/>
              <a:t>Руководство для средних медицинских </a:t>
            </a:r>
            <a:r>
              <a:rPr lang="ru-RU" sz="1400" b="1" dirty="0" smtClean="0"/>
              <a:t>работников.</a:t>
            </a:r>
            <a:r>
              <a:rPr lang="ru-RU" sz="1400" dirty="0" smtClean="0"/>
              <a:t> – М.: </a:t>
            </a:r>
            <a:r>
              <a:rPr lang="ru-RU" sz="1400" dirty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Маколкин В., </a:t>
            </a:r>
            <a:r>
              <a:rPr lang="ru-RU" sz="1400" dirty="0"/>
              <a:t>Овчаренко </a:t>
            </a:r>
            <a:r>
              <a:rPr lang="ru-RU" sz="1400" dirty="0" smtClean="0"/>
              <a:t>С. </a:t>
            </a:r>
            <a:r>
              <a:rPr lang="ru-RU" sz="1400" b="1" dirty="0"/>
              <a:t>Сестринское дело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- М</a:t>
            </a:r>
            <a:r>
              <a:rPr lang="ru-RU" sz="1400" dirty="0"/>
              <a:t>.: </a:t>
            </a:r>
            <a:r>
              <a:rPr lang="ru-RU" sz="1400" dirty="0" smtClean="0"/>
              <a:t>АНМИ, </a:t>
            </a:r>
            <a:r>
              <a:rPr lang="ru-RU" sz="1400" dirty="0" smtClean="0"/>
              <a:t>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Стулова </a:t>
            </a:r>
            <a:r>
              <a:rPr lang="ru-RU" sz="1400" dirty="0"/>
              <a:t>М. 10 фактов из новой КР по внебольничной пневмонии у детей — что рекомендует Минздрав и мировое сообщество </a:t>
            </a:r>
            <a:r>
              <a:rPr lang="ru-RU" sz="1400" dirty="0" smtClean="0"/>
              <a:t>педиатров. </a:t>
            </a:r>
            <a:r>
              <a:rPr lang="ru-RU" sz="1400" dirty="0"/>
              <a:t>// </a:t>
            </a:r>
            <a:r>
              <a:rPr lang="ru-RU" sz="1400" dirty="0" smtClean="0"/>
              <a:t>Управление </a:t>
            </a:r>
            <a:r>
              <a:rPr lang="ru-RU" sz="1400" dirty="0"/>
              <a:t>качеством в </a:t>
            </a:r>
            <a:r>
              <a:rPr lang="ru-RU" sz="1400" dirty="0" smtClean="0"/>
              <a:t>здравоохранении. </a:t>
            </a:r>
            <a:r>
              <a:rPr lang="ru-RU" sz="1400" dirty="0"/>
              <a:t>– </a:t>
            </a:r>
            <a:r>
              <a:rPr lang="ru-RU" sz="1400" dirty="0" smtClean="0"/>
              <a:t>2023 </a:t>
            </a:r>
            <a:r>
              <a:rPr lang="ru-RU" sz="1400" dirty="0"/>
              <a:t>- № </a:t>
            </a:r>
            <a:r>
              <a:rPr lang="ru-RU" sz="1400" dirty="0" smtClean="0"/>
              <a:t>2. </a:t>
            </a:r>
            <a:r>
              <a:rPr lang="ru-RU" sz="1400" dirty="0"/>
              <a:t>– электронная версия</a:t>
            </a:r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пневмонией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70C0"/>
                </a:solidFill>
              </a:rPr>
              <a:t>Всемирный день борьбы с пневмонией </a:t>
            </a:r>
            <a:r>
              <a:rPr lang="ru-RU" sz="1800" dirty="0"/>
              <a:t>отмечается ежегодно во всем мире </a:t>
            </a:r>
            <a:r>
              <a:rPr lang="ru-RU" sz="1800" b="1" dirty="0">
                <a:solidFill>
                  <a:srgbClr val="C00000"/>
                </a:solidFill>
              </a:rPr>
              <a:t>12 ноября</a:t>
            </a:r>
            <a:r>
              <a:rPr lang="ru-RU" sz="1800" b="1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8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70C0"/>
                </a:solidFill>
              </a:rPr>
              <a:t>Цель проведения данного мероприятия:</a:t>
            </a:r>
            <a:r>
              <a:rPr lang="ru-RU" sz="1800" dirty="0"/>
              <a:t>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/>
              <a:t>повышение осведомлённости населения  о пневмонии и ее осложнениях 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/>
              <a:t>содействие мероприятиям по профилактике и лечению пневмонии;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/>
              <a:t>повышение качества медицинской помощи и осведомленность врачей о последних достижениях науки.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70C0"/>
                </a:solidFill>
              </a:rPr>
              <a:t>Символом Всемирного дня борьбы с пневмонией  </a:t>
            </a:r>
            <a:r>
              <a:rPr lang="ru-RU" sz="1800" dirty="0"/>
              <a:t>являются </a:t>
            </a:r>
            <a:r>
              <a:rPr lang="ru-RU" sz="1800" b="1" dirty="0">
                <a:solidFill>
                  <a:srgbClr val="0070C0"/>
                </a:solidFill>
              </a:rPr>
              <a:t>голубые джинсы. </a:t>
            </a:r>
            <a:r>
              <a:rPr lang="ru-RU" sz="1800" dirty="0"/>
              <a:t>Расцветка олицетворяет чистое голубое небо, под которым живут здоровые дети.</a:t>
            </a:r>
          </a:p>
          <a:p>
            <a:endParaRPr lang="ru-RU" dirty="0"/>
          </a:p>
        </p:txBody>
      </p:sp>
      <p:pic>
        <p:nvPicPr>
          <p:cNvPr id="1026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15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+mn-lt"/>
              </a:rPr>
            </a:br>
            <a:r>
              <a:rPr lang="ru-RU" b="1" dirty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Ежегодно 12 ноября </a:t>
            </a:r>
            <a:r>
              <a:rPr lang="ru-RU" sz="5600" dirty="0"/>
              <a:t>во всем мире отмечается </a:t>
            </a:r>
            <a:r>
              <a:rPr lang="ru-RU" sz="5600" b="1" dirty="0">
                <a:solidFill>
                  <a:srgbClr val="C00000"/>
                </a:solidFill>
              </a:rPr>
              <a:t>Всемирный день борьбы с пневмонией (World Pneumonia Day). </a:t>
            </a:r>
            <a:endParaRPr lang="ru-RU" sz="56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Эта </a:t>
            </a:r>
            <a:r>
              <a:rPr lang="ru-RU" sz="5600" b="1" dirty="0">
                <a:solidFill>
                  <a:srgbClr val="0070C0"/>
                </a:solidFill>
              </a:rPr>
              <a:t>памятная дата </a:t>
            </a:r>
            <a:r>
              <a:rPr lang="ru-RU" sz="5600" dirty="0"/>
              <a:t>была учреждена </a:t>
            </a:r>
            <a:r>
              <a:rPr lang="ru-RU" sz="5600" b="1" dirty="0" smtClean="0">
                <a:solidFill>
                  <a:srgbClr val="0070C0"/>
                </a:solidFill>
              </a:rPr>
              <a:t>в 2009 году </a:t>
            </a:r>
            <a:r>
              <a:rPr lang="ru-RU" sz="5600" dirty="0" smtClean="0"/>
              <a:t>по </a:t>
            </a:r>
            <a:r>
              <a:rPr lang="ru-RU" sz="5600" dirty="0"/>
              <a:t>инициативе </a:t>
            </a:r>
            <a:r>
              <a:rPr lang="ru-RU" sz="5600" b="1" dirty="0">
                <a:solidFill>
                  <a:srgbClr val="0070C0"/>
                </a:solidFill>
              </a:rPr>
              <a:t>Глобальной коалиции против детской </a:t>
            </a:r>
            <a:r>
              <a:rPr lang="ru-RU" sz="5600" b="1" dirty="0" smtClean="0">
                <a:solidFill>
                  <a:srgbClr val="0070C0"/>
                </a:solidFill>
              </a:rPr>
              <a:t>пневмонии. </a:t>
            </a:r>
            <a:r>
              <a:rPr lang="ru-RU" sz="5600" dirty="0" smtClean="0"/>
              <a:t>Так называется объединение </a:t>
            </a:r>
            <a:r>
              <a:rPr lang="ru-RU" sz="5600" dirty="0"/>
              <a:t>международных, правительственных, неправительственных и местных организаций, </a:t>
            </a:r>
            <a:r>
              <a:rPr lang="ru-RU" sz="5600" dirty="0" smtClean="0"/>
              <a:t>научно-исследовательских </a:t>
            </a:r>
            <a:r>
              <a:rPr lang="ru-RU" sz="5600" dirty="0"/>
              <a:t>и учебных институтов, фондов и граждан-активистов. Коалиция стремится привлечь к проблеме пневмонии внимание государственных деятелей, специалистов здравоохранения и потенциальных доноров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Одним из инструментов</a:t>
            </a:r>
            <a:r>
              <a:rPr lang="ru-RU" sz="5600" dirty="0"/>
              <a:t>, помогающих достижению этой цели, стал </a:t>
            </a:r>
            <a:r>
              <a:rPr lang="ru-RU" sz="5600" b="1" dirty="0">
                <a:solidFill>
                  <a:srgbClr val="C00000"/>
                </a:solidFill>
              </a:rPr>
              <a:t>Всемирный день борьбы с пневмонией</a:t>
            </a:r>
            <a:r>
              <a:rPr lang="ru-RU" sz="5600" dirty="0"/>
              <a:t>. В этот день учреждения здравоохранения организуют профилактические мероприятия, проводят медицинские осмотры. Кроме того, множество волонтеров рассказывают людям о пневмонии и сопряженных с ней рисками, раздают информационные листовки и буклеты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В 2009 году </a:t>
            </a:r>
            <a:r>
              <a:rPr lang="ru-RU" sz="5600" dirty="0"/>
              <a:t>Всемирная организация здравоохранения совместно с ЮНИСЕФ объявили </a:t>
            </a:r>
            <a:r>
              <a:rPr lang="ru-RU" sz="5600" b="1" dirty="0">
                <a:solidFill>
                  <a:srgbClr val="C00000"/>
                </a:solidFill>
              </a:rPr>
              <a:t>«Глобальный план действий по профилактике пневмонии и борьбе с ней»</a:t>
            </a:r>
            <a:r>
              <a:rPr lang="ru-RU" sz="5600" dirty="0"/>
              <a:t>. План действий ВОЗ и ЮНИСЕФ по борьбе с пневмонией преследует цель активизировать борьбу с пневмонией с помощью комбинированных мероприятий по защите детей от пневмонии, ее профилактике и лечению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Символом </a:t>
            </a:r>
            <a:r>
              <a:rPr lang="ru-RU" sz="5600" b="1" dirty="0" smtClean="0">
                <a:solidFill>
                  <a:srgbClr val="0070C0"/>
                </a:solidFill>
              </a:rPr>
              <a:t>Всемирного дня борьбы являются </a:t>
            </a:r>
            <a:r>
              <a:rPr lang="ru-RU" sz="5600" b="1" dirty="0">
                <a:solidFill>
                  <a:srgbClr val="0070C0"/>
                </a:solidFill>
              </a:rPr>
              <a:t>голубые джинсы. </a:t>
            </a:r>
            <a:r>
              <a:rPr lang="ru-RU" sz="5600" dirty="0" smtClean="0"/>
              <a:t>Голубой </a:t>
            </a:r>
            <a:r>
              <a:rPr lang="ru-RU" sz="5600" dirty="0"/>
              <a:t>цвет — это цвет неба, чистоты и надежды на то, что заболеваемость пневмонией общими усилиями удастся свести к </a:t>
            </a:r>
            <a:r>
              <a:rPr lang="ru-RU" sz="5600" dirty="0" smtClean="0"/>
              <a:t>минимуму, </a:t>
            </a:r>
            <a:r>
              <a:rPr lang="ru-RU" sz="5600" dirty="0"/>
              <a:t>а джинсы – самая демократичная одежда, объединяющая людей всех возрастов и профессий.</a:t>
            </a:r>
          </a:p>
          <a:p>
            <a:endParaRPr lang="ru-RU" dirty="0"/>
          </a:p>
        </p:txBody>
      </p:sp>
      <p:pic>
        <p:nvPicPr>
          <p:cNvPr id="5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79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7482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возникновения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заболевания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Первые </a:t>
            </a:r>
            <a:r>
              <a:rPr lang="ru-RU" sz="1600" b="1" dirty="0">
                <a:solidFill>
                  <a:srgbClr val="0070C0"/>
                </a:solidFill>
              </a:rPr>
              <a:t>упоминания о пневмонии относят Гиппократу — 460 год до нашей эры. </a:t>
            </a:r>
            <a:r>
              <a:rPr lang="ru-RU" sz="1600" dirty="0"/>
              <a:t>Изначально она считалась симптомом других болезней, но в XIX веке ее признали инфекцией легких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1819 год: </a:t>
            </a:r>
            <a:r>
              <a:rPr lang="ru-RU" sz="1600" dirty="0"/>
              <a:t>Рене Лаэннеком, врач из Франции, описал патологические и клинические проявления заболевания.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1842 год: </a:t>
            </a:r>
            <a:r>
              <a:rPr lang="ru-RU" sz="1600" dirty="0"/>
              <a:t>Карл Рокитанский, австрийский патолог,  разделил пневмонию на долевую и бронхопневмонию.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1875 год:</a:t>
            </a:r>
            <a:r>
              <a:rPr lang="ru-RU" sz="1600" dirty="0"/>
              <a:t> Эдвин Клебс, специалист по патологии из Германии, наблюдая под микроскопом за бактериями, обнаружил инфекционную природу заболевания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1884 год: </a:t>
            </a:r>
            <a:r>
              <a:rPr lang="ru-RU" sz="1600" dirty="0"/>
              <a:t>немецкий микробиолог Карл Фридлендер и врач Юлиус Альберт Френкель выявили два самых распространенных возбудителя пневмонии в то время: Streptococcus pneumoniae — пневмококк и Klebsiella pneumonia — палочка Фридлендера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1917 год: </a:t>
            </a:r>
            <a:r>
              <a:rPr lang="ru-RU" sz="1600" dirty="0"/>
              <a:t>сотрудники Рокфеллеровского университета в США врач и исследователь Руфус Коул, молекулярный биолог и иммунолог Освальд Эвери и Альфонс Доше закончили разработку сыворотки от пневмококка. Через 13 лет </a:t>
            </a:r>
            <a:r>
              <a:rPr lang="ru-RU" sz="1600" b="1" dirty="0">
                <a:solidFill>
                  <a:srgbClr val="0070C0"/>
                </a:solidFill>
              </a:rPr>
              <a:t>в 1930 годах </a:t>
            </a:r>
            <a:r>
              <a:rPr lang="ru-RU" sz="1600" dirty="0"/>
              <a:t>с помощью пенициллина выработали методы лечения бактериальной пневмонии.</a:t>
            </a:r>
          </a:p>
          <a:p>
            <a:pPr lvl="0"/>
            <a:endParaRPr lang="ru-RU" dirty="0"/>
          </a:p>
        </p:txBody>
      </p:sp>
      <p:pic>
        <p:nvPicPr>
          <p:cNvPr id="4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пневмонией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Актуальность </a:t>
            </a:r>
            <a:r>
              <a:rPr lang="ru-RU" sz="5200" dirty="0" smtClean="0"/>
              <a:t>появления в календаре всемирных и международных дней Всемирного дня борьбы с пневмонией обусловлена </a:t>
            </a:r>
            <a:r>
              <a:rPr lang="ru-RU" sz="5200" dirty="0"/>
              <a:t>масштабностью распространения </a:t>
            </a:r>
            <a:r>
              <a:rPr lang="ru-RU" sz="5200" dirty="0" smtClean="0"/>
              <a:t>этого заболевания</a:t>
            </a:r>
            <a:r>
              <a:rPr lang="ru-RU" sz="5200" dirty="0"/>
              <a:t> </a:t>
            </a:r>
            <a:r>
              <a:rPr lang="ru-RU" sz="5200" dirty="0" smtClean="0"/>
              <a:t>и тем</a:t>
            </a:r>
            <a:r>
              <a:rPr lang="ru-RU" sz="5200" dirty="0"/>
              <a:t>, что </a:t>
            </a:r>
            <a:r>
              <a:rPr lang="ru-RU" sz="5200" dirty="0" smtClean="0"/>
              <a:t>несмотря </a:t>
            </a:r>
            <a:r>
              <a:rPr lang="ru-RU" sz="5200" dirty="0"/>
              <a:t>на все успехи медицины, от пневмонии продолжают умирать миллионы </a:t>
            </a:r>
            <a:r>
              <a:rPr lang="ru-RU" sz="5200" dirty="0" smtClean="0"/>
              <a:t>людей.</a:t>
            </a:r>
            <a:endParaRPr lang="ru-RU" sz="5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C00000"/>
                </a:solidFill>
              </a:rPr>
              <a:t>По </a:t>
            </a:r>
            <a:r>
              <a:rPr lang="ru-RU" sz="5200" b="1" dirty="0">
                <a:solidFill>
                  <a:srgbClr val="C00000"/>
                </a:solidFill>
              </a:rPr>
              <a:t>данным Всемирной организации здравоохранения </a:t>
            </a:r>
            <a:r>
              <a:rPr lang="ru-RU" sz="5200" b="1" dirty="0" smtClean="0">
                <a:solidFill>
                  <a:srgbClr val="C00000"/>
                </a:solidFill>
              </a:rPr>
              <a:t>(</a:t>
            </a:r>
            <a:r>
              <a:rPr lang="ru-RU" sz="5200" b="1" dirty="0" smtClean="0">
                <a:solidFill>
                  <a:srgbClr val="C00000"/>
                </a:solidFill>
              </a:rPr>
              <a:t>ВОЗ):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Пневмония</a:t>
            </a:r>
            <a:r>
              <a:rPr lang="ru-RU" sz="5200" dirty="0" smtClean="0"/>
              <a:t> </a:t>
            </a:r>
            <a:r>
              <a:rPr lang="ru-RU" sz="5200" dirty="0"/>
              <a:t>входит в список 10 самых распространенных причин смерти во всем мире.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0070C0"/>
                </a:solidFill>
              </a:rPr>
              <a:t>В год диагноз пневмония </a:t>
            </a:r>
            <a:r>
              <a:rPr lang="ru-RU" sz="5200" dirty="0"/>
              <a:t>ставится </a:t>
            </a:r>
            <a:r>
              <a:rPr lang="ru-RU" sz="5200" b="1" dirty="0">
                <a:solidFill>
                  <a:srgbClr val="0070C0"/>
                </a:solidFill>
              </a:rPr>
              <a:t>более 17 млн человек</a:t>
            </a:r>
            <a:r>
              <a:rPr lang="ru-RU" sz="5200" dirty="0">
                <a:solidFill>
                  <a:srgbClr val="0070C0"/>
                </a:solidFill>
              </a:rPr>
              <a:t>, </a:t>
            </a:r>
            <a:r>
              <a:rPr lang="ru-RU" sz="5200" dirty="0"/>
              <a:t>при этом мужчины болеют на 30 % чаще, чем женщины.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Именно </a:t>
            </a:r>
            <a:r>
              <a:rPr lang="ru-RU" sz="5200" b="1" dirty="0">
                <a:solidFill>
                  <a:srgbClr val="0070C0"/>
                </a:solidFill>
              </a:rPr>
              <a:t>дети </a:t>
            </a:r>
            <a:r>
              <a:rPr lang="ru-RU" sz="5200" dirty="0"/>
              <a:t>страдают от пневмонии в первую очередь. Это заболевание является главной причиной смертности несовершеннолетних во всем мире. Ежегодно оно уносит </a:t>
            </a:r>
            <a:r>
              <a:rPr lang="ru-RU" sz="5200" dirty="0" smtClean="0"/>
              <a:t>жизни около 1,4 </a:t>
            </a:r>
            <a:r>
              <a:rPr lang="ru-RU" sz="5200" dirty="0"/>
              <a:t>миллиона детей в возрасте до пяти </a:t>
            </a:r>
            <a:r>
              <a:rPr lang="ru-RU" sz="5200" dirty="0" smtClean="0"/>
              <a:t>лет</a:t>
            </a:r>
            <a:r>
              <a:rPr lang="ru-RU" sz="5200" dirty="0"/>
              <a:t>, что составляет  15 %  всех случаев смерти детей в возрасте до пяти лет, а среди детей в возрасте от одного года до пяти лет на пневмонию приходится 22% всех случаев смерти. Это больше, чем СПИД, малярия и корь вместе взятые.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0070C0"/>
                </a:solidFill>
              </a:rPr>
              <a:t>Пневмония распространена повсеместно</a:t>
            </a:r>
            <a:r>
              <a:rPr lang="ru-RU" sz="5200" dirty="0"/>
              <a:t>, но больше всего от нее страдают дети в Южной Азии и в Африке</a:t>
            </a:r>
            <a:r>
              <a:rPr lang="ru-RU" sz="5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C00000"/>
                </a:solidFill>
              </a:rPr>
              <a:t>В </a:t>
            </a:r>
            <a:r>
              <a:rPr lang="ru-RU" sz="5200" b="1" dirty="0" smtClean="0">
                <a:solidFill>
                  <a:srgbClr val="C00000"/>
                </a:solidFill>
              </a:rPr>
              <a:t>России: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0070C0"/>
                </a:solidFill>
              </a:rPr>
              <a:t>Ежегодная заболеваемость пневмониями </a:t>
            </a:r>
            <a:r>
              <a:rPr lang="ru-RU" sz="5200" dirty="0" smtClean="0"/>
              <a:t>составляет </a:t>
            </a:r>
            <a:r>
              <a:rPr lang="ru-RU" sz="5200" dirty="0"/>
              <a:t>около 390–400 случаев на 100 тыс. населения, а смертность – 17–18 на 100 тыс. жителей.</a:t>
            </a:r>
            <a:endParaRPr lang="ru-RU" sz="52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1 </a:t>
            </a:r>
            <a:r>
              <a:rPr lang="ru-RU" sz="5200" b="1" dirty="0">
                <a:solidFill>
                  <a:srgbClr val="0070C0"/>
                </a:solidFill>
              </a:rPr>
              <a:t>из 100 </a:t>
            </a:r>
            <a:r>
              <a:rPr lang="ru-RU" sz="5200" dirty="0"/>
              <a:t>детей первого года жизни, 1 из 40 детей на втором году жизни переносят пневмонию.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Из </a:t>
            </a:r>
            <a:r>
              <a:rPr lang="ru-RU" sz="5200" b="1" dirty="0">
                <a:solidFill>
                  <a:srgbClr val="0070C0"/>
                </a:solidFill>
              </a:rPr>
              <a:t>200 детей 1 ребенок </a:t>
            </a:r>
            <a:r>
              <a:rPr lang="ru-RU" sz="5200" dirty="0"/>
              <a:t>попадает в больницу до празднования своего 5-летия в связи с пневмококковой пневмонией</a:t>
            </a:r>
            <a:r>
              <a:rPr lang="ru-RU" sz="5200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С середины октября </a:t>
            </a:r>
            <a:r>
              <a:rPr lang="ru-RU" sz="5200" b="1" dirty="0">
                <a:solidFill>
                  <a:srgbClr val="0070C0"/>
                </a:solidFill>
              </a:rPr>
              <a:t>2024 года </a:t>
            </a:r>
            <a:r>
              <a:rPr lang="ru-RU" sz="5200" dirty="0" smtClean="0"/>
              <a:t>наблюдается подъем </a:t>
            </a:r>
            <a:r>
              <a:rPr lang="ru-RU" sz="5200" dirty="0"/>
              <a:t>заболеваемости </a:t>
            </a:r>
            <a:r>
              <a:rPr lang="ru-RU" sz="5200" dirty="0" smtClean="0"/>
              <a:t>пневмонией минимум </a:t>
            </a:r>
            <a:r>
              <a:rPr lang="ru-RU" sz="5200" dirty="0"/>
              <a:t>в 16 регионах </a:t>
            </a:r>
            <a:r>
              <a:rPr lang="ru-RU" sz="5200" dirty="0" smtClean="0"/>
              <a:t>России. Среди </a:t>
            </a:r>
            <a:r>
              <a:rPr lang="ru-RU" sz="5200" dirty="0"/>
              <a:t>заболевших — как взрослые, так и дети. Чаще всего у пациентов выявляют пневмонию инфекционного происхождения.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Люди</a:t>
            </a:r>
            <a:r>
              <a:rPr lang="ru-RU" sz="5200" b="1" dirty="0">
                <a:solidFill>
                  <a:srgbClr val="0070C0"/>
                </a:solidFill>
              </a:rPr>
              <a:t>, переболевшие пневмококковой пневмонией</a:t>
            </a:r>
            <a:r>
              <a:rPr lang="ru-RU" sz="5200" dirty="0"/>
              <a:t>, до 10 лет находятся в группе </a:t>
            </a:r>
            <a:r>
              <a:rPr lang="ru-RU" sz="5200" dirty="0" smtClean="0"/>
              <a:t>повышенного риска </a:t>
            </a:r>
            <a:r>
              <a:rPr lang="ru-RU" sz="5200" dirty="0"/>
              <a:t>смерти по сравнению с </a:t>
            </a:r>
            <a:r>
              <a:rPr lang="ru-RU" sz="5200" dirty="0" smtClean="0"/>
              <a:t>остальными.</a:t>
            </a:r>
            <a:endParaRPr lang="ru-RU" sz="5200" dirty="0"/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5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Основные сведения о заболевании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Пневмония </a:t>
            </a:r>
            <a:r>
              <a:rPr lang="ru-RU" sz="5600" b="1" dirty="0">
                <a:solidFill>
                  <a:srgbClr val="0070C0"/>
                </a:solidFill>
              </a:rPr>
              <a:t>(или воспаление легких) </a:t>
            </a:r>
            <a:r>
              <a:rPr lang="ru-RU" sz="5600" dirty="0"/>
              <a:t>— острое респираторное инфекционное заболевание, вызывающее поражение ткани легких.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В зависимости от места заболевания пневмонии разделяются на: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внебольничную </a:t>
            </a:r>
            <a:r>
              <a:rPr lang="ru-RU" sz="5600" dirty="0"/>
              <a:t>– человек заболевает вне стен больницы;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внутрибольничную </a:t>
            </a:r>
            <a:r>
              <a:rPr lang="ru-RU" sz="5600" dirty="0"/>
              <a:t>– симптомы появляются через 2-3 суток после госпитализации.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Основной путь передачи инфекции </a:t>
            </a:r>
            <a:r>
              <a:rPr lang="ru-RU" sz="5600" dirty="0"/>
              <a:t>– воздушно-капельный, при кашле или чихании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Основные симптомы заболевания: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повышение температуры, озноб;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утомляемость </a:t>
            </a:r>
            <a:r>
              <a:rPr lang="ru-RU" sz="5600" dirty="0"/>
              <a:t>и слабость;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кашель сначала сухой, а затем — влажный с обильным выделением мокроты;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одышка при физических нагрузках</a:t>
            </a:r>
            <a:r>
              <a:rPr lang="ru-RU" sz="5600" dirty="0" smtClean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возможен дискомфорт, боль в груди, трудности с дыханием. Больные жалуются на слабость, быструю утомляемость, понижение работоспособности, отсутствие аппетита, чрезмерную потливость и плохой сон.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Опасность </a:t>
            </a:r>
            <a:r>
              <a:rPr lang="ru-RU" sz="5600" b="1" dirty="0" smtClean="0">
                <a:solidFill>
                  <a:srgbClr val="0070C0"/>
                </a:solidFill>
              </a:rPr>
              <a:t>заболевания:  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Пневмония </a:t>
            </a:r>
            <a:r>
              <a:rPr lang="ru-RU" sz="5600" dirty="0"/>
              <a:t>опасна не только возможным смертельным исходом, но и серьезными осложнениями после выздоровления, такими как: абсцесс и гангрена легкого, плеврит, эмпиема плевры, обструкция, острая дыхательная недостаточность, эндокардит, перикардит, менингит, отек легких, сепсис. Кроме того, после перенесенной пневмонии почти у каждого пациента появляются рубцы на легких.</a:t>
            </a:r>
            <a:endParaRPr lang="ru-RU" sz="56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56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Факторы риска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Факторы </a:t>
            </a:r>
            <a:r>
              <a:rPr lang="ru-RU" sz="1500" b="1" dirty="0">
                <a:solidFill>
                  <a:srgbClr val="0070C0"/>
                </a:solidFill>
              </a:rPr>
              <a:t>риска пневмонии: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возраст </a:t>
            </a:r>
            <a:r>
              <a:rPr lang="ru-RU" sz="1500" dirty="0"/>
              <a:t>(дети и пожилые люди);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курение</a:t>
            </a:r>
            <a:r>
              <a:rPr lang="ru-RU" sz="1500" dirty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хронические </a:t>
            </a:r>
            <a:r>
              <a:rPr lang="ru-RU" sz="1500" dirty="0"/>
              <a:t>заболевания легких, сердца, почек, желудочно-кишечного тракта;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иммунодефицитные </a:t>
            </a:r>
            <a:r>
              <a:rPr lang="ru-RU" sz="1500" dirty="0"/>
              <a:t>состояния;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контакт </a:t>
            </a:r>
            <a:r>
              <a:rPr lang="ru-RU" sz="1500" dirty="0"/>
              <a:t>с птицами, грызунами и другими животными;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путешествия </a:t>
            </a:r>
            <a:r>
              <a:rPr lang="ru-RU" sz="1500" dirty="0"/>
              <a:t>(поезда, самолеты, вокзалы, гостиницы);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переохлаждение.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5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Наиболее </a:t>
            </a:r>
            <a:r>
              <a:rPr lang="ru-RU" sz="1500" b="1" dirty="0">
                <a:solidFill>
                  <a:srgbClr val="0070C0"/>
                </a:solidFill>
              </a:rPr>
              <a:t>подвержены заболеванию: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 дети младше 1 года и лица старше 65 лет;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лица, недавно перенесшие простудные заболевания, с ослабленной иммунной системой;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лица, злоупотребляющие алкоголем и курением;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пациенты с хроническими заболеваниями легких.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6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Факты о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пневмонии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Пневмония </a:t>
            </a:r>
            <a:r>
              <a:rPr lang="ru-RU" sz="1600" dirty="0"/>
              <a:t>является главной причиной смертности детей во всем мире. Мировая статистика неутешительна: каждые 15 секунд от пневмонии умирает один ребенок, в месяц это составляет 5 тыс. 500 жизней, а в год — два миллиона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Пневмонию</a:t>
            </a:r>
            <a:r>
              <a:rPr lang="ru-RU" sz="1600" dirty="0" smtClean="0"/>
              <a:t> </a:t>
            </a:r>
            <a:r>
              <a:rPr lang="ru-RU" sz="1600" dirty="0"/>
              <a:t>могут вызывать вирусы, бактерии и грибки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Пневмонию</a:t>
            </a:r>
            <a:r>
              <a:rPr lang="ru-RU" sz="1600" dirty="0" smtClean="0"/>
              <a:t> </a:t>
            </a:r>
            <a:r>
              <a:rPr lang="ru-RU" sz="1600" dirty="0"/>
              <a:t>можно лечить антибиотиками, однако только около 30% детей с пневмонией получают необходимые им антибиотики. Все чаще из мокроты пациентов стала высеваться микрофлора, не чувствительная ко всем известным группам антибиотиков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К </a:t>
            </a:r>
            <a:r>
              <a:rPr lang="ru-RU" sz="1600" b="1" dirty="0">
                <a:solidFill>
                  <a:srgbClr val="0070C0"/>
                </a:solidFill>
              </a:rPr>
              <a:t>сожалению, часто пневмонию не сразу диагностируют. </a:t>
            </a:r>
            <a:r>
              <a:rPr lang="ru-RU" sz="1600" dirty="0"/>
              <a:t>По некоторым данным, в нашей стране у больных тяжелым гриппом в 20% случаев (у каждого пятого!) пневмонию пропускают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У </a:t>
            </a:r>
            <a:r>
              <a:rPr lang="ru-RU" sz="1600" b="1" dirty="0">
                <a:solidFill>
                  <a:srgbClr val="0070C0"/>
                </a:solidFill>
              </a:rPr>
              <a:t>каждого 3-4-го заболевшего</a:t>
            </a:r>
            <a:r>
              <a:rPr lang="ru-RU" sz="1600" dirty="0"/>
              <a:t> пневмония приобретает затяжное течение.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Все </a:t>
            </a:r>
            <a:r>
              <a:rPr lang="ru-RU" sz="1600" b="1" dirty="0">
                <a:solidFill>
                  <a:srgbClr val="0070C0"/>
                </a:solidFill>
              </a:rPr>
              <a:t>больше случаев нетипичного развития болезни</a:t>
            </a:r>
            <a:r>
              <a:rPr lang="ru-RU" sz="1600" dirty="0"/>
              <a:t>, необычной клинической картины.  Если раньше пневмонию связывали с холодным временем года, теперь и тепло — не гарантия уберечься от воспаления легких. А «болезнь легионеров», вызываемая микробами, активно размножающимися в системах вентиляции, летом еще учащается.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За </a:t>
            </a:r>
            <a:r>
              <a:rPr lang="ru-RU" sz="1600" b="1" dirty="0">
                <a:solidFill>
                  <a:srgbClr val="0070C0"/>
                </a:solidFill>
              </a:rPr>
              <a:t>последние 5 лет изменилась даже классификация пневмоний.</a:t>
            </a:r>
            <a:r>
              <a:rPr lang="ru-RU" sz="1600" dirty="0"/>
              <a:t> Известное ранее деление на очаговую и крупозную, как считают специалисты, устарело. В международной научной литературе все чаще идет деление (впрочем, тоже достаточно условно) на внебольничную и госпитальную пневмонию.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пневмонии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767016"/>
            <a:ext cx="11157439" cy="493034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Риск </a:t>
            </a:r>
            <a:r>
              <a:rPr lang="ru-RU" sz="1400" b="1" dirty="0">
                <a:solidFill>
                  <a:srgbClr val="0070C0"/>
                </a:solidFill>
              </a:rPr>
              <a:t>развития пневмонии</a:t>
            </a:r>
            <a:r>
              <a:rPr lang="ru-RU" sz="1400" dirty="0"/>
              <a:t> можно снизить с помощью мер профилактики – специфической (вакцинации) и неспецифической.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Наиболее </a:t>
            </a:r>
            <a:r>
              <a:rPr lang="ru-RU" sz="1400" b="1" dirty="0">
                <a:solidFill>
                  <a:srgbClr val="0070C0"/>
                </a:solidFill>
              </a:rPr>
              <a:t>эффективное </a:t>
            </a:r>
            <a:r>
              <a:rPr lang="ru-RU" sz="1400" b="1" dirty="0" smtClean="0">
                <a:solidFill>
                  <a:srgbClr val="0070C0"/>
                </a:solidFill>
              </a:rPr>
              <a:t>средство профилактики пневмонии </a:t>
            </a:r>
            <a:r>
              <a:rPr lang="ru-RU" sz="1400" dirty="0" smtClean="0"/>
              <a:t>- своевременная </a:t>
            </a:r>
            <a:r>
              <a:rPr lang="ru-RU" sz="1400" dirty="0"/>
              <a:t>иммунизация против пневмококка, гемофильной палочки, гриппа, коронавируса, кори, </a:t>
            </a:r>
            <a:r>
              <a:rPr lang="ru-RU" sz="1400" dirty="0" smtClean="0"/>
              <a:t>коклюша.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70C0"/>
                </a:solidFill>
              </a:rPr>
              <a:t>Предотвращению пневмонии </a:t>
            </a:r>
            <a:r>
              <a:rPr lang="ru-RU" sz="1400" b="1" dirty="0" smtClean="0">
                <a:solidFill>
                  <a:srgbClr val="0070C0"/>
                </a:solidFill>
              </a:rPr>
              <a:t>способствуют</a:t>
            </a:r>
            <a:r>
              <a:rPr lang="ru-RU" sz="1400" b="1" dirty="0">
                <a:solidFill>
                  <a:srgbClr val="0070C0"/>
                </a:solidFill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дыхательная </a:t>
            </a:r>
            <a:r>
              <a:rPr lang="ru-RU" sz="1400" dirty="0"/>
              <a:t>гимнастика;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лечение хронических очагов инфекции;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укрепление иммунитета;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массаж;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отсутствие переохлаждений;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избегание контакта с людьми, у которых присутствуют признаки ОРВИ или гриппа;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здоровое питание, своевременный отдых и регулярные физические нагрузки;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отказ от курения. Каждый из нас может внести свой вклад в профилактику пневмонии путем борьбы с загрязнением воздуха в помещениях и на улице (отказ от курения).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К </a:t>
            </a:r>
            <a:r>
              <a:rPr lang="ru-RU" sz="1400" b="1" dirty="0">
                <a:solidFill>
                  <a:srgbClr val="0070C0"/>
                </a:solidFill>
              </a:rPr>
              <a:t>мерам неспецифической профилактики </a:t>
            </a:r>
            <a:r>
              <a:rPr lang="ru-RU" sz="1400" b="1" dirty="0" smtClean="0">
                <a:solidFill>
                  <a:srgbClr val="0070C0"/>
                </a:solidFill>
              </a:rPr>
              <a:t>пневмонии также относятся</a:t>
            </a:r>
            <a:r>
              <a:rPr lang="ru-RU" sz="1400" b="1" dirty="0">
                <a:solidFill>
                  <a:srgbClr val="0070C0"/>
                </a:solidFill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мыть руки мылом или обрабатывать антисептиками,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использование масок в общественных местах,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соблюдение социальной дистанции,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полноценное питание,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поддержание правильного здорового образа жизни,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своевременная проветривание и уборка дома.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</p:txBody>
      </p:sp>
      <p:pic>
        <p:nvPicPr>
          <p:cNvPr id="6" name="Рисунок 14" descr="12 ноября – Всемирный день борьбы с пневмони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038" y="143390"/>
            <a:ext cx="1856860" cy="123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</TotalTime>
  <Words>1492</Words>
  <Application>Microsoft Office PowerPoint</Application>
  <PresentationFormat>Произвольный</PresentationFormat>
  <Paragraphs>145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12 ноября - Всемирный день борьбы с пневмонией</vt:lpstr>
      <vt:lpstr>Всемирный день борьбы с  пневмонией</vt:lpstr>
      <vt:lpstr> История праздника  </vt:lpstr>
      <vt:lpstr>История возникновения заболевания</vt:lpstr>
      <vt:lpstr>Актуальность проведения Всемирного  дня борьбы с пневмонией</vt:lpstr>
      <vt:lpstr>Основные сведения о заболевании</vt:lpstr>
      <vt:lpstr>Факторы риска </vt:lpstr>
      <vt:lpstr>Факты о пневмонии </vt:lpstr>
      <vt:lpstr> Профилактика пневмонии   </vt:lpstr>
      <vt:lpstr>Список литературы по лечению и профилактике пневмонии,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175</cp:revision>
  <dcterms:created xsi:type="dcterms:W3CDTF">2019-04-11T10:45:24Z</dcterms:created>
  <dcterms:modified xsi:type="dcterms:W3CDTF">2024-11-07T09:44:43Z</dcterms:modified>
</cp:coreProperties>
</file>