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34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2000" u="sng" dirty="0"/>
              <a:t>Смертность</a:t>
            </a:r>
            <a:r>
              <a:rPr lang="ru-RU" sz="2000" u="sng" baseline="0" dirty="0"/>
              <a:t> в России</a:t>
            </a:r>
            <a:endParaRPr lang="ru-RU" sz="2000" u="sng" dirty="0"/>
          </a:p>
        </c:rich>
      </c:tx>
      <c:layout>
        <c:manualLayout>
          <c:xMode val="edge"/>
          <c:yMode val="edge"/>
          <c:x val="0.37142709452036232"/>
          <c:y val="3.3489965761380087E-2"/>
        </c:manualLayout>
      </c:layout>
      <c:overlay val="1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Лист1!$D$6:$D$14</c:f>
              <c:numCache>
                <c:formatCode>General</c:formatCode>
                <c:ptCount val="9"/>
                <c:pt idx="0">
                  <c:v>715</c:v>
                </c:pt>
                <c:pt idx="1">
                  <c:v>900</c:v>
                </c:pt>
                <c:pt idx="2">
                  <c:v>446</c:v>
                </c:pt>
                <c:pt idx="3">
                  <c:v>625</c:v>
                </c:pt>
                <c:pt idx="4">
                  <c:v>490</c:v>
                </c:pt>
                <c:pt idx="5">
                  <c:v>477</c:v>
                </c:pt>
                <c:pt idx="6">
                  <c:v>1079</c:v>
                </c:pt>
                <c:pt idx="7">
                  <c:v>432</c:v>
                </c:pt>
                <c:pt idx="8">
                  <c:v>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EF-4456-87CB-3A3FE251B4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73"/>
        <c:axId val="159274496"/>
        <c:axId val="163004416"/>
      </c:barChart>
      <c:catAx>
        <c:axId val="159274496"/>
        <c:scaling>
          <c:orientation val="minMax"/>
        </c:scaling>
        <c:delete val="1"/>
        <c:axPos val="l"/>
        <c:majorTickMark val="out"/>
        <c:minorTickMark val="none"/>
        <c:tickLblPos val="none"/>
        <c:crossAx val="163004416"/>
        <c:crosses val="autoZero"/>
        <c:auto val="1"/>
        <c:lblAlgn val="ctr"/>
        <c:lblOffset val="100"/>
        <c:noMultiLvlLbl val="0"/>
      </c:catAx>
      <c:valAx>
        <c:axId val="163004416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2400" b="0"/>
                </a:pPr>
                <a:r>
                  <a:rPr lang="ru-RU" sz="2400" b="0" dirty="0"/>
                  <a:t>чел. </a:t>
                </a:r>
              </a:p>
            </c:rich>
          </c:tx>
          <c:layout>
            <c:manualLayout>
              <c:xMode val="edge"/>
              <c:yMode val="edge"/>
              <c:x val="0.59108697284663758"/>
              <c:y val="0.48258793894695501"/>
            </c:manualLayout>
          </c:layout>
          <c:overlay val="0"/>
        </c:title>
        <c:numFmt formatCode="General" sourceLinked="1"/>
        <c:majorTickMark val="out"/>
        <c:minorTickMark val="none"/>
        <c:tickLblPos val="none"/>
        <c:crossAx val="1592744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0830280830280842E-3"/>
          <c:y val="2.8735632183908056E-2"/>
          <c:w val="0.99499101073904261"/>
          <c:h val="0.720258243581621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 w="25400" cap="flat" cmpd="sng" algn="ctr">
              <a:solidFill>
                <a:schemeClr val="accent2"/>
              </a:solidFill>
              <a:prstDash val="solid"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0-BB3B-467F-B7BE-423BECDAD41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BB3B-467F-B7BE-423BECDAD41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2-BB3B-467F-B7BE-423BECDAD41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BB3B-467F-B7BE-423BECDAD416}"/>
              </c:ext>
            </c:extLst>
          </c:dPt>
          <c:dLbls>
            <c:dLbl>
              <c:idx val="4"/>
              <c:layout>
                <c:manualLayout>
                  <c:x val="3.121580394705410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B3B-467F-B7BE-423BECDAD4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Лист1!$E$23:$I$23</c:f>
              <c:numCache>
                <c:formatCode>General</c:formatCode>
                <c:ptCount val="5"/>
                <c:pt idx="0">
                  <c:v>500</c:v>
                </c:pt>
                <c:pt idx="1">
                  <c:v>200</c:v>
                </c:pt>
                <c:pt idx="2">
                  <c:v>50</c:v>
                </c:pt>
                <c:pt idx="3">
                  <c:v>300</c:v>
                </c:pt>
                <c:pt idx="4">
                  <c:v>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3B-467F-B7BE-423BECDAD41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5703040"/>
        <c:axId val="173307776"/>
      </c:barChart>
      <c:catAx>
        <c:axId val="165703040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sz="1800" dirty="0"/>
                  <a:t>госпитализированных на 100 тыс. населения</a:t>
                </a:r>
              </a:p>
            </c:rich>
          </c:tx>
          <c:layout>
            <c:manualLayout>
              <c:xMode val="edge"/>
              <c:yMode val="edge"/>
              <c:x val="0.22260002084330838"/>
              <c:y val="1.7648655986967174E-3"/>
            </c:manualLayout>
          </c:layout>
          <c:overlay val="0"/>
        </c:title>
        <c:majorTickMark val="out"/>
        <c:minorTickMark val="none"/>
        <c:tickLblPos val="none"/>
        <c:crossAx val="173307776"/>
        <c:crosses val="autoZero"/>
        <c:auto val="1"/>
        <c:lblAlgn val="ctr"/>
        <c:lblOffset val="100"/>
        <c:noMultiLvlLbl val="0"/>
      </c:catAx>
      <c:valAx>
        <c:axId val="1733077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657030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30BF5-46CD-4EF6-86EA-B937FD8CBF2F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8EBA-FE8C-4A90-9979-5C6766C77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55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400065-5311-44FA-8227-3846E1BBE01E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007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7B1BDF-E3D0-49A0-8920-B2FAC0C4C13D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80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B06C8-AA74-422D-9E7A-A5D6CE5C58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58301A-766C-4496-BFEC-E78B5AB600BD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7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07281-35B8-4AE8-BB94-AAA57063E1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A207A8-0A48-4E67-B33C-13A4BC6A606C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583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13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924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16702" y="1514792"/>
            <a:ext cx="5108575" cy="17896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163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35E6DE7-51A2-44E9-B23A-10E5B2ADA3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B117D9-49A8-4892-8F08-0E9A40B6D165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224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DD3C6-19A2-484C-AAE6-D5DBA4A584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801E8F-7034-4DAC-910B-D8192F8607B0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551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50D2-6E97-4366-9350-F2706A8E335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03.12.2024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142C-0259-4BC6-998D-1C9DCE9ADF1F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920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50D2-6E97-4366-9350-F2706A8E335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03.12.2024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142C-0259-4BC6-998D-1C9DCE9ADF1F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564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50D2-6E97-4366-9350-F2706A8E335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03.12.2024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142C-0259-4BC6-998D-1C9DCE9ADF1F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99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7698FF-1AC4-4D13-A497-AA905F40DE4E}" type="datetimeFigureOut">
              <a:rPr lang="ru-RU"/>
              <a:pPr>
                <a:defRPr/>
              </a:pPr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DBD7C56-BCDF-491C-A9F7-9817B04DF3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5964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6450D2-6E97-4366-9350-F2706A8E335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5F142C-0259-4BC6-998D-1C9DCE9ADF1F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829042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ntd.ru/document/573660140#6580IP" TargetMode="External"/><Relationship Id="rId2" Type="http://schemas.openxmlformats.org/officeDocument/2006/relationships/hyperlink" Target="https://docs.cntd.ru/document/902396965#6500I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8" descr="istock-11352861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30" b="3445"/>
          <a:stretch>
            <a:fillRect/>
          </a:stretch>
        </p:blipFill>
        <p:spPr bwMode="auto">
          <a:xfrm>
            <a:off x="1524000" y="2767013"/>
            <a:ext cx="9144000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ctrTitle"/>
          </p:nvPr>
        </p:nvSpPr>
        <p:spPr>
          <a:xfrm>
            <a:off x="1630364" y="1563689"/>
            <a:ext cx="8931275" cy="1360487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Клинические проявления актуальных инфекции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919289" y="5186364"/>
            <a:ext cx="8497887" cy="1557337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Ванюков В.В.,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главный внештатный специалист Министерства здравоохранения Мурманской области по инфекционным болезням, заведующий лечебно-консультативным отделением  Центра по профилактике и борьбе со СПИД и инфекционными заболеваниями, врач инфекционист ГОАУЗ «МОЦСВМП»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524000" y="0"/>
            <a:ext cx="9144000" cy="11255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4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4102" name="Рисунок 8" descr="istock-11352861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7" b="58752"/>
          <a:stretch>
            <a:fillRect/>
          </a:stretch>
        </p:blipFill>
        <p:spPr bwMode="auto">
          <a:xfrm>
            <a:off x="1524000" y="1"/>
            <a:ext cx="914400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78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object 2"/>
          <p:cNvGrpSpPr>
            <a:grpSpLocks/>
          </p:cNvGrpSpPr>
          <p:nvPr/>
        </p:nvGrpSpPr>
        <p:grpSpPr bwMode="auto">
          <a:xfrm>
            <a:off x="2336800" y="2820989"/>
            <a:ext cx="3111500" cy="1381125"/>
            <a:chOff x="1084262" y="2617851"/>
            <a:chExt cx="4147185" cy="1841500"/>
          </a:xfrm>
        </p:grpSpPr>
        <p:pic>
          <p:nvPicPr>
            <p:cNvPr id="13325" name="object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612" y="2624201"/>
              <a:ext cx="4133913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6" name="object 4"/>
            <p:cNvSpPr>
              <a:spLocks/>
            </p:cNvSpPr>
            <p:nvPr/>
          </p:nvSpPr>
          <p:spPr bwMode="auto">
            <a:xfrm>
              <a:off x="1090612" y="2624201"/>
              <a:ext cx="4134485" cy="1828800"/>
            </a:xfrm>
            <a:custGeom>
              <a:avLst/>
              <a:gdLst>
                <a:gd name="T0" fmla="*/ 0 w 4134485"/>
                <a:gd name="T1" fmla="*/ 304800 h 1828800"/>
                <a:gd name="T2" fmla="*/ 3989 w 4134485"/>
                <a:gd name="T3" fmla="*/ 255343 h 1828800"/>
                <a:gd name="T4" fmla="*/ 15539 w 4134485"/>
                <a:gd name="T5" fmla="*/ 208434 h 1828800"/>
                <a:gd name="T6" fmla="*/ 34022 w 4134485"/>
                <a:gd name="T7" fmla="*/ 164697 h 1828800"/>
                <a:gd name="T8" fmla="*/ 58812 w 4134485"/>
                <a:gd name="T9" fmla="*/ 124760 h 1828800"/>
                <a:gd name="T10" fmla="*/ 89281 w 4134485"/>
                <a:gd name="T11" fmla="*/ 89249 h 1828800"/>
                <a:gd name="T12" fmla="*/ 124801 w 4134485"/>
                <a:gd name="T13" fmla="*/ 58789 h 1828800"/>
                <a:gd name="T14" fmla="*/ 164747 w 4134485"/>
                <a:gd name="T15" fmla="*/ 34008 h 1828800"/>
                <a:gd name="T16" fmla="*/ 208491 w 4134485"/>
                <a:gd name="T17" fmla="*/ 15532 h 1828800"/>
                <a:gd name="T18" fmla="*/ 255405 w 4134485"/>
                <a:gd name="T19" fmla="*/ 3987 h 1828800"/>
                <a:gd name="T20" fmla="*/ 304863 w 4134485"/>
                <a:gd name="T21" fmla="*/ 0 h 1828800"/>
                <a:gd name="T22" fmla="*/ 3828987 w 4134485"/>
                <a:gd name="T23" fmla="*/ 0 h 1828800"/>
                <a:gd name="T24" fmla="*/ 3878447 w 4134485"/>
                <a:gd name="T25" fmla="*/ 3987 h 1828800"/>
                <a:gd name="T26" fmla="*/ 3925365 w 4134485"/>
                <a:gd name="T27" fmla="*/ 15532 h 1828800"/>
                <a:gd name="T28" fmla="*/ 3969117 w 4134485"/>
                <a:gd name="T29" fmla="*/ 34008 h 1828800"/>
                <a:gd name="T30" fmla="*/ 4009071 w 4134485"/>
                <a:gd name="T31" fmla="*/ 58789 h 1828800"/>
                <a:gd name="T32" fmla="*/ 4044601 w 4134485"/>
                <a:gd name="T33" fmla="*/ 89249 h 1828800"/>
                <a:gd name="T34" fmla="*/ 4075079 w 4134485"/>
                <a:gd name="T35" fmla="*/ 124760 h 1828800"/>
                <a:gd name="T36" fmla="*/ 4099877 w 4134485"/>
                <a:gd name="T37" fmla="*/ 164697 h 1828800"/>
                <a:gd name="T38" fmla="*/ 4118367 w 4134485"/>
                <a:gd name="T39" fmla="*/ 208434 h 1828800"/>
                <a:gd name="T40" fmla="*/ 4129923 w 4134485"/>
                <a:gd name="T41" fmla="*/ 255343 h 1828800"/>
                <a:gd name="T42" fmla="*/ 4133913 w 4134485"/>
                <a:gd name="T43" fmla="*/ 304800 h 1828800"/>
                <a:gd name="T44" fmla="*/ 4133913 w 4134485"/>
                <a:gd name="T45" fmla="*/ 1523873 h 1828800"/>
                <a:gd name="T46" fmla="*/ 4129923 w 4134485"/>
                <a:gd name="T47" fmla="*/ 1573332 h 1828800"/>
                <a:gd name="T48" fmla="*/ 4118367 w 4134485"/>
                <a:gd name="T49" fmla="*/ 1620251 h 1828800"/>
                <a:gd name="T50" fmla="*/ 4099877 w 4134485"/>
                <a:gd name="T51" fmla="*/ 1664002 h 1828800"/>
                <a:gd name="T52" fmla="*/ 4075079 w 4134485"/>
                <a:gd name="T53" fmla="*/ 1703956 h 1828800"/>
                <a:gd name="T54" fmla="*/ 4044601 w 4134485"/>
                <a:gd name="T55" fmla="*/ 1739487 h 1828800"/>
                <a:gd name="T56" fmla="*/ 4009071 w 4134485"/>
                <a:gd name="T57" fmla="*/ 1769965 h 1828800"/>
                <a:gd name="T58" fmla="*/ 3969117 w 4134485"/>
                <a:gd name="T59" fmla="*/ 1794763 h 1828800"/>
                <a:gd name="T60" fmla="*/ 3925365 w 4134485"/>
                <a:gd name="T61" fmla="*/ 1813254 h 1828800"/>
                <a:gd name="T62" fmla="*/ 3878447 w 4134485"/>
                <a:gd name="T63" fmla="*/ 1824808 h 1828800"/>
                <a:gd name="T64" fmla="*/ 3828987 w 4134485"/>
                <a:gd name="T65" fmla="*/ 1828800 h 1828800"/>
                <a:gd name="T66" fmla="*/ 304863 w 4134485"/>
                <a:gd name="T67" fmla="*/ 1828800 h 1828800"/>
                <a:gd name="T68" fmla="*/ 255405 w 4134485"/>
                <a:gd name="T69" fmla="*/ 1824808 h 1828800"/>
                <a:gd name="T70" fmla="*/ 208491 w 4134485"/>
                <a:gd name="T71" fmla="*/ 1813254 h 1828800"/>
                <a:gd name="T72" fmla="*/ 164747 w 4134485"/>
                <a:gd name="T73" fmla="*/ 1794763 h 1828800"/>
                <a:gd name="T74" fmla="*/ 124801 w 4134485"/>
                <a:gd name="T75" fmla="*/ 1769965 h 1828800"/>
                <a:gd name="T76" fmla="*/ 89281 w 4134485"/>
                <a:gd name="T77" fmla="*/ 1739487 h 1828800"/>
                <a:gd name="T78" fmla="*/ 58812 w 4134485"/>
                <a:gd name="T79" fmla="*/ 1703956 h 1828800"/>
                <a:gd name="T80" fmla="*/ 34022 w 4134485"/>
                <a:gd name="T81" fmla="*/ 1664002 h 1828800"/>
                <a:gd name="T82" fmla="*/ 15539 w 4134485"/>
                <a:gd name="T83" fmla="*/ 1620251 h 1828800"/>
                <a:gd name="T84" fmla="*/ 3989 w 4134485"/>
                <a:gd name="T85" fmla="*/ 1573332 h 1828800"/>
                <a:gd name="T86" fmla="*/ 0 w 4134485"/>
                <a:gd name="T87" fmla="*/ 1523873 h 1828800"/>
                <a:gd name="T88" fmla="*/ 0 w 4134485"/>
                <a:gd name="T89" fmla="*/ 304800 h 182880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134485"/>
                <a:gd name="T136" fmla="*/ 0 h 1828800"/>
                <a:gd name="T137" fmla="*/ 4134485 w 4134485"/>
                <a:gd name="T138" fmla="*/ 1828800 h 182880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134485" h="1828800">
                  <a:moveTo>
                    <a:pt x="0" y="304800"/>
                  </a:moveTo>
                  <a:lnTo>
                    <a:pt x="3989" y="255343"/>
                  </a:lnTo>
                  <a:lnTo>
                    <a:pt x="15539" y="208434"/>
                  </a:lnTo>
                  <a:lnTo>
                    <a:pt x="34022" y="164697"/>
                  </a:lnTo>
                  <a:lnTo>
                    <a:pt x="58812" y="124760"/>
                  </a:lnTo>
                  <a:lnTo>
                    <a:pt x="89281" y="89249"/>
                  </a:lnTo>
                  <a:lnTo>
                    <a:pt x="124801" y="58789"/>
                  </a:lnTo>
                  <a:lnTo>
                    <a:pt x="164747" y="34008"/>
                  </a:lnTo>
                  <a:lnTo>
                    <a:pt x="208491" y="15532"/>
                  </a:lnTo>
                  <a:lnTo>
                    <a:pt x="255405" y="3987"/>
                  </a:lnTo>
                  <a:lnTo>
                    <a:pt x="304863" y="0"/>
                  </a:lnTo>
                  <a:lnTo>
                    <a:pt x="3828986" y="0"/>
                  </a:lnTo>
                  <a:lnTo>
                    <a:pt x="3878446" y="3987"/>
                  </a:lnTo>
                  <a:lnTo>
                    <a:pt x="3925365" y="15532"/>
                  </a:lnTo>
                  <a:lnTo>
                    <a:pt x="3969116" y="34008"/>
                  </a:lnTo>
                  <a:lnTo>
                    <a:pt x="4009070" y="58789"/>
                  </a:lnTo>
                  <a:lnTo>
                    <a:pt x="4044600" y="89249"/>
                  </a:lnTo>
                  <a:lnTo>
                    <a:pt x="4075078" y="124760"/>
                  </a:lnTo>
                  <a:lnTo>
                    <a:pt x="4099877" y="164697"/>
                  </a:lnTo>
                  <a:lnTo>
                    <a:pt x="4118367" y="208434"/>
                  </a:lnTo>
                  <a:lnTo>
                    <a:pt x="4129922" y="255343"/>
                  </a:lnTo>
                  <a:lnTo>
                    <a:pt x="4133913" y="304800"/>
                  </a:lnTo>
                  <a:lnTo>
                    <a:pt x="4133913" y="1523873"/>
                  </a:lnTo>
                  <a:lnTo>
                    <a:pt x="4129922" y="1573332"/>
                  </a:lnTo>
                  <a:lnTo>
                    <a:pt x="4118367" y="1620251"/>
                  </a:lnTo>
                  <a:lnTo>
                    <a:pt x="4099877" y="1664002"/>
                  </a:lnTo>
                  <a:lnTo>
                    <a:pt x="4075078" y="1703956"/>
                  </a:lnTo>
                  <a:lnTo>
                    <a:pt x="4044600" y="1739487"/>
                  </a:lnTo>
                  <a:lnTo>
                    <a:pt x="4009070" y="1769965"/>
                  </a:lnTo>
                  <a:lnTo>
                    <a:pt x="3969116" y="1794763"/>
                  </a:lnTo>
                  <a:lnTo>
                    <a:pt x="3925365" y="1813254"/>
                  </a:lnTo>
                  <a:lnTo>
                    <a:pt x="3878446" y="1824808"/>
                  </a:lnTo>
                  <a:lnTo>
                    <a:pt x="3828986" y="1828800"/>
                  </a:lnTo>
                  <a:lnTo>
                    <a:pt x="304863" y="1828800"/>
                  </a:lnTo>
                  <a:lnTo>
                    <a:pt x="255405" y="1824808"/>
                  </a:lnTo>
                  <a:lnTo>
                    <a:pt x="208491" y="1813254"/>
                  </a:lnTo>
                  <a:lnTo>
                    <a:pt x="164747" y="1794763"/>
                  </a:lnTo>
                  <a:lnTo>
                    <a:pt x="124801" y="1769965"/>
                  </a:lnTo>
                  <a:lnTo>
                    <a:pt x="89281" y="1739487"/>
                  </a:lnTo>
                  <a:lnTo>
                    <a:pt x="58812" y="1703956"/>
                  </a:lnTo>
                  <a:lnTo>
                    <a:pt x="34022" y="1664002"/>
                  </a:lnTo>
                  <a:lnTo>
                    <a:pt x="15539" y="1620251"/>
                  </a:lnTo>
                  <a:lnTo>
                    <a:pt x="3989" y="1573332"/>
                  </a:lnTo>
                  <a:lnTo>
                    <a:pt x="0" y="1523873"/>
                  </a:lnTo>
                  <a:lnTo>
                    <a:pt x="0" y="304800"/>
                  </a:lnTo>
                  <a:close/>
                </a:path>
              </a:pathLst>
            </a:custGeom>
            <a:noFill/>
            <a:ln w="12700">
              <a:solidFill>
                <a:srgbClr val="DAE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3315" name="object 8"/>
          <p:cNvSpPr txBox="1">
            <a:spLocks noChangeArrowheads="1"/>
          </p:cNvSpPr>
          <p:nvPr/>
        </p:nvSpPr>
        <p:spPr bwMode="auto">
          <a:xfrm>
            <a:off x="2338388" y="4506913"/>
            <a:ext cx="3200400" cy="646112"/>
          </a:xfrm>
          <a:prstGeom prst="rect">
            <a:avLst/>
          </a:prstGeom>
          <a:noFill/>
          <a:ln w="38100">
            <a:solidFill>
              <a:srgbClr val="3BA9C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29528" rIns="0" bIns="0">
            <a:spAutoFit/>
          </a:bodyPr>
          <a:lstStyle>
            <a:lvl1pPr marL="698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9850" marR="0" lvl="0" indent="0" algn="l" defTabSz="914400" rtl="0" eaLnBrk="0" fontAlgn="base" latinLnBrk="0" hangingPunct="0">
              <a:lnSpc>
                <a:spcPct val="101000"/>
              </a:lnSpc>
              <a:spcBef>
                <a:spcPts val="238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Большинство штаммов соответствуют  вирусам, введенным в состав вакцин  на 2024 г. для Южного полушария</a:t>
            </a:r>
          </a:p>
        </p:txBody>
      </p:sp>
      <p:sp>
        <p:nvSpPr>
          <p:cNvPr id="13316" name="object 9"/>
          <p:cNvSpPr txBox="1">
            <a:spLocks noChangeArrowheads="1"/>
          </p:cNvSpPr>
          <p:nvPr/>
        </p:nvSpPr>
        <p:spPr bwMode="auto">
          <a:xfrm>
            <a:off x="3022600" y="1890713"/>
            <a:ext cx="2584450" cy="56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096" rIns="0" bIns="0">
            <a:spAutoFit/>
          </a:bodyPr>
          <a:lstStyle>
            <a:lvl1pPr marL="95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9525" marR="0" lvl="0" indent="0" algn="l" defTabSz="914400" rtl="0" eaLnBrk="0" fontAlgn="base" latinLnBrk="0" hangingPunct="0">
              <a:lnSpc>
                <a:spcPct val="101000"/>
              </a:lnSpc>
              <a:spcBef>
                <a:spcPts val="63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300" b="1" i="0" u="none" strike="noStrike" kern="1200" cap="none" spc="0" normalizeH="0" baseline="0" noProof="0">
                <a:ln>
                  <a:noFill/>
                </a:ln>
                <a:solidFill>
                  <a:srgbClr val="0064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Данные Глобальной системы  эпиднадзора за гриппом ВОЗ</a:t>
            </a: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525" marR="0" lvl="0" indent="0" algn="l" defTabSz="914400" rtl="0" eaLnBrk="0" fontAlgn="base" latinLnBrk="0" hangingPunct="0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000" b="1" i="1" u="none" strike="noStrike" kern="1200" cap="none" spc="0" normalizeH="0" baseline="0" noProof="0">
                <a:ln>
                  <a:noFill/>
                </a:ln>
                <a:solidFill>
                  <a:srgbClr val="0064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(последнее обновление от 04.09.2024)</a:t>
            </a:r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7" name="object 10"/>
          <p:cNvSpPr txBox="1">
            <a:spLocks noChangeArrowheads="1"/>
          </p:cNvSpPr>
          <p:nvPr/>
        </p:nvSpPr>
        <p:spPr bwMode="auto">
          <a:xfrm>
            <a:off x="2576513" y="2833688"/>
            <a:ext cx="278765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620" rIns="0" bIns="0">
            <a:spAutoFit/>
          </a:bodyPr>
          <a:lstStyle>
            <a:lvl1pPr marL="95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9525" marR="0" lvl="0" indent="0" algn="l" defTabSz="914400" rtl="0" eaLnBrk="0" fontAlgn="base" latinLnBrk="0" hangingPunct="0">
              <a:lnSpc>
                <a:spcPct val="101000"/>
              </a:lnSpc>
              <a:spcBef>
                <a:spcPts val="63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Доминируют вирусы гриппа:  А – </a:t>
            </a:r>
            <a:r>
              <a:rPr kumimoji="0" lang="ru-RU" altLang="ru-RU" sz="1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82,98%</a:t>
            </a: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525" marR="0" lvl="0" indent="0" algn="l" defTabSz="914400" rtl="0" eaLnBrk="0" fontAlgn="base" latinLnBrk="0" hangingPunct="0">
              <a:lnSpc>
                <a:spcPct val="100000"/>
              </a:lnSpc>
              <a:spcBef>
                <a:spcPts val="13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В (Викторианская линия) – 17,02%</a:t>
            </a: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Microsoft Sans Serif" panose="020B0604020202020204" pitchFamily="34" charset="0"/>
            </a:endParaRPr>
          </a:p>
          <a:p>
            <a:pPr marL="9525" marR="0" lvl="0" indent="0" algn="l" defTabSz="914400" rtl="0" eaLnBrk="0" fontAlgn="base" latinLnBrk="0" hangingPunct="0">
              <a:lnSpc>
                <a:spcPct val="101000"/>
              </a:lnSpc>
              <a:spcBef>
                <a:spcPts val="463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Среди вирусов гриппа А:  A(H1N1)pdm09 – </a:t>
            </a:r>
            <a:r>
              <a:rPr kumimoji="0" lang="ru-RU" altLang="ru-RU" sz="1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63,52</a:t>
            </a:r>
            <a:r>
              <a:rPr kumimoji="0" lang="ru-RU" altLang="ru-RU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%</a:t>
            </a: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Microsoft Sans Serif" panose="020B0604020202020204" pitchFamily="34" charset="0"/>
            </a:endParaRPr>
          </a:p>
          <a:p>
            <a:pPr marL="9525" marR="0" lvl="0" indent="0" algn="l" defTabSz="914400" rtl="0" eaLnBrk="0" fontAlgn="base" latinLnBrk="0" hangingPunct="0">
              <a:lnSpc>
                <a:spcPct val="100000"/>
              </a:lnSpc>
              <a:spcBef>
                <a:spcPts val="13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A(H3N2) – 36,48%</a:t>
            </a: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Microsoft Sans Serif" panose="020B0604020202020204" pitchFamily="34" charset="0"/>
            </a:endParaRPr>
          </a:p>
        </p:txBody>
      </p:sp>
      <p:sp>
        <p:nvSpPr>
          <p:cNvPr id="13318" name="object 11"/>
          <p:cNvSpPr txBox="1">
            <a:spLocks noChangeArrowheads="1"/>
          </p:cNvSpPr>
          <p:nvPr/>
        </p:nvSpPr>
        <p:spPr bwMode="auto">
          <a:xfrm>
            <a:off x="6276976" y="2016126"/>
            <a:ext cx="4257675" cy="93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1906" rIns="0" bIns="0">
            <a:spAutoFit/>
          </a:bodyPr>
          <a:lstStyle>
            <a:lvl1pPr marL="95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9525" marR="0" lvl="0" indent="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100" b="1" i="0" u="none" strike="noStrike" kern="1200" cap="none" spc="0" normalizeH="0" baseline="0" noProof="0">
                <a:ln>
                  <a:noFill/>
                </a:ln>
                <a:solidFill>
                  <a:srgbClr val="0064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Страны Северного полушария</a:t>
            </a:r>
            <a:endParaRPr kumimoji="0" lang="ru-RU" alt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525" marR="0" lvl="0" indent="0" algn="l" defTabSz="914400" rtl="0" eaLnBrk="0" fontAlgn="base" latinLnBrk="0" hangingPunct="0">
              <a:lnSpc>
                <a:spcPts val="1463"/>
              </a:lnSpc>
              <a:spcBef>
                <a:spcPts val="13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Активность вирусов гриппа находится на низком  межсезонном уровне. </a:t>
            </a:r>
            <a:r>
              <a:rPr kumimoji="0" lang="ru-RU" altLang="ru-RU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Небольшой подъем наблюдается</a:t>
            </a:r>
          </a:p>
          <a:p>
            <a:pPr marL="9525" marR="0" lvl="0" indent="0" algn="l" defTabSz="914400" rtl="0" eaLnBrk="0" fontAlgn="base" latinLnBrk="0" hangingPunct="0">
              <a:lnSpc>
                <a:spcPts val="1413"/>
              </a:lnSpc>
              <a:spcBef>
                <a:spcPts val="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в странах Западной и Центральной Африки (грипп A(H3N2)  и В) и Юго-восточной Азии (грипп A(H1N1)pdm09).</a:t>
            </a:r>
          </a:p>
        </p:txBody>
      </p:sp>
      <p:sp>
        <p:nvSpPr>
          <p:cNvPr id="13319" name="object 12"/>
          <p:cNvSpPr txBox="1">
            <a:spLocks noChangeArrowheads="1"/>
          </p:cNvSpPr>
          <p:nvPr/>
        </p:nvSpPr>
        <p:spPr bwMode="auto">
          <a:xfrm>
            <a:off x="6276976" y="3111501"/>
            <a:ext cx="3800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334" rIns="0" bIns="0">
            <a:spAutoFit/>
          </a:bodyPr>
          <a:lstStyle>
            <a:lvl1pPr marL="95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9525" marR="0" lvl="0" indent="0" algn="l" defTabSz="914400" rtl="0" eaLnBrk="0" fontAlgn="base" latinLnBrk="0" hangingPunct="0">
              <a:lnSpc>
                <a:spcPct val="105000"/>
              </a:lnSpc>
              <a:spcBef>
                <a:spcPts val="2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В странах Европейского союза и на территории США  и Канады активность вирусов гриппа низкая.</a:t>
            </a:r>
          </a:p>
        </p:txBody>
      </p:sp>
      <p:sp>
        <p:nvSpPr>
          <p:cNvPr id="13320" name="object 13"/>
          <p:cNvSpPr txBox="1">
            <a:spLocks noChangeArrowheads="1"/>
          </p:cNvSpPr>
          <p:nvPr/>
        </p:nvSpPr>
        <p:spPr bwMode="auto">
          <a:xfrm>
            <a:off x="6134101" y="3662363"/>
            <a:ext cx="4321175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1906" rIns="0" bIns="0">
            <a:spAutoFit/>
          </a:bodyPr>
          <a:lstStyle>
            <a:lvl1pPr marL="95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9525" marR="0" lvl="0" indent="0" algn="just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100" b="1" i="0" u="none" strike="noStrike" kern="1200" cap="none" spc="0" normalizeH="0" baseline="0" noProof="0">
                <a:ln>
                  <a:noFill/>
                </a:ln>
                <a:solidFill>
                  <a:srgbClr val="4471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Страны </a:t>
            </a:r>
            <a:r>
              <a:rPr kumimoji="0" lang="ru-RU" altLang="ru-RU" sz="1100" b="1" i="0" u="none" strike="noStrike" kern="1200" cap="none" spc="0" normalizeH="0" baseline="0" noProof="0">
                <a:ln>
                  <a:noFill/>
                </a:ln>
                <a:solidFill>
                  <a:srgbClr val="0064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Южного полушария</a:t>
            </a:r>
            <a:endParaRPr kumimoji="0" lang="ru-RU" alt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525" marR="0" lvl="0" indent="0" algn="just" defTabSz="914400" rtl="0" eaLnBrk="0" fontAlgn="base" latinLnBrk="0" hangingPunct="0">
              <a:lnSpc>
                <a:spcPct val="103000"/>
              </a:lnSpc>
              <a:spcBef>
                <a:spcPts val="2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странах Южного полушария заканчивается сезонная  эпидемия гриппа. </a:t>
            </a:r>
            <a:r>
              <a:rPr kumimoji="0" lang="ru-RU" altLang="ru-RU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Повышенную активность наблюдают в  странах Южной Америки (преимущественно, Бразилия,</a:t>
            </a:r>
          </a:p>
          <a:p>
            <a:pPr marL="9525" marR="0" lvl="0" indent="0" algn="l" defTabSz="914400" rtl="0" eaLnBrk="0" fontAlgn="base" latinLnBrk="0" hangingPunct="0">
              <a:lnSpc>
                <a:spcPct val="101000"/>
              </a:lnSpc>
              <a:spcBef>
                <a:spcPts val="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Аргентина, Чили), а также в Южной Африке и Океании;  подъем заболеваемости вызван преимущественно</a:t>
            </a:r>
          </a:p>
          <a:p>
            <a:pPr marL="9525" marR="0" lvl="0" indent="0" algn="l" defTabSz="914400" rtl="0" eaLnBrk="0" fontAlgn="base" latinLnBrk="0" hangingPunct="0">
              <a:lnSpc>
                <a:spcPct val="101000"/>
              </a:lnSpc>
              <a:spcBef>
                <a:spcPts val="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циркуляцией вирусов гриппа A(H3N2) и В Викторианской  линии.</a:t>
            </a:r>
          </a:p>
        </p:txBody>
      </p:sp>
      <p:sp>
        <p:nvSpPr>
          <p:cNvPr id="13321" name="object 14"/>
          <p:cNvSpPr>
            <a:spLocks/>
          </p:cNvSpPr>
          <p:nvPr/>
        </p:nvSpPr>
        <p:spPr bwMode="auto">
          <a:xfrm>
            <a:off x="6038850" y="1736725"/>
            <a:ext cx="7938" cy="3784600"/>
          </a:xfrm>
          <a:custGeom>
            <a:avLst/>
            <a:gdLst>
              <a:gd name="T0" fmla="*/ 0 w 9525"/>
              <a:gd name="T1" fmla="*/ 0 h 5047615"/>
              <a:gd name="T2" fmla="*/ 3675 w 9525"/>
              <a:gd name="T3" fmla="*/ 1196037 h 5047615"/>
              <a:gd name="T4" fmla="*/ 0 60000 65536"/>
              <a:gd name="T5" fmla="*/ 0 60000 65536"/>
              <a:gd name="T6" fmla="*/ 0 w 9525"/>
              <a:gd name="T7" fmla="*/ 0 h 5047615"/>
              <a:gd name="T8" fmla="*/ 9525 w 9525"/>
              <a:gd name="T9" fmla="*/ 5047615 h 50476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5" h="5047615">
                <a:moveTo>
                  <a:pt x="0" y="0"/>
                </a:moveTo>
                <a:lnTo>
                  <a:pt x="9144" y="5047488"/>
                </a:lnTo>
              </a:path>
            </a:pathLst>
          </a:custGeom>
          <a:noFill/>
          <a:ln w="19050">
            <a:solidFill>
              <a:srgbClr val="4471C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322" name="object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371601"/>
            <a:ext cx="2220913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ject 3"/>
          <p:cNvSpPr txBox="1"/>
          <p:nvPr/>
        </p:nvSpPr>
        <p:spPr>
          <a:xfrm>
            <a:off x="1703388" y="6280151"/>
            <a:ext cx="8831262" cy="206375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6668" marR="0" lvl="0" indent="0" algn="l" defTabSz="914400" rtl="0" eaLnBrk="0" fontAlgn="base" latinLnBrk="0" hangingPunct="0">
              <a:lnSpc>
                <a:spcPct val="107000"/>
              </a:lnSpc>
              <a:spcBef>
                <a:spcPts val="15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 доклада Заместителя</a:t>
            </a:r>
            <a:r>
              <a:rPr kumimoji="0" lang="ru-RU" sz="1200" b="1" i="1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Министра</a:t>
            </a:r>
            <a:r>
              <a:rPr kumimoji="0" lang="ru-RU" sz="1200" b="1" i="1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1" i="1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здравоохранения</a:t>
            </a:r>
            <a:r>
              <a:rPr kumimoji="0" lang="ru-RU" sz="1200" b="1" i="1" u="none" strike="noStrike" kern="1200" cap="none" spc="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1" i="1" u="none" strike="noStrike" kern="1200" cap="none" spc="-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Российской</a:t>
            </a:r>
            <a:r>
              <a:rPr kumimoji="0" lang="ru-RU" sz="1200" b="1" i="1" u="none" strike="noStrike" kern="1200" cap="none" spc="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1" i="1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Федерации </a:t>
            </a:r>
            <a:r>
              <a:rPr kumimoji="0" lang="ru-RU" sz="1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Плутницкого</a:t>
            </a:r>
            <a:r>
              <a:rPr kumimoji="0" lang="ru-RU" sz="1200" b="1" i="1" u="none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1" i="1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А.</a:t>
            </a:r>
            <a:r>
              <a:rPr kumimoji="0" lang="ru-RU" sz="1200" b="1" i="1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Н. от </a:t>
            </a:r>
            <a:r>
              <a:rPr kumimoji="0" lang="ru-RU" sz="1200" b="1" i="1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12.09.2024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1516063" y="-15875"/>
            <a:ext cx="9144001" cy="1168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4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Грипп</a:t>
            </a:r>
            <a:r>
              <a:rPr kumimoji="0" lang="ru-RU" sz="4000" b="1" i="0" u="none" strike="noStrike" kern="1200" cap="none" spc="1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и</a:t>
            </a:r>
            <a:r>
              <a:rPr kumimoji="0" lang="ru-RU" sz="4000" b="1" i="0" u="none" strike="noStrike" kern="1200" cap="none" spc="-4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ru-RU" sz="4000" b="1" i="0" u="none" strike="noStrike" kern="1200" cap="none" spc="2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ОРВИ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ru-RU" sz="4000" b="1" i="0" u="none" strike="noStrike" kern="1200" cap="none" spc="1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в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ru-RU" sz="4000" b="1" i="0" u="none" strike="noStrike" kern="1200" cap="none" spc="2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мире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2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(по данным НИИ Гриппа)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78562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object 2"/>
          <p:cNvGrpSpPr>
            <a:grpSpLocks/>
          </p:cNvGrpSpPr>
          <p:nvPr/>
        </p:nvGrpSpPr>
        <p:grpSpPr bwMode="auto">
          <a:xfrm>
            <a:off x="5494339" y="1420814"/>
            <a:ext cx="5081587" cy="2801937"/>
            <a:chOff x="5294376" y="750951"/>
            <a:chExt cx="6775450" cy="3736975"/>
          </a:xfrm>
        </p:grpSpPr>
        <p:pic>
          <p:nvPicPr>
            <p:cNvPr id="14350" name="object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0726" y="757301"/>
              <a:ext cx="6762750" cy="3724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1" name="object 4"/>
            <p:cNvSpPr>
              <a:spLocks/>
            </p:cNvSpPr>
            <p:nvPr/>
          </p:nvSpPr>
          <p:spPr bwMode="auto">
            <a:xfrm>
              <a:off x="5300726" y="757301"/>
              <a:ext cx="6762750" cy="3724275"/>
            </a:xfrm>
            <a:custGeom>
              <a:avLst/>
              <a:gdLst>
                <a:gd name="T0" fmla="*/ 1867 w 6762750"/>
                <a:gd name="T1" fmla="*/ 572145 h 3724275"/>
                <a:gd name="T2" fmla="*/ 16391 w 6762750"/>
                <a:gd name="T3" fmla="*/ 478340 h 3724275"/>
                <a:gd name="T4" fmla="*/ 44383 w 6762750"/>
                <a:gd name="T5" fmla="*/ 389722 h 3724275"/>
                <a:gd name="T6" fmla="*/ 84737 w 6762750"/>
                <a:gd name="T7" fmla="*/ 307396 h 3724275"/>
                <a:gd name="T8" fmla="*/ 136350 w 6762750"/>
                <a:gd name="T9" fmla="*/ 232465 h 3724275"/>
                <a:gd name="T10" fmla="*/ 198118 w 6762750"/>
                <a:gd name="T11" fmla="*/ 166033 h 3724275"/>
                <a:gd name="T12" fmla="*/ 268937 w 6762750"/>
                <a:gd name="T13" fmla="*/ 109205 h 3724275"/>
                <a:gd name="T14" fmla="*/ 347704 w 6762750"/>
                <a:gd name="T15" fmla="*/ 63083 h 3724275"/>
                <a:gd name="T16" fmla="*/ 433314 w 6762750"/>
                <a:gd name="T17" fmla="*/ 28773 h 3724275"/>
                <a:gd name="T18" fmla="*/ 524663 w 6762750"/>
                <a:gd name="T19" fmla="*/ 7377 h 3724275"/>
                <a:gd name="T20" fmla="*/ 620649 w 6762750"/>
                <a:gd name="T21" fmla="*/ 0 h 3724275"/>
                <a:gd name="T22" fmla="*/ 6190478 w 6762750"/>
                <a:gd name="T23" fmla="*/ 1867 h 3724275"/>
                <a:gd name="T24" fmla="*/ 6284290 w 6762750"/>
                <a:gd name="T25" fmla="*/ 16391 h 3724275"/>
                <a:gd name="T26" fmla="*/ 6372918 w 6762750"/>
                <a:gd name="T27" fmla="*/ 44383 h 3724275"/>
                <a:gd name="T28" fmla="*/ 6455258 w 6762750"/>
                <a:gd name="T29" fmla="*/ 84737 h 3724275"/>
                <a:gd name="T30" fmla="*/ 6530206 w 6762750"/>
                <a:gd name="T31" fmla="*/ 136350 h 3724275"/>
                <a:gd name="T32" fmla="*/ 6596658 w 6762750"/>
                <a:gd name="T33" fmla="*/ 198118 h 3724275"/>
                <a:gd name="T34" fmla="*/ 6653502 w 6762750"/>
                <a:gd name="T35" fmla="*/ 268937 h 3724275"/>
                <a:gd name="T36" fmla="*/ 6699642 w 6762750"/>
                <a:gd name="T37" fmla="*/ 347704 h 3724275"/>
                <a:gd name="T38" fmla="*/ 6733966 w 6762750"/>
                <a:gd name="T39" fmla="*/ 433314 h 3724275"/>
                <a:gd name="T40" fmla="*/ 6755370 w 6762750"/>
                <a:gd name="T41" fmla="*/ 524663 h 3724275"/>
                <a:gd name="T42" fmla="*/ 6762750 w 6762750"/>
                <a:gd name="T43" fmla="*/ 620649 h 3724275"/>
                <a:gd name="T44" fmla="*/ 6760882 w 6762750"/>
                <a:gd name="T45" fmla="*/ 3152003 h 3724275"/>
                <a:gd name="T46" fmla="*/ 6746350 w 6762750"/>
                <a:gd name="T47" fmla="*/ 3245807 h 3724275"/>
                <a:gd name="T48" fmla="*/ 6718350 w 6762750"/>
                <a:gd name="T49" fmla="*/ 3334425 h 3724275"/>
                <a:gd name="T50" fmla="*/ 6677978 w 6762750"/>
                <a:gd name="T51" fmla="*/ 3416751 h 3724275"/>
                <a:gd name="T52" fmla="*/ 6626350 w 6762750"/>
                <a:gd name="T53" fmla="*/ 3491683 h 3724275"/>
                <a:gd name="T54" fmla="*/ 6564562 w 6762750"/>
                <a:gd name="T55" fmla="*/ 3558115 h 3724275"/>
                <a:gd name="T56" fmla="*/ 6493726 w 6762750"/>
                <a:gd name="T57" fmla="*/ 3614943 h 3724275"/>
                <a:gd name="T58" fmla="*/ 6414946 w 6762750"/>
                <a:gd name="T59" fmla="*/ 3661065 h 3724275"/>
                <a:gd name="T60" fmla="*/ 6329322 w 6762750"/>
                <a:gd name="T61" fmla="*/ 3695375 h 3724275"/>
                <a:gd name="T62" fmla="*/ 6237962 w 6762750"/>
                <a:gd name="T63" fmla="*/ 3716771 h 3724275"/>
                <a:gd name="T64" fmla="*/ 6141974 w 6762750"/>
                <a:gd name="T65" fmla="*/ 3724149 h 3724275"/>
                <a:gd name="T66" fmla="*/ 572145 w 6762750"/>
                <a:gd name="T67" fmla="*/ 3722281 h 3724275"/>
                <a:gd name="T68" fmla="*/ 478340 w 6762750"/>
                <a:gd name="T69" fmla="*/ 3707757 h 3724275"/>
                <a:gd name="T70" fmla="*/ 389722 w 6762750"/>
                <a:gd name="T71" fmla="*/ 3679765 h 3724275"/>
                <a:gd name="T72" fmla="*/ 307396 w 6762750"/>
                <a:gd name="T73" fmla="*/ 3639411 h 3724275"/>
                <a:gd name="T74" fmla="*/ 232465 w 6762750"/>
                <a:gd name="T75" fmla="*/ 3587797 h 3724275"/>
                <a:gd name="T76" fmla="*/ 166033 w 6762750"/>
                <a:gd name="T77" fmla="*/ 3526029 h 3724275"/>
                <a:gd name="T78" fmla="*/ 109205 w 6762750"/>
                <a:gd name="T79" fmla="*/ 3455211 h 3724275"/>
                <a:gd name="T80" fmla="*/ 63083 w 6762750"/>
                <a:gd name="T81" fmla="*/ 3376443 h 3724275"/>
                <a:gd name="T82" fmla="*/ 28773 w 6762750"/>
                <a:gd name="T83" fmla="*/ 3290833 h 3724275"/>
                <a:gd name="T84" fmla="*/ 7377 w 6762750"/>
                <a:gd name="T85" fmla="*/ 3199485 h 3724275"/>
                <a:gd name="T86" fmla="*/ 0 w 6762750"/>
                <a:gd name="T87" fmla="*/ 3103499 h 372427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762750"/>
                <a:gd name="T133" fmla="*/ 0 h 3724275"/>
                <a:gd name="T134" fmla="*/ 6762750 w 6762750"/>
                <a:gd name="T135" fmla="*/ 3724275 h 372427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762750" h="3724275">
                  <a:moveTo>
                    <a:pt x="0" y="620649"/>
                  </a:moveTo>
                  <a:lnTo>
                    <a:pt x="1867" y="572145"/>
                  </a:lnTo>
                  <a:lnTo>
                    <a:pt x="7377" y="524663"/>
                  </a:lnTo>
                  <a:lnTo>
                    <a:pt x="16391" y="478340"/>
                  </a:lnTo>
                  <a:lnTo>
                    <a:pt x="28773" y="433314"/>
                  </a:lnTo>
                  <a:lnTo>
                    <a:pt x="44383" y="389722"/>
                  </a:lnTo>
                  <a:lnTo>
                    <a:pt x="63083" y="347704"/>
                  </a:lnTo>
                  <a:lnTo>
                    <a:pt x="84737" y="307396"/>
                  </a:lnTo>
                  <a:lnTo>
                    <a:pt x="109205" y="268937"/>
                  </a:lnTo>
                  <a:lnTo>
                    <a:pt x="136350" y="232465"/>
                  </a:lnTo>
                  <a:lnTo>
                    <a:pt x="166033" y="198118"/>
                  </a:lnTo>
                  <a:lnTo>
                    <a:pt x="198118" y="166033"/>
                  </a:lnTo>
                  <a:lnTo>
                    <a:pt x="232465" y="136350"/>
                  </a:lnTo>
                  <a:lnTo>
                    <a:pt x="268937" y="109205"/>
                  </a:lnTo>
                  <a:lnTo>
                    <a:pt x="307396" y="84737"/>
                  </a:lnTo>
                  <a:lnTo>
                    <a:pt x="347704" y="63083"/>
                  </a:lnTo>
                  <a:lnTo>
                    <a:pt x="389722" y="44383"/>
                  </a:lnTo>
                  <a:lnTo>
                    <a:pt x="433314" y="28773"/>
                  </a:lnTo>
                  <a:lnTo>
                    <a:pt x="478340" y="16391"/>
                  </a:lnTo>
                  <a:lnTo>
                    <a:pt x="524663" y="7377"/>
                  </a:lnTo>
                  <a:lnTo>
                    <a:pt x="572145" y="1867"/>
                  </a:lnTo>
                  <a:lnTo>
                    <a:pt x="620649" y="0"/>
                  </a:lnTo>
                  <a:lnTo>
                    <a:pt x="6141974" y="0"/>
                  </a:lnTo>
                  <a:lnTo>
                    <a:pt x="6190477" y="1867"/>
                  </a:lnTo>
                  <a:lnTo>
                    <a:pt x="6237962" y="7377"/>
                  </a:lnTo>
                  <a:lnTo>
                    <a:pt x="6284289" y="16391"/>
                  </a:lnTo>
                  <a:lnTo>
                    <a:pt x="6329320" y="28773"/>
                  </a:lnTo>
                  <a:lnTo>
                    <a:pt x="6372918" y="44383"/>
                  </a:lnTo>
                  <a:lnTo>
                    <a:pt x="6414944" y="63083"/>
                  </a:lnTo>
                  <a:lnTo>
                    <a:pt x="6455259" y="84737"/>
                  </a:lnTo>
                  <a:lnTo>
                    <a:pt x="6493726" y="109205"/>
                  </a:lnTo>
                  <a:lnTo>
                    <a:pt x="6530207" y="136350"/>
                  </a:lnTo>
                  <a:lnTo>
                    <a:pt x="6564563" y="166033"/>
                  </a:lnTo>
                  <a:lnTo>
                    <a:pt x="6596657" y="198118"/>
                  </a:lnTo>
                  <a:lnTo>
                    <a:pt x="6626349" y="232465"/>
                  </a:lnTo>
                  <a:lnTo>
                    <a:pt x="6653503" y="268937"/>
                  </a:lnTo>
                  <a:lnTo>
                    <a:pt x="6677979" y="307396"/>
                  </a:lnTo>
                  <a:lnTo>
                    <a:pt x="6699640" y="347704"/>
                  </a:lnTo>
                  <a:lnTo>
                    <a:pt x="6718348" y="389722"/>
                  </a:lnTo>
                  <a:lnTo>
                    <a:pt x="6733964" y="433314"/>
                  </a:lnTo>
                  <a:lnTo>
                    <a:pt x="6746351" y="478340"/>
                  </a:lnTo>
                  <a:lnTo>
                    <a:pt x="6755369" y="524663"/>
                  </a:lnTo>
                  <a:lnTo>
                    <a:pt x="6760881" y="572145"/>
                  </a:lnTo>
                  <a:lnTo>
                    <a:pt x="6762750" y="620649"/>
                  </a:lnTo>
                  <a:lnTo>
                    <a:pt x="6762750" y="3103499"/>
                  </a:lnTo>
                  <a:lnTo>
                    <a:pt x="6760881" y="3152002"/>
                  </a:lnTo>
                  <a:lnTo>
                    <a:pt x="6755369" y="3199484"/>
                  </a:lnTo>
                  <a:lnTo>
                    <a:pt x="6746351" y="3245807"/>
                  </a:lnTo>
                  <a:lnTo>
                    <a:pt x="6733964" y="3290833"/>
                  </a:lnTo>
                  <a:lnTo>
                    <a:pt x="6718348" y="3334425"/>
                  </a:lnTo>
                  <a:lnTo>
                    <a:pt x="6699640" y="3376443"/>
                  </a:lnTo>
                  <a:lnTo>
                    <a:pt x="6677979" y="3416751"/>
                  </a:lnTo>
                  <a:lnTo>
                    <a:pt x="6653503" y="3455210"/>
                  </a:lnTo>
                  <a:lnTo>
                    <a:pt x="6626349" y="3491682"/>
                  </a:lnTo>
                  <a:lnTo>
                    <a:pt x="6596657" y="3526029"/>
                  </a:lnTo>
                  <a:lnTo>
                    <a:pt x="6564563" y="3558114"/>
                  </a:lnTo>
                  <a:lnTo>
                    <a:pt x="6530207" y="3587797"/>
                  </a:lnTo>
                  <a:lnTo>
                    <a:pt x="6493726" y="3614942"/>
                  </a:lnTo>
                  <a:lnTo>
                    <a:pt x="6455259" y="3639410"/>
                  </a:lnTo>
                  <a:lnTo>
                    <a:pt x="6414944" y="3661064"/>
                  </a:lnTo>
                  <a:lnTo>
                    <a:pt x="6372918" y="3679764"/>
                  </a:lnTo>
                  <a:lnTo>
                    <a:pt x="6329320" y="3695374"/>
                  </a:lnTo>
                  <a:lnTo>
                    <a:pt x="6284289" y="3707756"/>
                  </a:lnTo>
                  <a:lnTo>
                    <a:pt x="6237962" y="3716770"/>
                  </a:lnTo>
                  <a:lnTo>
                    <a:pt x="6190477" y="3722280"/>
                  </a:lnTo>
                  <a:lnTo>
                    <a:pt x="6141974" y="3724148"/>
                  </a:lnTo>
                  <a:lnTo>
                    <a:pt x="620649" y="3724148"/>
                  </a:lnTo>
                  <a:lnTo>
                    <a:pt x="572145" y="3722280"/>
                  </a:lnTo>
                  <a:lnTo>
                    <a:pt x="524663" y="3716770"/>
                  </a:lnTo>
                  <a:lnTo>
                    <a:pt x="478340" y="3707756"/>
                  </a:lnTo>
                  <a:lnTo>
                    <a:pt x="433314" y="3695374"/>
                  </a:lnTo>
                  <a:lnTo>
                    <a:pt x="389722" y="3679764"/>
                  </a:lnTo>
                  <a:lnTo>
                    <a:pt x="347704" y="3661064"/>
                  </a:lnTo>
                  <a:lnTo>
                    <a:pt x="307396" y="3639410"/>
                  </a:lnTo>
                  <a:lnTo>
                    <a:pt x="268937" y="3614942"/>
                  </a:lnTo>
                  <a:lnTo>
                    <a:pt x="232465" y="3587797"/>
                  </a:lnTo>
                  <a:lnTo>
                    <a:pt x="198118" y="3558114"/>
                  </a:lnTo>
                  <a:lnTo>
                    <a:pt x="166033" y="3526029"/>
                  </a:lnTo>
                  <a:lnTo>
                    <a:pt x="136350" y="3491682"/>
                  </a:lnTo>
                  <a:lnTo>
                    <a:pt x="109205" y="3455210"/>
                  </a:lnTo>
                  <a:lnTo>
                    <a:pt x="84737" y="3416751"/>
                  </a:lnTo>
                  <a:lnTo>
                    <a:pt x="63083" y="3376443"/>
                  </a:lnTo>
                  <a:lnTo>
                    <a:pt x="44383" y="3334425"/>
                  </a:lnTo>
                  <a:lnTo>
                    <a:pt x="28773" y="3290833"/>
                  </a:lnTo>
                  <a:lnTo>
                    <a:pt x="16391" y="3245807"/>
                  </a:lnTo>
                  <a:lnTo>
                    <a:pt x="7377" y="3199484"/>
                  </a:lnTo>
                  <a:lnTo>
                    <a:pt x="1867" y="3152002"/>
                  </a:lnTo>
                  <a:lnTo>
                    <a:pt x="0" y="3103499"/>
                  </a:lnTo>
                  <a:lnTo>
                    <a:pt x="0" y="620649"/>
                  </a:lnTo>
                  <a:close/>
                </a:path>
              </a:pathLst>
            </a:custGeom>
            <a:noFill/>
            <a:ln w="12700">
              <a:solidFill>
                <a:srgbClr val="DAE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4339" name="object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4" y="1471613"/>
            <a:ext cx="3616325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object 9"/>
          <p:cNvSpPr txBox="1">
            <a:spLocks noChangeArrowheads="1"/>
          </p:cNvSpPr>
          <p:nvPr/>
        </p:nvSpPr>
        <p:spPr bwMode="auto">
          <a:xfrm>
            <a:off x="5684838" y="1641475"/>
            <a:ext cx="4705350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525" rIns="0" bIns="0">
            <a:spAutoFit/>
          </a:bodyPr>
          <a:lstStyle>
            <a:lvl1pPr marL="95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9525" marR="0" lvl="0" indent="0" algn="just" defTabSz="914400" rtl="0" eaLnBrk="0" fontAlgn="base" latinLnBrk="0" hangingPunct="0">
              <a:lnSpc>
                <a:spcPct val="100000"/>
              </a:lnSpc>
              <a:spcBef>
                <a:spcPts val="7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Согласно информации, размещаемой Международной продовольственной  организацией (FAO) только за период с 30 июня по 29 июля 2024 года  зарегистрировано </a:t>
            </a:r>
            <a:r>
              <a:rPr kumimoji="0" lang="ru-RU" altLang="ru-RU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142  вспышки разной   интенсивности среди   птиц  и млекопитающих</a:t>
            </a:r>
            <a:r>
              <a:rPr kumimoji="0" lang="ru-RU" altLang="ru-RU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135 из которых были вызваны вирусами гриппа Н5,  преимущественно подтипа H5N1</a:t>
            </a:r>
            <a:endParaRPr kumimoji="0" lang="ru-RU" altLang="ru-RU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525" marR="0" lvl="0" indent="0" algn="l" defTabSz="914400" rtl="0" eaLnBrk="0" fontAlgn="base" latinLnBrk="0" hangingPunct="0">
              <a:lnSpc>
                <a:spcPct val="100000"/>
              </a:lnSpc>
              <a:spcBef>
                <a:spcPts val="13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525" marR="0" lvl="0" indent="0" algn="just" defTabSz="914400" rtl="0" eaLnBrk="0" fontAlgn="base" latinLnBrk="0" hangingPunct="0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2024 года зарегистрирована крупнейшая вспышка гриппа H5N1 у дойных коров  в США (апрель 2024 – по настоящее время). Впервые установлено, что вирус  содержится в наибольшей концентрации в молоке инфицированных животных и  является инфекционным. Зафиксированы случаи заражения людей от коров  (работников ферм).</a:t>
            </a:r>
            <a:endParaRPr kumimoji="0" lang="ru-RU" altLang="ru-RU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41" name="object 10"/>
          <p:cNvSpPr txBox="1">
            <a:spLocks noChangeArrowheads="1"/>
          </p:cNvSpPr>
          <p:nvPr/>
        </p:nvSpPr>
        <p:spPr bwMode="auto">
          <a:xfrm>
            <a:off x="5684839" y="3355976"/>
            <a:ext cx="4706937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478" rIns="0" bIns="0">
            <a:spAutoFit/>
          </a:bodyPr>
          <a:lstStyle>
            <a:lvl1pPr marL="95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9525" marR="0" lvl="0" indent="0" algn="just" defTabSz="914400" rtl="0" eaLnBrk="0" fontAlgn="base" latinLnBrk="0" hangingPunct="0">
              <a:lnSpc>
                <a:spcPct val="99000"/>
              </a:lnSpc>
              <a:spcBef>
                <a:spcPts val="88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Согласно  информации,  размещенной  на    сайте    Центра     по    контролю  за заболеваемостью (США), с апреля 2024 года по июль 2024 года в США  выявлено 10 случаев инфицирования людей гриппом H5N1, из которых 4 –  результат контакта с инфицированными коровами и 6 – с инфицированной  промышленной птицей.</a:t>
            </a:r>
            <a:endParaRPr kumimoji="0" lang="ru-RU" altLang="ru-RU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42" name="object 11"/>
          <p:cNvSpPr txBox="1">
            <a:spLocks noChangeArrowheads="1"/>
          </p:cNvSpPr>
          <p:nvPr/>
        </p:nvSpPr>
        <p:spPr bwMode="auto">
          <a:xfrm>
            <a:off x="1855789" y="4403725"/>
            <a:ext cx="8480425" cy="508000"/>
          </a:xfrm>
          <a:prstGeom prst="rect">
            <a:avLst/>
          </a:prstGeom>
          <a:noFill/>
          <a:ln w="9525">
            <a:solidFill>
              <a:srgbClr val="3BA9C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27146" rIns="0" bIns="0">
            <a:spAutoFit/>
          </a:bodyPr>
          <a:lstStyle>
            <a:lvl1pPr marL="635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3500" marR="0" lvl="0" indent="0" algn="just" defTabSz="914400" rtl="0" eaLnBrk="0" fontAlgn="base" latinLnBrk="0" hangingPunct="0">
              <a:lnSpc>
                <a:spcPct val="101000"/>
              </a:lnSpc>
              <a:spcBef>
                <a:spcPts val="213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295CAA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По оперативным данным Информационно-аналитического отдела Россельхознадзора в Российской Федерации за истекший период  2024 года </a:t>
            </a:r>
            <a:r>
              <a:rPr kumimoji="0" lang="ru-RU" altLang="ru-RU" sz="1000" b="1" i="0" u="none" strike="noStrike" kern="1200" cap="none" spc="0" normalizeH="0" baseline="0" noProof="0">
                <a:ln>
                  <a:noFill/>
                </a:ln>
                <a:solidFill>
                  <a:srgbClr val="295C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зарегистрирована одна вспышка гриппа птиц на птицефабрике в Южно-Сахалинске, что делает ситуацию более  благоприятной, чем в прошлом году (более 70 вспышек за аналогичный период).</a:t>
            </a:r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43" name="object 12"/>
          <p:cNvSpPr txBox="1">
            <a:spLocks noChangeArrowheads="1"/>
          </p:cNvSpPr>
          <p:nvPr/>
        </p:nvSpPr>
        <p:spPr bwMode="auto">
          <a:xfrm>
            <a:off x="1855789" y="5084764"/>
            <a:ext cx="8480425" cy="3698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10953" rIns="0" bIns="0">
            <a:spAutoFit/>
          </a:bodyPr>
          <a:lstStyle>
            <a:lvl1pPr marL="63500" indent="1714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6088" algn="l"/>
                <a:tab pos="1504950" algn="l"/>
                <a:tab pos="2219325" algn="l"/>
                <a:tab pos="2889250" algn="l"/>
                <a:tab pos="3390900" algn="l"/>
                <a:tab pos="4665663" algn="l"/>
                <a:tab pos="6086475" algn="l"/>
                <a:tab pos="6656388" algn="l"/>
                <a:tab pos="7150100" algn="l"/>
                <a:tab pos="80073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46088" algn="l"/>
                <a:tab pos="1504950" algn="l"/>
                <a:tab pos="2219325" algn="l"/>
                <a:tab pos="2889250" algn="l"/>
                <a:tab pos="3390900" algn="l"/>
                <a:tab pos="4665663" algn="l"/>
                <a:tab pos="6086475" algn="l"/>
                <a:tab pos="6656388" algn="l"/>
                <a:tab pos="7150100" algn="l"/>
                <a:tab pos="80073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6088" algn="l"/>
                <a:tab pos="1504950" algn="l"/>
                <a:tab pos="2219325" algn="l"/>
                <a:tab pos="2889250" algn="l"/>
                <a:tab pos="3390900" algn="l"/>
                <a:tab pos="4665663" algn="l"/>
                <a:tab pos="6086475" algn="l"/>
                <a:tab pos="6656388" algn="l"/>
                <a:tab pos="7150100" algn="l"/>
                <a:tab pos="80073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46088" algn="l"/>
                <a:tab pos="1504950" algn="l"/>
                <a:tab pos="2219325" algn="l"/>
                <a:tab pos="2889250" algn="l"/>
                <a:tab pos="3390900" algn="l"/>
                <a:tab pos="4665663" algn="l"/>
                <a:tab pos="6086475" algn="l"/>
                <a:tab pos="6656388" algn="l"/>
                <a:tab pos="7150100" algn="l"/>
                <a:tab pos="80073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46088" algn="l"/>
                <a:tab pos="1504950" algn="l"/>
                <a:tab pos="2219325" algn="l"/>
                <a:tab pos="2889250" algn="l"/>
                <a:tab pos="3390900" algn="l"/>
                <a:tab pos="4665663" algn="l"/>
                <a:tab pos="6086475" algn="l"/>
                <a:tab pos="6656388" algn="l"/>
                <a:tab pos="7150100" algn="l"/>
                <a:tab pos="80073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6088" algn="l"/>
                <a:tab pos="1504950" algn="l"/>
                <a:tab pos="2219325" algn="l"/>
                <a:tab pos="2889250" algn="l"/>
                <a:tab pos="3390900" algn="l"/>
                <a:tab pos="4665663" algn="l"/>
                <a:tab pos="6086475" algn="l"/>
                <a:tab pos="6656388" algn="l"/>
                <a:tab pos="7150100" algn="l"/>
                <a:tab pos="80073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6088" algn="l"/>
                <a:tab pos="1504950" algn="l"/>
                <a:tab pos="2219325" algn="l"/>
                <a:tab pos="2889250" algn="l"/>
                <a:tab pos="3390900" algn="l"/>
                <a:tab pos="4665663" algn="l"/>
                <a:tab pos="6086475" algn="l"/>
                <a:tab pos="6656388" algn="l"/>
                <a:tab pos="7150100" algn="l"/>
                <a:tab pos="80073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6088" algn="l"/>
                <a:tab pos="1504950" algn="l"/>
                <a:tab pos="2219325" algn="l"/>
                <a:tab pos="2889250" algn="l"/>
                <a:tab pos="3390900" algn="l"/>
                <a:tab pos="4665663" algn="l"/>
                <a:tab pos="6086475" algn="l"/>
                <a:tab pos="6656388" algn="l"/>
                <a:tab pos="7150100" algn="l"/>
                <a:tab pos="80073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6088" algn="l"/>
                <a:tab pos="1504950" algn="l"/>
                <a:tab pos="2219325" algn="l"/>
                <a:tab pos="2889250" algn="l"/>
                <a:tab pos="3390900" algn="l"/>
                <a:tab pos="4665663" algn="l"/>
                <a:tab pos="6086475" algn="l"/>
                <a:tab pos="6656388" algn="l"/>
                <a:tab pos="7150100" algn="l"/>
                <a:tab pos="80073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3500" marR="0" lvl="0" indent="171450" algn="l" defTabSz="914400" rtl="0" eaLnBrk="0" fontAlgn="base" latinLnBrk="0" hangingPunct="0">
              <a:lnSpc>
                <a:spcPct val="116000"/>
              </a:lnSpc>
              <a:spcBef>
                <a:spcPts val="88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446088" algn="l"/>
                <a:tab pos="1504950" algn="l"/>
                <a:tab pos="2219325" algn="l"/>
                <a:tab pos="2889250" algn="l"/>
                <a:tab pos="3390900" algn="l"/>
                <a:tab pos="4665663" algn="l"/>
                <a:tab pos="6086475" algn="l"/>
                <a:tab pos="6656388" algn="l"/>
                <a:tab pos="7150100" algn="l"/>
                <a:tab pos="8007350" algn="l"/>
              </a:tabLst>
              <a:defRPr/>
            </a:pPr>
            <a:r>
              <a:rPr kumimoji="0" lang="ru-RU" altLang="ru-RU" sz="1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	наступлением	осеннего	периода	риски	распространения	высокопатогенного	гриппа	будут	возрастать	ввиду  наступления периода осенней массовой миграции птиц.</a:t>
            </a:r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44" name="object 13"/>
          <p:cNvSpPr txBox="1">
            <a:spLocks noChangeArrowheads="1"/>
          </p:cNvSpPr>
          <p:nvPr/>
        </p:nvSpPr>
        <p:spPr bwMode="auto">
          <a:xfrm>
            <a:off x="1933576" y="3924301"/>
            <a:ext cx="3300413" cy="2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4764" rIns="0" bIns="0">
            <a:spAutoFit/>
          </a:bodyPr>
          <a:lstStyle>
            <a:lvl1pPr marL="176213" indent="-1666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6213" marR="0" lvl="0" indent="-166688" algn="l" defTabSz="914400" rtl="0" eaLnBrk="0" fontAlgn="base" latinLnBrk="0" hangingPunct="0">
              <a:lnSpc>
                <a:spcPts val="1075"/>
              </a:lnSpc>
              <a:spcBef>
                <a:spcPts val="113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Глобальное распространение высокопатогенного вируса  гриппа птиц с 1 октября 2023 г. по настоящее время</a:t>
            </a:r>
            <a:endParaRPr kumimoji="0" lang="ru-RU" altLang="ru-RU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45" name="object 14"/>
          <p:cNvSpPr>
            <a:spLocks/>
          </p:cNvSpPr>
          <p:nvPr/>
        </p:nvSpPr>
        <p:spPr bwMode="auto">
          <a:xfrm>
            <a:off x="6210300" y="2451100"/>
            <a:ext cx="3841750" cy="26988"/>
          </a:xfrm>
          <a:custGeom>
            <a:avLst/>
            <a:gdLst>
              <a:gd name="T0" fmla="*/ 1214720 w 5123180"/>
              <a:gd name="T1" fmla="*/ 0 h 37464"/>
              <a:gd name="T2" fmla="*/ 0 w 5123180"/>
              <a:gd name="T3" fmla="*/ 7194 h 37464"/>
              <a:gd name="T4" fmla="*/ 0 60000 65536"/>
              <a:gd name="T5" fmla="*/ 0 60000 65536"/>
              <a:gd name="T6" fmla="*/ 0 w 5123180"/>
              <a:gd name="T7" fmla="*/ 0 h 37464"/>
              <a:gd name="T8" fmla="*/ 5123180 w 5123180"/>
              <a:gd name="T9" fmla="*/ 37464 h 374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123180" h="37464">
                <a:moveTo>
                  <a:pt x="5123053" y="0"/>
                </a:moveTo>
                <a:lnTo>
                  <a:pt x="0" y="37084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46" name="object 15"/>
          <p:cNvSpPr>
            <a:spLocks/>
          </p:cNvSpPr>
          <p:nvPr/>
        </p:nvSpPr>
        <p:spPr bwMode="auto">
          <a:xfrm>
            <a:off x="6210300" y="3286126"/>
            <a:ext cx="3841750" cy="28575"/>
          </a:xfrm>
          <a:custGeom>
            <a:avLst/>
            <a:gdLst>
              <a:gd name="T0" fmla="*/ 1214720 w 5123180"/>
              <a:gd name="T1" fmla="*/ 0 h 37464"/>
              <a:gd name="T2" fmla="*/ 0 w 5123180"/>
              <a:gd name="T3" fmla="*/ 9573 h 37464"/>
              <a:gd name="T4" fmla="*/ 0 60000 65536"/>
              <a:gd name="T5" fmla="*/ 0 60000 65536"/>
              <a:gd name="T6" fmla="*/ 0 w 5123180"/>
              <a:gd name="T7" fmla="*/ 0 h 37464"/>
              <a:gd name="T8" fmla="*/ 5123180 w 5123180"/>
              <a:gd name="T9" fmla="*/ 37464 h 374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123180" h="37464">
                <a:moveTo>
                  <a:pt x="5123053" y="0"/>
                </a:moveTo>
                <a:lnTo>
                  <a:pt x="0" y="37084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47" name="object 16"/>
          <p:cNvSpPr txBox="1">
            <a:spLocks noChangeArrowheads="1"/>
          </p:cNvSpPr>
          <p:nvPr/>
        </p:nvSpPr>
        <p:spPr bwMode="auto">
          <a:xfrm>
            <a:off x="1855789" y="5662613"/>
            <a:ext cx="8421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049" rIns="0" bIns="0">
            <a:spAutoFit/>
          </a:bodyPr>
          <a:lstStyle>
            <a:lvl1pPr marL="9525" indent="3365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9525" marR="0" lvl="0" indent="336550" algn="l" defTabSz="914400" rtl="0" eaLnBrk="0" fontAlgn="base" latinLnBrk="0" hangingPunct="0">
              <a:lnSpc>
                <a:spcPct val="116000"/>
              </a:lnSpc>
              <a:spcBef>
                <a:spcPts val="7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>
                <a:ln>
                  <a:noFill/>
                </a:ln>
                <a:solidFill>
                  <a:srgbClr val="295C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Вакцинация против гриппа птиц </a:t>
            </a:r>
            <a:r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может быть показана лицам, имеющим непосредственных контакт с птицей, в том числе  дикой, крупным рогатым скотом, пушными зверями, дикими животными.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1535113" y="-7938"/>
            <a:ext cx="9144000" cy="12668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9525" marR="0" lvl="0" indent="0" algn="ctr" defTabSz="914400" rtl="0" eaLnBrk="0" fontAlgn="base" latinLnBrk="0" hangingPunct="0">
              <a:lnSpc>
                <a:spcPct val="100000"/>
              </a:lnSpc>
              <a:spcBef>
                <a:spcPts val="94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1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Сохраняющаяся</a:t>
            </a:r>
            <a:r>
              <a:rPr kumimoji="0" lang="ru-RU" sz="2800" b="1" i="0" u="none" strike="noStrike" kern="1200" cap="none" spc="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ru-RU" sz="2800" b="1" i="0" u="none" strike="noStrike" kern="120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угроза</a:t>
            </a:r>
            <a:r>
              <a:rPr kumimoji="0" lang="ru-RU" sz="2800" b="1" i="0" u="none" strike="noStrike" kern="1200" cap="none" spc="-4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ru-RU" sz="2800" b="1" i="0" u="none" strike="noStrike" kern="120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высокопатогенного</a:t>
            </a:r>
            <a:r>
              <a:rPr kumimoji="0" lang="ru-RU" sz="2800" b="1" i="0" u="none" strike="noStrike" kern="1200" cap="none" spc="1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гриппа</a:t>
            </a:r>
            <a:r>
              <a:rPr kumimoji="0" lang="ru-RU" sz="2800" b="1" i="0" u="none" strike="noStrike" kern="1200" cap="none" spc="-4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ru-RU" sz="2800" b="1" i="0" u="none" strike="noStrike" kern="120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птиц</a:t>
            </a:r>
          </a:p>
          <a:p>
            <a:pPr marL="9525" marR="0" lvl="0" indent="0" algn="ctr" defTabSz="914400" rtl="0" eaLnBrk="0" fontAlgn="base" latinLnBrk="0" hangingPunct="0">
              <a:lnSpc>
                <a:spcPct val="100000"/>
              </a:lnSpc>
              <a:spcBef>
                <a:spcPts val="94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(по</a:t>
            </a:r>
            <a:r>
              <a:rPr kumimoji="0" lang="ru-RU" sz="1600" b="0" i="0" u="none" strike="noStrike" kern="1200" cap="none" spc="-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ru-RU" sz="1600" b="0" i="0" u="none" strike="noStrike" kern="1200" cap="none" spc="-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данным</a:t>
            </a:r>
            <a:r>
              <a:rPr kumimoji="0" lang="ru-RU" sz="1600" b="0" i="0" u="none" strike="noStrike" kern="1200" cap="none" spc="-2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НИИ</a:t>
            </a:r>
            <a:r>
              <a:rPr kumimoji="0" lang="ru-RU" sz="1600" b="0" i="0" u="none" strike="noStrike" kern="1200" cap="none" spc="-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ru-RU" sz="1600" b="0" i="0" u="none" strike="noStrike" kern="1200" cap="none" spc="-4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Гриппа)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6" name="object 3"/>
          <p:cNvSpPr txBox="1"/>
          <p:nvPr/>
        </p:nvSpPr>
        <p:spPr>
          <a:xfrm>
            <a:off x="1795464" y="6459538"/>
            <a:ext cx="8829675" cy="207962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6668" marR="0" lvl="0" indent="0" algn="l" defTabSz="914400" rtl="0" eaLnBrk="0" fontAlgn="base" latinLnBrk="0" hangingPunct="0">
              <a:lnSpc>
                <a:spcPct val="107000"/>
              </a:lnSpc>
              <a:spcBef>
                <a:spcPts val="15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 доклада Заместителя</a:t>
            </a:r>
            <a:r>
              <a:rPr kumimoji="0" lang="ru-RU" sz="1200" b="1" i="1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Министра</a:t>
            </a:r>
            <a:r>
              <a:rPr kumimoji="0" lang="ru-RU" sz="1200" b="1" i="1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1" i="1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здравоохранения</a:t>
            </a:r>
            <a:r>
              <a:rPr kumimoji="0" lang="ru-RU" sz="1200" b="1" i="1" u="none" strike="noStrike" kern="1200" cap="none" spc="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1" i="1" u="none" strike="noStrike" kern="1200" cap="none" spc="-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Российской</a:t>
            </a:r>
            <a:r>
              <a:rPr kumimoji="0" lang="ru-RU" sz="1200" b="1" i="1" u="none" strike="noStrike" kern="1200" cap="none" spc="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1" i="1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Федерации </a:t>
            </a:r>
            <a:r>
              <a:rPr kumimoji="0" lang="ru-RU" sz="1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Плутницкого</a:t>
            </a:r>
            <a:r>
              <a:rPr kumimoji="0" lang="ru-RU" sz="1200" b="1" i="1" u="none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1" i="1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А.</a:t>
            </a:r>
            <a:r>
              <a:rPr kumimoji="0" lang="ru-RU" sz="1200" b="1" i="1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Н. от </a:t>
            </a:r>
            <a:r>
              <a:rPr kumimoji="0" lang="ru-RU" sz="1200" b="1" i="1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12.09.2024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572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object 2"/>
          <p:cNvGrpSpPr>
            <a:grpSpLocks/>
          </p:cNvGrpSpPr>
          <p:nvPr/>
        </p:nvGrpSpPr>
        <p:grpSpPr bwMode="auto">
          <a:xfrm>
            <a:off x="5846763" y="1341438"/>
            <a:ext cx="4729162" cy="4216400"/>
            <a:chOff x="6237351" y="1408175"/>
            <a:chExt cx="5832475" cy="4651375"/>
          </a:xfrm>
        </p:grpSpPr>
        <p:pic>
          <p:nvPicPr>
            <p:cNvPr id="15380" name="object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3701" y="1414525"/>
              <a:ext cx="5819775" cy="463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1" name="object 4"/>
            <p:cNvSpPr>
              <a:spLocks/>
            </p:cNvSpPr>
            <p:nvPr/>
          </p:nvSpPr>
          <p:spPr bwMode="auto">
            <a:xfrm>
              <a:off x="6243701" y="1414525"/>
              <a:ext cx="5819775" cy="4638675"/>
            </a:xfrm>
            <a:custGeom>
              <a:avLst/>
              <a:gdLst>
                <a:gd name="T0" fmla="*/ 1520 w 5819775"/>
                <a:gd name="T1" fmla="*/ 724156 h 4638675"/>
                <a:gd name="T2" fmla="*/ 13415 w 5819775"/>
                <a:gd name="T3" fmla="*/ 628888 h 4638675"/>
                <a:gd name="T4" fmla="*/ 36509 w 5819775"/>
                <a:gd name="T5" fmla="*/ 537579 h 4638675"/>
                <a:gd name="T6" fmla="*/ 70080 w 5819775"/>
                <a:gd name="T7" fmla="*/ 450952 h 4638675"/>
                <a:gd name="T8" fmla="*/ 113403 w 5819775"/>
                <a:gd name="T9" fmla="*/ 369732 h 4638675"/>
                <a:gd name="T10" fmla="*/ 165754 w 5819775"/>
                <a:gd name="T11" fmla="*/ 294643 h 4638675"/>
                <a:gd name="T12" fmla="*/ 226409 w 5819775"/>
                <a:gd name="T13" fmla="*/ 226409 h 4638675"/>
                <a:gd name="T14" fmla="*/ 294643 w 5819775"/>
                <a:gd name="T15" fmla="*/ 165754 h 4638675"/>
                <a:gd name="T16" fmla="*/ 369732 w 5819775"/>
                <a:gd name="T17" fmla="*/ 113403 h 4638675"/>
                <a:gd name="T18" fmla="*/ 450952 w 5819775"/>
                <a:gd name="T19" fmla="*/ 70080 h 4638675"/>
                <a:gd name="T20" fmla="*/ 537579 w 5819775"/>
                <a:gd name="T21" fmla="*/ 36509 h 4638675"/>
                <a:gd name="T22" fmla="*/ 628888 w 5819775"/>
                <a:gd name="T23" fmla="*/ 13415 h 4638675"/>
                <a:gd name="T24" fmla="*/ 724156 w 5819775"/>
                <a:gd name="T25" fmla="*/ 1520 h 4638675"/>
                <a:gd name="T26" fmla="*/ 5046599 w 5819775"/>
                <a:gd name="T27" fmla="*/ 0 h 4638675"/>
                <a:gd name="T28" fmla="*/ 5143579 w 5819775"/>
                <a:gd name="T29" fmla="*/ 6022 h 4638675"/>
                <a:gd name="T30" fmla="*/ 5236963 w 5819775"/>
                <a:gd name="T31" fmla="*/ 23607 h 4638675"/>
                <a:gd name="T32" fmla="*/ 5326031 w 5819775"/>
                <a:gd name="T33" fmla="*/ 52031 h 4638675"/>
                <a:gd name="T34" fmla="*/ 5410055 w 5819775"/>
                <a:gd name="T35" fmla="*/ 90568 h 4638675"/>
                <a:gd name="T36" fmla="*/ 5488315 w 5819775"/>
                <a:gd name="T37" fmla="*/ 138496 h 4638675"/>
                <a:gd name="T38" fmla="*/ 5560083 w 5819775"/>
                <a:gd name="T39" fmla="*/ 195089 h 4638675"/>
                <a:gd name="T40" fmla="*/ 5624631 w 5819775"/>
                <a:gd name="T41" fmla="*/ 259624 h 4638675"/>
                <a:gd name="T42" fmla="*/ 5681239 w 5819775"/>
                <a:gd name="T43" fmla="*/ 331376 h 4638675"/>
                <a:gd name="T44" fmla="*/ 5729179 w 5819775"/>
                <a:gd name="T45" fmla="*/ 409621 h 4638675"/>
                <a:gd name="T46" fmla="*/ 5767727 w 5819775"/>
                <a:gd name="T47" fmla="*/ 493635 h 4638675"/>
                <a:gd name="T48" fmla="*/ 5796159 w 5819775"/>
                <a:gd name="T49" fmla="*/ 582693 h 4638675"/>
                <a:gd name="T50" fmla="*/ 5813751 w 5819775"/>
                <a:gd name="T51" fmla="*/ 676073 h 4638675"/>
                <a:gd name="T52" fmla="*/ 5819775 w 5819775"/>
                <a:gd name="T53" fmla="*/ 773049 h 4638675"/>
                <a:gd name="T54" fmla="*/ 5818255 w 5819775"/>
                <a:gd name="T55" fmla="*/ 3914392 h 4638675"/>
                <a:gd name="T56" fmla="*/ 5806355 w 5819775"/>
                <a:gd name="T57" fmla="*/ 4009662 h 4638675"/>
                <a:gd name="T58" fmla="*/ 5783255 w 5819775"/>
                <a:gd name="T59" fmla="*/ 4100976 h 4638675"/>
                <a:gd name="T60" fmla="*/ 5749671 w 5819775"/>
                <a:gd name="T61" fmla="*/ 4187608 h 4638675"/>
                <a:gd name="T62" fmla="*/ 5706335 w 5819775"/>
                <a:gd name="T63" fmla="*/ 4268835 h 4638675"/>
                <a:gd name="T64" fmla="*/ 5653971 w 5819775"/>
                <a:gd name="T65" fmla="*/ 4343931 h 4638675"/>
                <a:gd name="T66" fmla="*/ 5593303 w 5819775"/>
                <a:gd name="T67" fmla="*/ 4412171 h 4638675"/>
                <a:gd name="T68" fmla="*/ 5525055 w 5819775"/>
                <a:gd name="T69" fmla="*/ 4472835 h 4638675"/>
                <a:gd name="T70" fmla="*/ 5449951 w 5819775"/>
                <a:gd name="T71" fmla="*/ 4525191 h 4638675"/>
                <a:gd name="T72" fmla="*/ 5368719 w 5819775"/>
                <a:gd name="T73" fmla="*/ 4568519 h 4638675"/>
                <a:gd name="T74" fmla="*/ 5282083 w 5819775"/>
                <a:gd name="T75" fmla="*/ 4602095 h 4638675"/>
                <a:gd name="T76" fmla="*/ 5190763 w 5819775"/>
                <a:gd name="T77" fmla="*/ 4625195 h 4638675"/>
                <a:gd name="T78" fmla="*/ 5095491 w 5819775"/>
                <a:gd name="T79" fmla="*/ 4637091 h 4638675"/>
                <a:gd name="T80" fmla="*/ 773049 w 5819775"/>
                <a:gd name="T81" fmla="*/ 4638611 h 4638675"/>
                <a:gd name="T82" fmla="*/ 676073 w 5819775"/>
                <a:gd name="T83" fmla="*/ 4632587 h 4638675"/>
                <a:gd name="T84" fmla="*/ 582693 w 5819775"/>
                <a:gd name="T85" fmla="*/ 4614999 h 4638675"/>
                <a:gd name="T86" fmla="*/ 493635 w 5819775"/>
                <a:gd name="T87" fmla="*/ 4586571 h 4638675"/>
                <a:gd name="T88" fmla="*/ 409621 w 5819775"/>
                <a:gd name="T89" fmla="*/ 4548031 h 4638675"/>
                <a:gd name="T90" fmla="*/ 331376 w 5819775"/>
                <a:gd name="T91" fmla="*/ 4500095 h 4638675"/>
                <a:gd name="T92" fmla="*/ 259624 w 5819775"/>
                <a:gd name="T93" fmla="*/ 4443495 h 4638675"/>
                <a:gd name="T94" fmla="*/ 195089 w 5819775"/>
                <a:gd name="T95" fmla="*/ 4378955 h 4638675"/>
                <a:gd name="T96" fmla="*/ 138496 w 5819775"/>
                <a:gd name="T97" fmla="*/ 4307195 h 4638675"/>
                <a:gd name="T98" fmla="*/ 90568 w 5819775"/>
                <a:gd name="T99" fmla="*/ 4228943 h 4638675"/>
                <a:gd name="T100" fmla="*/ 52031 w 5819775"/>
                <a:gd name="T101" fmla="*/ 4144922 h 4638675"/>
                <a:gd name="T102" fmla="*/ 23607 w 5819775"/>
                <a:gd name="T103" fmla="*/ 4055860 h 4638675"/>
                <a:gd name="T104" fmla="*/ 6022 w 5819775"/>
                <a:gd name="T105" fmla="*/ 3962476 h 4638675"/>
                <a:gd name="T106" fmla="*/ 0 w 5819775"/>
                <a:gd name="T107" fmla="*/ 3865500 h 463867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19775"/>
                <a:gd name="T163" fmla="*/ 0 h 4638675"/>
                <a:gd name="T164" fmla="*/ 5819775 w 5819775"/>
                <a:gd name="T165" fmla="*/ 4638675 h 463867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19775" h="4638675">
                  <a:moveTo>
                    <a:pt x="0" y="773049"/>
                  </a:moveTo>
                  <a:lnTo>
                    <a:pt x="1520" y="724156"/>
                  </a:lnTo>
                  <a:lnTo>
                    <a:pt x="6022" y="676073"/>
                  </a:lnTo>
                  <a:lnTo>
                    <a:pt x="13415" y="628888"/>
                  </a:lnTo>
                  <a:lnTo>
                    <a:pt x="23607" y="582693"/>
                  </a:lnTo>
                  <a:lnTo>
                    <a:pt x="36509" y="537579"/>
                  </a:lnTo>
                  <a:lnTo>
                    <a:pt x="52031" y="493635"/>
                  </a:lnTo>
                  <a:lnTo>
                    <a:pt x="70080" y="450952"/>
                  </a:lnTo>
                  <a:lnTo>
                    <a:pt x="90568" y="409621"/>
                  </a:lnTo>
                  <a:lnTo>
                    <a:pt x="113403" y="369732"/>
                  </a:lnTo>
                  <a:lnTo>
                    <a:pt x="138496" y="331376"/>
                  </a:lnTo>
                  <a:lnTo>
                    <a:pt x="165754" y="294643"/>
                  </a:lnTo>
                  <a:lnTo>
                    <a:pt x="195089" y="259624"/>
                  </a:lnTo>
                  <a:lnTo>
                    <a:pt x="226409" y="226409"/>
                  </a:lnTo>
                  <a:lnTo>
                    <a:pt x="259624" y="195089"/>
                  </a:lnTo>
                  <a:lnTo>
                    <a:pt x="294643" y="165754"/>
                  </a:lnTo>
                  <a:lnTo>
                    <a:pt x="331376" y="138496"/>
                  </a:lnTo>
                  <a:lnTo>
                    <a:pt x="369732" y="113403"/>
                  </a:lnTo>
                  <a:lnTo>
                    <a:pt x="409621" y="90568"/>
                  </a:lnTo>
                  <a:lnTo>
                    <a:pt x="450952" y="70080"/>
                  </a:lnTo>
                  <a:lnTo>
                    <a:pt x="493635" y="52031"/>
                  </a:lnTo>
                  <a:lnTo>
                    <a:pt x="537579" y="36509"/>
                  </a:lnTo>
                  <a:lnTo>
                    <a:pt x="582693" y="23607"/>
                  </a:lnTo>
                  <a:lnTo>
                    <a:pt x="628888" y="13415"/>
                  </a:lnTo>
                  <a:lnTo>
                    <a:pt x="676073" y="6022"/>
                  </a:lnTo>
                  <a:lnTo>
                    <a:pt x="724156" y="1520"/>
                  </a:lnTo>
                  <a:lnTo>
                    <a:pt x="773049" y="0"/>
                  </a:lnTo>
                  <a:lnTo>
                    <a:pt x="5046599" y="0"/>
                  </a:lnTo>
                  <a:lnTo>
                    <a:pt x="5095491" y="1520"/>
                  </a:lnTo>
                  <a:lnTo>
                    <a:pt x="5143576" y="6022"/>
                  </a:lnTo>
                  <a:lnTo>
                    <a:pt x="5190763" y="13415"/>
                  </a:lnTo>
                  <a:lnTo>
                    <a:pt x="5236962" y="23607"/>
                  </a:lnTo>
                  <a:lnTo>
                    <a:pt x="5282081" y="36509"/>
                  </a:lnTo>
                  <a:lnTo>
                    <a:pt x="5326029" y="52031"/>
                  </a:lnTo>
                  <a:lnTo>
                    <a:pt x="5368718" y="70080"/>
                  </a:lnTo>
                  <a:lnTo>
                    <a:pt x="5410055" y="90568"/>
                  </a:lnTo>
                  <a:lnTo>
                    <a:pt x="5449950" y="113403"/>
                  </a:lnTo>
                  <a:lnTo>
                    <a:pt x="5488313" y="138496"/>
                  </a:lnTo>
                  <a:lnTo>
                    <a:pt x="5525053" y="165754"/>
                  </a:lnTo>
                  <a:lnTo>
                    <a:pt x="5560080" y="195089"/>
                  </a:lnTo>
                  <a:lnTo>
                    <a:pt x="5593302" y="226409"/>
                  </a:lnTo>
                  <a:lnTo>
                    <a:pt x="5624629" y="259624"/>
                  </a:lnTo>
                  <a:lnTo>
                    <a:pt x="5653971" y="294643"/>
                  </a:lnTo>
                  <a:lnTo>
                    <a:pt x="5681236" y="331376"/>
                  </a:lnTo>
                  <a:lnTo>
                    <a:pt x="5706335" y="369732"/>
                  </a:lnTo>
                  <a:lnTo>
                    <a:pt x="5729177" y="409621"/>
                  </a:lnTo>
                  <a:lnTo>
                    <a:pt x="5749671" y="450952"/>
                  </a:lnTo>
                  <a:lnTo>
                    <a:pt x="5767726" y="493635"/>
                  </a:lnTo>
                  <a:lnTo>
                    <a:pt x="5783252" y="537579"/>
                  </a:lnTo>
                  <a:lnTo>
                    <a:pt x="5796159" y="582693"/>
                  </a:lnTo>
                  <a:lnTo>
                    <a:pt x="5806355" y="628888"/>
                  </a:lnTo>
                  <a:lnTo>
                    <a:pt x="5813750" y="676073"/>
                  </a:lnTo>
                  <a:lnTo>
                    <a:pt x="5818253" y="724156"/>
                  </a:lnTo>
                  <a:lnTo>
                    <a:pt x="5819775" y="773049"/>
                  </a:lnTo>
                  <a:lnTo>
                    <a:pt x="5819775" y="3865499"/>
                  </a:lnTo>
                  <a:lnTo>
                    <a:pt x="5818253" y="3914391"/>
                  </a:lnTo>
                  <a:lnTo>
                    <a:pt x="5813750" y="3962475"/>
                  </a:lnTo>
                  <a:lnTo>
                    <a:pt x="5806355" y="4009661"/>
                  </a:lnTo>
                  <a:lnTo>
                    <a:pt x="5796159" y="4055858"/>
                  </a:lnTo>
                  <a:lnTo>
                    <a:pt x="5783252" y="4100974"/>
                  </a:lnTo>
                  <a:lnTo>
                    <a:pt x="5767726" y="4144921"/>
                  </a:lnTo>
                  <a:lnTo>
                    <a:pt x="5749671" y="4187607"/>
                  </a:lnTo>
                  <a:lnTo>
                    <a:pt x="5729177" y="4228941"/>
                  </a:lnTo>
                  <a:lnTo>
                    <a:pt x="5706335" y="4268833"/>
                  </a:lnTo>
                  <a:lnTo>
                    <a:pt x="5681236" y="4307192"/>
                  </a:lnTo>
                  <a:lnTo>
                    <a:pt x="5653971" y="4343929"/>
                  </a:lnTo>
                  <a:lnTo>
                    <a:pt x="5624629" y="4378952"/>
                  </a:lnTo>
                  <a:lnTo>
                    <a:pt x="5593302" y="4412170"/>
                  </a:lnTo>
                  <a:lnTo>
                    <a:pt x="5560080" y="4443494"/>
                  </a:lnTo>
                  <a:lnTo>
                    <a:pt x="5525053" y="4472832"/>
                  </a:lnTo>
                  <a:lnTo>
                    <a:pt x="5488313" y="4500094"/>
                  </a:lnTo>
                  <a:lnTo>
                    <a:pt x="5449950" y="4525189"/>
                  </a:lnTo>
                  <a:lnTo>
                    <a:pt x="5410055" y="4548028"/>
                  </a:lnTo>
                  <a:lnTo>
                    <a:pt x="5368718" y="4568519"/>
                  </a:lnTo>
                  <a:lnTo>
                    <a:pt x="5326029" y="4586571"/>
                  </a:lnTo>
                  <a:lnTo>
                    <a:pt x="5282081" y="4602095"/>
                  </a:lnTo>
                  <a:lnTo>
                    <a:pt x="5236962" y="4614999"/>
                  </a:lnTo>
                  <a:lnTo>
                    <a:pt x="5190763" y="4625193"/>
                  </a:lnTo>
                  <a:lnTo>
                    <a:pt x="5143576" y="4632587"/>
                  </a:lnTo>
                  <a:lnTo>
                    <a:pt x="5095491" y="4637090"/>
                  </a:lnTo>
                  <a:lnTo>
                    <a:pt x="5046599" y="4638611"/>
                  </a:lnTo>
                  <a:lnTo>
                    <a:pt x="773049" y="4638611"/>
                  </a:lnTo>
                  <a:lnTo>
                    <a:pt x="724156" y="4637090"/>
                  </a:lnTo>
                  <a:lnTo>
                    <a:pt x="676073" y="4632587"/>
                  </a:lnTo>
                  <a:lnTo>
                    <a:pt x="628888" y="4625193"/>
                  </a:lnTo>
                  <a:lnTo>
                    <a:pt x="582693" y="4614999"/>
                  </a:lnTo>
                  <a:lnTo>
                    <a:pt x="537579" y="4602095"/>
                  </a:lnTo>
                  <a:lnTo>
                    <a:pt x="493635" y="4586571"/>
                  </a:lnTo>
                  <a:lnTo>
                    <a:pt x="450952" y="4568519"/>
                  </a:lnTo>
                  <a:lnTo>
                    <a:pt x="409621" y="4548028"/>
                  </a:lnTo>
                  <a:lnTo>
                    <a:pt x="369732" y="4525189"/>
                  </a:lnTo>
                  <a:lnTo>
                    <a:pt x="331376" y="4500094"/>
                  </a:lnTo>
                  <a:lnTo>
                    <a:pt x="294643" y="4472832"/>
                  </a:lnTo>
                  <a:lnTo>
                    <a:pt x="259624" y="4443494"/>
                  </a:lnTo>
                  <a:lnTo>
                    <a:pt x="226409" y="4412170"/>
                  </a:lnTo>
                  <a:lnTo>
                    <a:pt x="195089" y="4378952"/>
                  </a:lnTo>
                  <a:lnTo>
                    <a:pt x="165754" y="4343929"/>
                  </a:lnTo>
                  <a:lnTo>
                    <a:pt x="138496" y="4307192"/>
                  </a:lnTo>
                  <a:lnTo>
                    <a:pt x="113403" y="4268833"/>
                  </a:lnTo>
                  <a:lnTo>
                    <a:pt x="90568" y="4228941"/>
                  </a:lnTo>
                  <a:lnTo>
                    <a:pt x="70080" y="4187607"/>
                  </a:lnTo>
                  <a:lnTo>
                    <a:pt x="52031" y="4144921"/>
                  </a:lnTo>
                  <a:lnTo>
                    <a:pt x="36509" y="4100974"/>
                  </a:lnTo>
                  <a:lnTo>
                    <a:pt x="23607" y="4055858"/>
                  </a:lnTo>
                  <a:lnTo>
                    <a:pt x="13415" y="4009661"/>
                  </a:lnTo>
                  <a:lnTo>
                    <a:pt x="6022" y="3962475"/>
                  </a:lnTo>
                  <a:lnTo>
                    <a:pt x="1520" y="3914391"/>
                  </a:lnTo>
                  <a:lnTo>
                    <a:pt x="0" y="3865499"/>
                  </a:lnTo>
                  <a:lnTo>
                    <a:pt x="0" y="773049"/>
                  </a:lnTo>
                  <a:close/>
                </a:path>
              </a:pathLst>
            </a:custGeom>
            <a:noFill/>
            <a:ln w="12700">
              <a:solidFill>
                <a:srgbClr val="DAE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5363" name="object 8"/>
          <p:cNvSpPr>
            <a:spLocks/>
          </p:cNvSpPr>
          <p:nvPr/>
        </p:nvSpPr>
        <p:spPr bwMode="auto">
          <a:xfrm>
            <a:off x="6618288" y="3629026"/>
            <a:ext cx="3841750" cy="28575"/>
          </a:xfrm>
          <a:custGeom>
            <a:avLst/>
            <a:gdLst>
              <a:gd name="T0" fmla="*/ 1214720 w 5123180"/>
              <a:gd name="T1" fmla="*/ 0 h 37464"/>
              <a:gd name="T2" fmla="*/ 0 w 5123180"/>
              <a:gd name="T3" fmla="*/ 9572 h 37464"/>
              <a:gd name="T4" fmla="*/ 0 60000 65536"/>
              <a:gd name="T5" fmla="*/ 0 60000 65536"/>
              <a:gd name="T6" fmla="*/ 0 w 5123180"/>
              <a:gd name="T7" fmla="*/ 0 h 37464"/>
              <a:gd name="T8" fmla="*/ 5123180 w 5123180"/>
              <a:gd name="T9" fmla="*/ 37464 h 374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123180" h="37464">
                <a:moveTo>
                  <a:pt x="5123053" y="0"/>
                </a:moveTo>
                <a:lnTo>
                  <a:pt x="0" y="37083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64" name="object 9"/>
          <p:cNvSpPr>
            <a:spLocks noGrp="1"/>
          </p:cNvSpPr>
          <p:nvPr>
            <p:ph sz="half" idx="3"/>
          </p:nvPr>
        </p:nvSpPr>
        <p:spPr>
          <a:xfrm>
            <a:off x="6491289" y="1963739"/>
            <a:ext cx="3832225" cy="3328379"/>
          </a:xfrm>
        </p:spPr>
        <p:txBody>
          <a:bodyPr vert="horz" wrap="square" lIns="0" tIns="8096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8100">
              <a:lnSpc>
                <a:spcPct val="102000"/>
              </a:lnSpc>
              <a:spcBef>
                <a:spcPts val="63"/>
              </a:spcBef>
            </a:pPr>
            <a:r>
              <a:rPr lang="ru-RU" altLang="ru-RU" sz="110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По результатам ПЦР диагностики процент образцов,  положительных на грипп на 35 неделе составил  менее </a:t>
            </a:r>
            <a:r>
              <a:rPr lang="ru-RU" altLang="ru-RU" sz="1100" b="1">
                <a:latin typeface="Arial" panose="020B0604020202020204" pitchFamily="34" charset="0"/>
                <a:cs typeface="Arial" panose="020B0604020202020204" pitchFamily="34" charset="0"/>
              </a:rPr>
              <a:t>0,01% </a:t>
            </a:r>
            <a:r>
              <a:rPr lang="ru-RU" altLang="ru-RU" sz="110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по данным рутинного надзора </a:t>
            </a:r>
            <a:r>
              <a:rPr lang="ru-RU" altLang="ru-RU" sz="80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ru-RU" altLang="ru-RU" sz="800" i="1">
                <a:latin typeface="Arial" panose="020B0604020202020204" pitchFamily="34" charset="0"/>
                <a:cs typeface="Arial" panose="020B0604020202020204" pitchFamily="34" charset="0"/>
              </a:rPr>
              <a:t>согласно  критериям ВОЗ после достижения 10% начинается эпидемия гриппа</a:t>
            </a:r>
            <a:r>
              <a:rPr lang="ru-RU" altLang="ru-RU" sz="80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).</a:t>
            </a:r>
            <a:endParaRPr lang="ru-RU" altLang="ru-RU" sz="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">
              <a:spcBef>
                <a:spcPts val="763"/>
              </a:spcBef>
            </a:pPr>
            <a:r>
              <a:rPr lang="ru-RU" altLang="ru-RU" sz="110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A(H1N1)pdm09 – 0%</a:t>
            </a:r>
          </a:p>
          <a:p>
            <a:pPr marL="38100">
              <a:lnSpc>
                <a:spcPts val="1538"/>
              </a:lnSpc>
              <a:spcBef>
                <a:spcPts val="38"/>
              </a:spcBef>
            </a:pPr>
            <a:r>
              <a:rPr lang="ru-RU" altLang="ru-RU" sz="130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вирусы гриппа: </a:t>
            </a:r>
            <a:r>
              <a:rPr lang="ru-RU" altLang="ru-RU" sz="1700" baseline="1100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A(H3N2) – 0%</a:t>
            </a:r>
          </a:p>
          <a:p>
            <a:pPr marL="38100">
              <a:lnSpc>
                <a:spcPts val="1313"/>
              </a:lnSpc>
            </a:pPr>
            <a:r>
              <a:rPr lang="ru-RU" altLang="ru-RU" sz="110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несубтипированный – 0%</a:t>
            </a:r>
          </a:p>
          <a:p>
            <a:pPr marL="38100">
              <a:lnSpc>
                <a:spcPts val="1388"/>
              </a:lnSpc>
              <a:spcBef>
                <a:spcPts val="75"/>
              </a:spcBef>
            </a:pPr>
            <a:r>
              <a:rPr lang="ru-RU" altLang="ru-RU" sz="110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В – &lt; 0,01% </a:t>
            </a:r>
            <a:r>
              <a:rPr lang="ru-RU" altLang="ru-RU" sz="70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( 1 случай на 6556</a:t>
            </a:r>
          </a:p>
          <a:p>
            <a:pPr marL="38100">
              <a:lnSpc>
                <a:spcPts val="938"/>
              </a:lnSpc>
            </a:pPr>
            <a:r>
              <a:rPr lang="ru-RU" altLang="ru-RU" sz="70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обследованных)</a:t>
            </a:r>
          </a:p>
          <a:p>
            <a:pPr marL="38100">
              <a:spcBef>
                <a:spcPts val="675"/>
              </a:spcBef>
            </a:pPr>
            <a:r>
              <a:rPr lang="ru-RU" altLang="ru-RU" sz="110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ОРВИ – </a:t>
            </a:r>
            <a:r>
              <a:rPr lang="ru-RU" altLang="ru-RU" sz="1100" b="1">
                <a:latin typeface="Arial" panose="020B0604020202020204" pitchFamily="34" charset="0"/>
                <a:cs typeface="Arial" panose="020B0604020202020204" pitchFamily="34" charset="0"/>
              </a:rPr>
              <a:t>15,6%</a:t>
            </a:r>
          </a:p>
          <a:p>
            <a:pPr marL="38100">
              <a:spcBef>
                <a:spcPts val="13"/>
              </a:spcBef>
            </a:pPr>
            <a:r>
              <a:rPr lang="ru-RU" altLang="ru-RU" sz="1100">
                <a:latin typeface="Microsoft Sans Serif" panose="020B0604020202020204" pitchFamily="34" charset="0"/>
                <a:cs typeface="Microsoft Sans Serif" panose="020B0604020202020204" pitchFamily="34" charset="0"/>
              </a:rPr>
              <a:t>Риновирусы – 9,5%</a:t>
            </a:r>
          </a:p>
          <a:p>
            <a:pPr marL="38100">
              <a:spcBef>
                <a:spcPts val="75"/>
              </a:spcBef>
            </a:pPr>
            <a:r>
              <a:rPr lang="ru-RU" altLang="ru-RU" sz="1100">
                <a:latin typeface="Microsoft Sans Serif" panose="020B0604020202020204" pitchFamily="34" charset="0"/>
                <a:cs typeface="Microsoft Sans Serif" panose="020B0604020202020204" pitchFamily="34" charset="0"/>
              </a:rPr>
              <a:t>Сезонный коронавирус – 3,0%</a:t>
            </a:r>
          </a:p>
          <a:p>
            <a:pPr marL="38100">
              <a:spcBef>
                <a:spcPts val="75"/>
              </a:spcBef>
            </a:pPr>
            <a:r>
              <a:rPr lang="ru-RU" altLang="ru-RU" sz="110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Парагрипп – 1,45%</a:t>
            </a:r>
          </a:p>
          <a:p>
            <a:pPr marL="38100">
              <a:spcBef>
                <a:spcPts val="13"/>
              </a:spcBef>
            </a:pPr>
            <a:r>
              <a:rPr lang="ru-RU" altLang="ru-RU" sz="110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Аденовирусы – 1,0%</a:t>
            </a:r>
          </a:p>
          <a:p>
            <a:pPr marL="38100">
              <a:spcBef>
                <a:spcPts val="75"/>
              </a:spcBef>
            </a:pPr>
            <a:r>
              <a:rPr lang="ru-RU" altLang="ru-RU" sz="110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Бокавирус – 0,5%</a:t>
            </a:r>
          </a:p>
          <a:p>
            <a:pPr marL="38100">
              <a:spcBef>
                <a:spcPts val="13"/>
              </a:spcBef>
            </a:pPr>
            <a:r>
              <a:rPr lang="ru-RU" altLang="ru-RU" sz="1100">
                <a:latin typeface="Microsoft Sans Serif" panose="020B0604020202020204" pitchFamily="34" charset="0"/>
                <a:cs typeface="Microsoft Sans Serif" panose="020B0604020202020204" pitchFamily="34" charset="0"/>
              </a:rPr>
              <a:t>РС-вирус – 0,17%</a:t>
            </a:r>
          </a:p>
          <a:p>
            <a:pPr marL="38100">
              <a:spcBef>
                <a:spcPct val="0"/>
              </a:spcBef>
            </a:pPr>
            <a:endParaRPr lang="ru-RU" altLang="ru-RU" sz="130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8100">
              <a:spcBef>
                <a:spcPct val="0"/>
              </a:spcBef>
            </a:pPr>
            <a:r>
              <a:rPr lang="ru-RU" altLang="ru-RU" sz="110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SARS-CoV-2 – 7,4%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972175" y="2573339"/>
            <a:ext cx="552450" cy="217487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 marR="0" lvl="0" indent="0" algn="l" defTabSz="914400" rtl="0" eaLnBrk="0" fontAlgn="base" latinLnBrk="0" hangingPunct="0">
              <a:lnSpc>
                <a:spcPct val="100000"/>
              </a:lnSpc>
              <a:spcBef>
                <a:spcPts val="7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0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</a:t>
            </a:r>
            <a:r>
              <a:rPr kumimoji="0" sz="1350" b="0" i="0" u="none" strike="noStrike" kern="1200" cap="none" spc="-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РВ</a:t>
            </a:r>
            <a:r>
              <a:rPr kumimoji="0" sz="1350" b="0" i="0" u="none" strike="noStrike" kern="1200" cap="none" spc="-2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:</a:t>
            </a: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15366" name="object 11"/>
          <p:cNvSpPr txBox="1">
            <a:spLocks noChangeArrowheads="1"/>
          </p:cNvSpPr>
          <p:nvPr/>
        </p:nvSpPr>
        <p:spPr bwMode="auto">
          <a:xfrm>
            <a:off x="1781175" y="1463675"/>
            <a:ext cx="3733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383" rIns="0" bIns="0">
            <a:spAutoFit/>
          </a:bodyPr>
          <a:lstStyle>
            <a:lvl1pPr marL="79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7938" marR="0" lvl="0" indent="0" algn="ctr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Мониторинг гриппа по результатам ПЦР диагностики в базовых  лабораториях двух Национальных центров по гриппу ВОЗ в России,  сезон 2023/24гг.</a:t>
            </a:r>
            <a:endParaRPr kumimoji="0" lang="ru-RU" altLang="ru-RU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5367" name="object 12"/>
          <p:cNvGrpSpPr>
            <a:grpSpLocks/>
          </p:cNvGrpSpPr>
          <p:nvPr/>
        </p:nvGrpSpPr>
        <p:grpSpPr bwMode="auto">
          <a:xfrm>
            <a:off x="1778001" y="1963738"/>
            <a:ext cx="3857625" cy="1219200"/>
            <a:chOff x="338288" y="1474724"/>
            <a:chExt cx="5143500" cy="1626870"/>
          </a:xfrm>
        </p:grpSpPr>
        <p:pic>
          <p:nvPicPr>
            <p:cNvPr id="15378" name="object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288" y="1474724"/>
              <a:ext cx="5143197" cy="1626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9" name="object 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8424" y="1676400"/>
              <a:ext cx="2619375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8" name="object 15"/>
          <p:cNvSpPr txBox="1">
            <a:spLocks noChangeArrowheads="1"/>
          </p:cNvSpPr>
          <p:nvPr/>
        </p:nvSpPr>
        <p:spPr bwMode="auto">
          <a:xfrm>
            <a:off x="1865314" y="3135313"/>
            <a:ext cx="3698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39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недели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Мониторинг ОРВИ негриппозной этиологии по результатам ПЦР  диагностики в базовых лабораториях двух Национальных центров  по гриппу ВОЗ в России, сезон 2023/24гг..</a:t>
            </a:r>
            <a:endParaRPr kumimoji="0" lang="ru-RU" altLang="ru-RU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46858" y="2008523"/>
            <a:ext cx="102592" cy="1014413"/>
          </a:xfrm>
          <a:prstGeom prst="rect">
            <a:avLst/>
          </a:prstGeom>
        </p:spPr>
        <p:txBody>
          <a:bodyPr vert="vert270" lIns="0" tIns="0" rIns="0" bIns="0">
            <a:spAutoFit/>
          </a:bodyPr>
          <a:lstStyle/>
          <a:p>
            <a:pPr marL="9525" marR="0" lvl="0" indent="0" algn="l" defTabSz="914400" rtl="0" eaLnBrk="0" fontAlgn="base" latinLnBrk="0" hangingPunct="0">
              <a:lnSpc>
                <a:spcPts val="80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069" b="0" i="0" u="none" strike="noStrike" kern="1200" cap="none" spc="-242" normalizeH="0" baseline="-584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Чи</a:t>
            </a:r>
            <a:r>
              <a:rPr kumimoji="0" sz="600" b="0" i="0" u="none" strike="noStrike" kern="1200" cap="none" spc="-16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Ч</a:t>
            </a:r>
            <a:r>
              <a:rPr kumimoji="0" sz="1069" b="0" i="0" u="none" strike="noStrike" kern="1200" cap="none" spc="-242" normalizeH="0" baseline="-584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</a:t>
            </a:r>
            <a:r>
              <a:rPr kumimoji="0" sz="600" b="0" i="0" u="none" strike="noStrike" kern="1200" cap="none" spc="-16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</a:t>
            </a:r>
            <a:r>
              <a:rPr kumimoji="0" sz="1069" b="0" i="0" u="none" strike="noStrike" kern="1200" cap="none" spc="-242" normalizeH="0" baseline="-584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л</a:t>
            </a:r>
            <a:r>
              <a:rPr kumimoji="0" sz="600" b="0" i="0" u="none" strike="noStrike" kern="1200" cap="none" spc="-16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</a:t>
            </a:r>
            <a:r>
              <a:rPr kumimoji="0" sz="1069" b="0" i="0" u="none" strike="noStrike" kern="1200" cap="none" spc="-242" normalizeH="0" baseline="-584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</a:t>
            </a:r>
            <a:r>
              <a:rPr kumimoji="0" sz="600" b="0" i="0" u="none" strike="noStrike" kern="1200" cap="none" spc="-16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ло</a:t>
            </a:r>
            <a:r>
              <a:rPr kumimoji="0" sz="1069" b="0" i="0" u="none" strike="noStrike" kern="1200" cap="none" spc="-242" normalizeH="0" baseline="-584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</a:t>
            </a:r>
            <a:r>
              <a:rPr kumimoji="0" sz="600" b="0" i="0" u="none" strike="noStrike" kern="1200" cap="none" spc="-16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</a:t>
            </a:r>
            <a:r>
              <a:rPr kumimoji="0" sz="1069" b="0" i="0" u="none" strike="noStrike" kern="1200" cap="none" spc="-242" normalizeH="0" baseline="-584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</a:t>
            </a:r>
            <a:r>
              <a:rPr kumimoji="0" sz="600" b="0" i="0" u="none" strike="noStrike" kern="1200" cap="none" spc="-16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</a:t>
            </a:r>
            <a:r>
              <a:rPr kumimoji="0" sz="1069" b="0" i="0" u="none" strike="noStrike" kern="1200" cap="none" spc="-242" normalizeH="0" baseline="-584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л</a:t>
            </a:r>
            <a:r>
              <a:rPr kumimoji="0" sz="600" b="0" i="0" u="none" strike="noStrike" kern="1200" cap="none" spc="-16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л</a:t>
            </a:r>
            <a:r>
              <a:rPr kumimoji="0" sz="1069" b="0" i="0" u="none" strike="noStrike" kern="1200" cap="none" spc="-242" normalizeH="0" baseline="-584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</a:t>
            </a:r>
            <a:r>
              <a:rPr kumimoji="0" sz="600" b="0" i="0" u="none" strike="noStrike" kern="1200" cap="none" spc="-16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</a:t>
            </a:r>
            <a:r>
              <a:rPr kumimoji="0" sz="1069" b="0" i="0" u="none" strike="noStrike" kern="1200" cap="none" spc="-242" normalizeH="0" baseline="-584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ж</a:t>
            </a:r>
            <a:r>
              <a:rPr kumimoji="0" sz="600" b="0" i="0" u="none" strike="noStrike" kern="1200" cap="none" spc="-16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жи</a:t>
            </a:r>
            <a:r>
              <a:rPr kumimoji="0" sz="1069" b="0" i="0" u="none" strike="noStrike" kern="1200" cap="none" spc="-242" normalizeH="0" baseline="-584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</a:t>
            </a:r>
            <a:r>
              <a:rPr kumimoji="0" sz="600" b="0" i="0" u="none" strike="noStrike" kern="1200" cap="none" spc="-16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т</a:t>
            </a:r>
            <a:r>
              <a:rPr kumimoji="0" sz="1069" b="0" i="0" u="none" strike="noStrike" kern="1200" cap="none" spc="-242" normalizeH="0" baseline="-584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т</a:t>
            </a:r>
            <a:r>
              <a:rPr kumimoji="0" sz="600" b="0" i="0" u="none" strike="noStrike" kern="1200" cap="none" spc="-16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е</a:t>
            </a:r>
            <a:r>
              <a:rPr kumimoji="0" sz="1069" b="0" i="0" u="none" strike="noStrike" kern="1200" cap="none" spc="-242" normalizeH="0" baseline="-584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е</a:t>
            </a:r>
            <a:r>
              <a:rPr kumimoji="0" sz="600" b="0" i="0" u="none" strike="noStrike" kern="1200" cap="none" spc="-16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л</a:t>
            </a:r>
            <a:r>
              <a:rPr kumimoji="0" sz="1069" b="0" i="0" u="none" strike="noStrike" kern="1200" cap="none" spc="-242" normalizeH="0" baseline="-584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л</a:t>
            </a:r>
            <a:r>
              <a:rPr kumimoji="0" sz="600" b="0" i="0" u="none" strike="noStrike" kern="1200" cap="none" spc="-16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ьн</a:t>
            </a:r>
            <a:r>
              <a:rPr kumimoji="0" sz="1069" b="0" i="0" u="none" strike="noStrike" kern="1200" cap="none" spc="-242" normalizeH="0" baseline="-584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ь</a:t>
            </a:r>
            <a:r>
              <a:rPr kumimoji="0" sz="600" b="0" i="0" u="none" strike="noStrike" kern="1200" cap="none" spc="-16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ы</a:t>
            </a:r>
            <a:r>
              <a:rPr kumimoji="0" sz="1069" b="0" i="0" u="none" strike="noStrike" kern="1200" cap="none" spc="-242" normalizeH="0" baseline="-584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</a:t>
            </a:r>
            <a:r>
              <a:rPr kumimoji="0" sz="600" b="0" i="0" u="none" strike="noStrike" kern="1200" cap="none" spc="-16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х</a:t>
            </a:r>
            <a:r>
              <a:rPr kumimoji="0" sz="1069" b="0" i="0" u="none" strike="noStrike" kern="1200" cap="none" spc="-242" normalizeH="0" baseline="-584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ых</a:t>
            </a:r>
            <a:endParaRPr kumimoji="0" sz="1069" b="0" i="0" u="none" strike="noStrike" kern="1200" cap="none" spc="0" normalizeH="0" baseline="-5847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95693" y="2168525"/>
            <a:ext cx="92333" cy="668338"/>
          </a:xfrm>
          <a:prstGeom prst="rect">
            <a:avLst/>
          </a:prstGeom>
        </p:spPr>
        <p:txBody>
          <a:bodyPr vert="vert" lIns="0" tIns="4763" rIns="0" bIns="0">
            <a:spAutoFit/>
          </a:bodyPr>
          <a:lstStyle/>
          <a:p>
            <a:pPr marL="9525" marR="0" lvl="0" indent="0" algn="l" defTabSz="914400" rtl="0" eaLnBrk="0" fontAlgn="base" latinLnBrk="0" hangingPunct="0">
              <a:lnSpc>
                <a:spcPct val="100000"/>
              </a:lnSpc>
              <a:spcBef>
                <a:spcPts val="3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%</a:t>
            </a:r>
            <a:r>
              <a:rPr kumimoji="0" sz="6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</a:t>
            </a:r>
            <a:r>
              <a:rPr kumimoji="0" sz="6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</a:t>
            </a:r>
            <a:r>
              <a:rPr kumimoji="0" sz="600" b="0" i="0" u="none" strike="noStrike" kern="120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л</a:t>
            </a:r>
            <a:r>
              <a:rPr kumimoji="0" sz="600" b="0" i="0" u="none" strike="noStrike" kern="1200" cap="none" spc="-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</a:t>
            </a:r>
            <a:r>
              <a:rPr kumimoji="0" sz="600" b="0" i="0" u="none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ж</a:t>
            </a:r>
            <a:r>
              <a:rPr kumimoji="0" sz="600" b="0" i="0" u="none" strike="noStrike" kern="1200" cap="none" spc="-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</a:t>
            </a:r>
            <a:r>
              <a:rPr kumimoji="0" sz="60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т</a:t>
            </a:r>
            <a:r>
              <a:rPr kumimoji="0" sz="600" b="0" i="0" u="none" strike="noStrike" kern="1200" cap="none" spc="-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е</a:t>
            </a:r>
            <a:r>
              <a:rPr kumimoji="0" sz="600" b="0" i="0" u="none" strike="noStrike" kern="120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л</a:t>
            </a:r>
            <a:r>
              <a:rPr kumimoji="0" sz="600" b="0" i="0" u="none" strike="noStrike" kern="1200" cap="none" spc="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ь</a:t>
            </a:r>
            <a:r>
              <a:rPr kumimoji="0" sz="6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</a:t>
            </a:r>
            <a:r>
              <a:rPr kumimoji="0" sz="600" b="0" i="0" u="none" strike="noStrike" kern="1200" cap="none" spc="-5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ы</a:t>
            </a:r>
            <a:r>
              <a:rPr kumimoji="0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х</a:t>
            </a: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pic>
        <p:nvPicPr>
          <p:cNvPr id="15371" name="object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3883026"/>
            <a:ext cx="3814762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object 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376863"/>
            <a:ext cx="1900238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bject 20"/>
          <p:cNvSpPr txBox="1"/>
          <p:nvPr/>
        </p:nvSpPr>
        <p:spPr>
          <a:xfrm>
            <a:off x="1699286" y="4095180"/>
            <a:ext cx="103875" cy="919163"/>
          </a:xfrm>
          <a:prstGeom prst="rect">
            <a:avLst/>
          </a:prstGeom>
        </p:spPr>
        <p:txBody>
          <a:bodyPr vert="vert270" lIns="0" tIns="1429" rIns="0" bIns="0">
            <a:spAutoFit/>
          </a:bodyPr>
          <a:lstStyle/>
          <a:p>
            <a:pPr marL="9525" marR="0" lvl="0" indent="0" algn="l" defTabSz="914400" rtl="0" eaLnBrk="0" fontAlgn="base" latinLnBrk="0" hangingPunct="0">
              <a:lnSpc>
                <a:spcPct val="100000"/>
              </a:lnSpc>
              <a:spcBef>
                <a:spcPts val="1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Число</a:t>
            </a:r>
            <a:r>
              <a:rPr kumimoji="0" sz="675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675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положительных</a:t>
            </a:r>
            <a:endParaRPr kumimoji="0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446464" y="5278439"/>
            <a:ext cx="320675" cy="122237"/>
          </a:xfrm>
          <a:prstGeom prst="rect">
            <a:avLst/>
          </a:prstGeom>
        </p:spPr>
        <p:txBody>
          <a:bodyPr lIns="0" tIns="11906" rIns="0" bIns="0">
            <a:spAutoFit/>
          </a:bodyPr>
          <a:lstStyle/>
          <a:p>
            <a:pPr marL="9525" marR="0" lvl="0" indent="0" algn="l" defTabSz="914400" rtl="0" eaLnBrk="0" fontAlgn="base" latinLnBrk="0" hangingPunct="0">
              <a:lnSpc>
                <a:spcPct val="100000"/>
              </a:lnSpc>
              <a:spcBef>
                <a:spcPts val="94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713" b="0" i="0" u="none" strike="noStrike" kern="1200" cap="none" spc="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sz="713" b="0" i="0" u="none" strike="noStrike" kern="1200" cap="none" spc="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713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</a:t>
            </a:r>
            <a:r>
              <a:rPr kumimoji="0" sz="713" b="0" i="0" u="none" strike="noStrike" kern="1200" cap="none" spc="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713" b="0" i="0" u="none" strike="noStrike" kern="1200" cap="none" spc="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</a:t>
            </a:r>
            <a:r>
              <a:rPr kumimoji="0" sz="713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endParaRPr kumimoji="0" sz="7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40425" y="4905375"/>
            <a:ext cx="858838" cy="217488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 marR="0" lvl="0" indent="0" algn="l" defTabSz="914400" rtl="0" eaLnBrk="0" fontAlgn="base" latinLnBrk="0" hangingPunct="0">
              <a:lnSpc>
                <a:spcPct val="100000"/>
              </a:lnSpc>
              <a:spcBef>
                <a:spcPts val="7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0" i="0" u="none" strike="noStrike" kern="1200" cap="none" spc="-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COVID-19:</a:t>
            </a: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 bwMode="auto">
          <a:xfrm>
            <a:off x="1524000" y="-23813"/>
            <a:ext cx="9144000" cy="116840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9525" marR="0" lvl="0" indent="0" algn="ctr" defTabSz="914400" rtl="0" eaLnBrk="0" fontAlgn="base" latinLnBrk="0" hangingPunct="0">
              <a:lnSpc>
                <a:spcPct val="100000"/>
              </a:lnSpc>
              <a:spcBef>
                <a:spcPts val="94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2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Ситуация</a:t>
            </a:r>
            <a:r>
              <a:rPr kumimoji="0" lang="ru-RU" sz="2400" b="1" i="0" u="none" strike="noStrike" kern="1200" cap="none" spc="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2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по </a:t>
            </a:r>
            <a:r>
              <a:rPr kumimoji="0" lang="ru-RU" sz="2400" b="1" i="0" u="none" strike="noStrike" kern="1200" cap="none" spc="1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гриппу</a:t>
            </a:r>
            <a:r>
              <a:rPr kumimoji="0" lang="ru-RU" sz="2400" b="1" i="0" u="none" strike="noStrike" kern="1200" cap="none" spc="5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1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и</a:t>
            </a:r>
            <a:r>
              <a:rPr kumimoji="0" lang="ru-RU" sz="2400" b="1" i="0" u="none" strike="noStrike" kern="120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1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ОРВИ</a:t>
            </a:r>
            <a:r>
              <a:rPr kumimoji="0" lang="ru-RU" sz="2400" b="1" i="0" u="none" strike="noStrike" kern="1200" cap="none" spc="7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1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в</a:t>
            </a:r>
            <a:r>
              <a:rPr kumimoji="0" lang="ru-RU" sz="2400" b="1" i="0" u="none" strike="noStrike" kern="120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России</a:t>
            </a:r>
            <a:r>
              <a:rPr kumimoji="0" lang="ru-RU" sz="2400" b="1" i="0" u="none" strike="noStrike" kern="120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2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на</a:t>
            </a:r>
            <a:r>
              <a:rPr kumimoji="0" lang="ru-RU" sz="2400" b="1" i="0" u="none" strike="noStrike" kern="1200" cap="none" spc="-4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35-36</a:t>
            </a:r>
            <a:r>
              <a:rPr kumimoji="0" lang="ru-RU" sz="2400" b="1" i="0" u="none" strike="noStrike" kern="1200" cap="none" spc="5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неделях</a:t>
            </a:r>
            <a:r>
              <a:rPr kumimoji="0" lang="ru-RU" sz="2400" b="1" i="0" u="none" strike="noStrike" kern="1200" cap="none" spc="-4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2024</a:t>
            </a:r>
            <a:r>
              <a:rPr kumimoji="0" lang="ru-RU" sz="2400" b="1" i="0" u="none" strike="noStrike" kern="1200" cap="none" spc="5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-8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г.</a:t>
            </a:r>
          </a:p>
          <a:p>
            <a:pPr marL="9525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(по</a:t>
            </a:r>
            <a:r>
              <a:rPr kumimoji="0" lang="ru-RU" sz="1600" b="0" i="0" u="none" strike="noStrike" kern="1200" cap="none" spc="-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ru-RU" sz="1600" b="0" i="0" u="none" strike="noStrike" kern="1200" cap="none" spc="-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данным</a:t>
            </a:r>
            <a:r>
              <a:rPr kumimoji="0" lang="ru-RU" sz="1600" b="0" i="0" u="none" strike="noStrike" kern="1200" cap="none" spc="-2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НИИ</a:t>
            </a:r>
            <a:r>
              <a:rPr kumimoji="0" lang="ru-RU" sz="1600" b="0" i="0" u="none" strike="noStrike" kern="1200" cap="none" spc="-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ru-RU" sz="1600" b="0" i="0" u="none" strike="noStrike" kern="1200" cap="none" spc="-4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Гриппа)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5" name="object 3"/>
          <p:cNvSpPr txBox="1"/>
          <p:nvPr/>
        </p:nvSpPr>
        <p:spPr>
          <a:xfrm>
            <a:off x="1703388" y="6280151"/>
            <a:ext cx="8831262" cy="206375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6668" marR="0" lvl="0" indent="0" algn="l" defTabSz="914400" rtl="0" eaLnBrk="0" fontAlgn="base" latinLnBrk="0" hangingPunct="0">
              <a:lnSpc>
                <a:spcPct val="107000"/>
              </a:lnSpc>
              <a:spcBef>
                <a:spcPts val="15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 доклада Заместителя</a:t>
            </a:r>
            <a:r>
              <a:rPr kumimoji="0" lang="ru-RU" sz="1200" b="1" i="1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Министра</a:t>
            </a:r>
            <a:r>
              <a:rPr kumimoji="0" lang="ru-RU" sz="1200" b="1" i="1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1" i="1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здравоохранения</a:t>
            </a:r>
            <a:r>
              <a:rPr kumimoji="0" lang="ru-RU" sz="1200" b="1" i="1" u="none" strike="noStrike" kern="1200" cap="none" spc="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1" i="1" u="none" strike="noStrike" kern="1200" cap="none" spc="-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Российской</a:t>
            </a:r>
            <a:r>
              <a:rPr kumimoji="0" lang="ru-RU" sz="1200" b="1" i="1" u="none" strike="noStrike" kern="1200" cap="none" spc="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1" i="1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Федерации </a:t>
            </a:r>
            <a:r>
              <a:rPr kumimoji="0" lang="ru-RU" sz="1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Плутницкого</a:t>
            </a:r>
            <a:r>
              <a:rPr kumimoji="0" lang="ru-RU" sz="1200" b="1" i="1" u="none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1" i="1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А.</a:t>
            </a:r>
            <a:r>
              <a:rPr kumimoji="0" lang="ru-RU" sz="1200" b="1" i="1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Н. от </a:t>
            </a:r>
            <a:r>
              <a:rPr kumimoji="0" lang="ru-RU" sz="1200" b="1" i="1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12.09.2024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651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object 4"/>
          <p:cNvGrpSpPr>
            <a:grpSpLocks/>
          </p:cNvGrpSpPr>
          <p:nvPr/>
        </p:nvGrpSpPr>
        <p:grpSpPr bwMode="auto">
          <a:xfrm>
            <a:off x="2879725" y="1584325"/>
            <a:ext cx="280988" cy="280988"/>
            <a:chOff x="1808226" y="970025"/>
            <a:chExt cx="374650" cy="374650"/>
          </a:xfrm>
        </p:grpSpPr>
        <p:pic>
          <p:nvPicPr>
            <p:cNvPr id="16424" name="object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4576" y="976375"/>
              <a:ext cx="3619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25" name="object 6"/>
            <p:cNvSpPr>
              <a:spLocks/>
            </p:cNvSpPr>
            <p:nvPr/>
          </p:nvSpPr>
          <p:spPr bwMode="auto">
            <a:xfrm>
              <a:off x="1814576" y="976375"/>
              <a:ext cx="361950" cy="361950"/>
            </a:xfrm>
            <a:custGeom>
              <a:avLst/>
              <a:gdLst>
                <a:gd name="T0" fmla="*/ 0 w 361950"/>
                <a:gd name="T1" fmla="*/ 180975 h 361950"/>
                <a:gd name="T2" fmla="*/ 6455 w 361950"/>
                <a:gd name="T3" fmla="*/ 132820 h 361950"/>
                <a:gd name="T4" fmla="*/ 24680 w 361950"/>
                <a:gd name="T5" fmla="*/ 89577 h 361950"/>
                <a:gd name="T6" fmla="*/ 52958 w 361950"/>
                <a:gd name="T7" fmla="*/ 52959 h 361950"/>
                <a:gd name="T8" fmla="*/ 89577 w 361950"/>
                <a:gd name="T9" fmla="*/ 24680 h 361950"/>
                <a:gd name="T10" fmla="*/ 132820 w 361950"/>
                <a:gd name="T11" fmla="*/ 6455 h 361950"/>
                <a:gd name="T12" fmla="*/ 180975 w 361950"/>
                <a:gd name="T13" fmla="*/ 0 h 361950"/>
                <a:gd name="T14" fmla="*/ 229085 w 361950"/>
                <a:gd name="T15" fmla="*/ 6455 h 361950"/>
                <a:gd name="T16" fmla="*/ 272316 w 361950"/>
                <a:gd name="T17" fmla="*/ 24680 h 361950"/>
                <a:gd name="T18" fmla="*/ 308943 w 361950"/>
                <a:gd name="T19" fmla="*/ 52959 h 361950"/>
                <a:gd name="T20" fmla="*/ 337241 w 361950"/>
                <a:gd name="T21" fmla="*/ 89577 h 361950"/>
                <a:gd name="T22" fmla="*/ 355485 w 361950"/>
                <a:gd name="T23" fmla="*/ 132820 h 361950"/>
                <a:gd name="T24" fmla="*/ 361950 w 361950"/>
                <a:gd name="T25" fmla="*/ 180975 h 361950"/>
                <a:gd name="T26" fmla="*/ 355485 w 361950"/>
                <a:gd name="T27" fmla="*/ 229085 h 361950"/>
                <a:gd name="T28" fmla="*/ 337241 w 361950"/>
                <a:gd name="T29" fmla="*/ 272316 h 361950"/>
                <a:gd name="T30" fmla="*/ 308943 w 361950"/>
                <a:gd name="T31" fmla="*/ 308943 h 361950"/>
                <a:gd name="T32" fmla="*/ 272316 w 361950"/>
                <a:gd name="T33" fmla="*/ 337241 h 361950"/>
                <a:gd name="T34" fmla="*/ 229085 w 361950"/>
                <a:gd name="T35" fmla="*/ 355485 h 361950"/>
                <a:gd name="T36" fmla="*/ 180975 w 361950"/>
                <a:gd name="T37" fmla="*/ 361950 h 361950"/>
                <a:gd name="T38" fmla="*/ 132820 w 361950"/>
                <a:gd name="T39" fmla="*/ 355485 h 361950"/>
                <a:gd name="T40" fmla="*/ 89577 w 361950"/>
                <a:gd name="T41" fmla="*/ 337241 h 361950"/>
                <a:gd name="T42" fmla="*/ 52959 w 361950"/>
                <a:gd name="T43" fmla="*/ 308943 h 361950"/>
                <a:gd name="T44" fmla="*/ 24680 w 361950"/>
                <a:gd name="T45" fmla="*/ 272316 h 361950"/>
                <a:gd name="T46" fmla="*/ 6455 w 361950"/>
                <a:gd name="T47" fmla="*/ 229085 h 361950"/>
                <a:gd name="T48" fmla="*/ 0 w 361950"/>
                <a:gd name="T49" fmla="*/ 180975 h 3619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1950"/>
                <a:gd name="T76" fmla="*/ 0 h 361950"/>
                <a:gd name="T77" fmla="*/ 361950 w 361950"/>
                <a:gd name="T78" fmla="*/ 361950 h 36195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1950" h="361950">
                  <a:moveTo>
                    <a:pt x="0" y="180975"/>
                  </a:moveTo>
                  <a:lnTo>
                    <a:pt x="6455" y="132820"/>
                  </a:lnTo>
                  <a:lnTo>
                    <a:pt x="24680" y="89577"/>
                  </a:lnTo>
                  <a:lnTo>
                    <a:pt x="52958" y="52959"/>
                  </a:lnTo>
                  <a:lnTo>
                    <a:pt x="89577" y="24680"/>
                  </a:lnTo>
                  <a:lnTo>
                    <a:pt x="132820" y="6455"/>
                  </a:lnTo>
                  <a:lnTo>
                    <a:pt x="180975" y="0"/>
                  </a:lnTo>
                  <a:lnTo>
                    <a:pt x="229085" y="6455"/>
                  </a:lnTo>
                  <a:lnTo>
                    <a:pt x="272316" y="24680"/>
                  </a:lnTo>
                  <a:lnTo>
                    <a:pt x="308943" y="52959"/>
                  </a:lnTo>
                  <a:lnTo>
                    <a:pt x="337241" y="89577"/>
                  </a:lnTo>
                  <a:lnTo>
                    <a:pt x="355485" y="132820"/>
                  </a:lnTo>
                  <a:lnTo>
                    <a:pt x="361950" y="180975"/>
                  </a:lnTo>
                  <a:lnTo>
                    <a:pt x="355485" y="229085"/>
                  </a:lnTo>
                  <a:lnTo>
                    <a:pt x="337241" y="272316"/>
                  </a:lnTo>
                  <a:lnTo>
                    <a:pt x="308943" y="308943"/>
                  </a:lnTo>
                  <a:lnTo>
                    <a:pt x="272316" y="337241"/>
                  </a:lnTo>
                  <a:lnTo>
                    <a:pt x="229085" y="355485"/>
                  </a:lnTo>
                  <a:lnTo>
                    <a:pt x="180975" y="361950"/>
                  </a:lnTo>
                  <a:lnTo>
                    <a:pt x="132820" y="355485"/>
                  </a:lnTo>
                  <a:lnTo>
                    <a:pt x="89577" y="337241"/>
                  </a:lnTo>
                  <a:lnTo>
                    <a:pt x="52959" y="308943"/>
                  </a:lnTo>
                  <a:lnTo>
                    <a:pt x="24680" y="272316"/>
                  </a:lnTo>
                  <a:lnTo>
                    <a:pt x="6455" y="229085"/>
                  </a:lnTo>
                  <a:lnTo>
                    <a:pt x="0" y="180975"/>
                  </a:lnTo>
                  <a:close/>
                </a:path>
              </a:pathLst>
            </a:custGeom>
            <a:noFill/>
            <a:ln w="12700">
              <a:solidFill>
                <a:srgbClr val="DAE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387" name="object 7"/>
          <p:cNvGrpSpPr>
            <a:grpSpLocks/>
          </p:cNvGrpSpPr>
          <p:nvPr/>
        </p:nvGrpSpPr>
        <p:grpSpPr bwMode="auto">
          <a:xfrm>
            <a:off x="2879725" y="1941514"/>
            <a:ext cx="280988" cy="280987"/>
            <a:chOff x="1808226" y="1446275"/>
            <a:chExt cx="374650" cy="374650"/>
          </a:xfrm>
        </p:grpSpPr>
        <p:pic>
          <p:nvPicPr>
            <p:cNvPr id="16422" name="object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4576" y="1452625"/>
              <a:ext cx="3619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23" name="object 9"/>
            <p:cNvSpPr>
              <a:spLocks/>
            </p:cNvSpPr>
            <p:nvPr/>
          </p:nvSpPr>
          <p:spPr bwMode="auto">
            <a:xfrm>
              <a:off x="1814576" y="1452625"/>
              <a:ext cx="361950" cy="361950"/>
            </a:xfrm>
            <a:custGeom>
              <a:avLst/>
              <a:gdLst>
                <a:gd name="T0" fmla="*/ 0 w 361950"/>
                <a:gd name="T1" fmla="*/ 180975 h 361950"/>
                <a:gd name="T2" fmla="*/ 6455 w 361950"/>
                <a:gd name="T3" fmla="*/ 132820 h 361950"/>
                <a:gd name="T4" fmla="*/ 24680 w 361950"/>
                <a:gd name="T5" fmla="*/ 89577 h 361950"/>
                <a:gd name="T6" fmla="*/ 52958 w 361950"/>
                <a:gd name="T7" fmla="*/ 52959 h 361950"/>
                <a:gd name="T8" fmla="*/ 89577 w 361950"/>
                <a:gd name="T9" fmla="*/ 24680 h 361950"/>
                <a:gd name="T10" fmla="*/ 132820 w 361950"/>
                <a:gd name="T11" fmla="*/ 6455 h 361950"/>
                <a:gd name="T12" fmla="*/ 180975 w 361950"/>
                <a:gd name="T13" fmla="*/ 0 h 361950"/>
                <a:gd name="T14" fmla="*/ 229085 w 361950"/>
                <a:gd name="T15" fmla="*/ 6455 h 361950"/>
                <a:gd name="T16" fmla="*/ 272316 w 361950"/>
                <a:gd name="T17" fmla="*/ 24680 h 361950"/>
                <a:gd name="T18" fmla="*/ 308943 w 361950"/>
                <a:gd name="T19" fmla="*/ 52959 h 361950"/>
                <a:gd name="T20" fmla="*/ 337241 w 361950"/>
                <a:gd name="T21" fmla="*/ 89577 h 361950"/>
                <a:gd name="T22" fmla="*/ 355485 w 361950"/>
                <a:gd name="T23" fmla="*/ 132820 h 361950"/>
                <a:gd name="T24" fmla="*/ 361950 w 361950"/>
                <a:gd name="T25" fmla="*/ 180975 h 361950"/>
                <a:gd name="T26" fmla="*/ 355485 w 361950"/>
                <a:gd name="T27" fmla="*/ 229085 h 361950"/>
                <a:gd name="T28" fmla="*/ 337241 w 361950"/>
                <a:gd name="T29" fmla="*/ 272316 h 361950"/>
                <a:gd name="T30" fmla="*/ 308943 w 361950"/>
                <a:gd name="T31" fmla="*/ 308943 h 361950"/>
                <a:gd name="T32" fmla="*/ 272316 w 361950"/>
                <a:gd name="T33" fmla="*/ 337241 h 361950"/>
                <a:gd name="T34" fmla="*/ 229085 w 361950"/>
                <a:gd name="T35" fmla="*/ 355485 h 361950"/>
                <a:gd name="T36" fmla="*/ 180975 w 361950"/>
                <a:gd name="T37" fmla="*/ 361950 h 361950"/>
                <a:gd name="T38" fmla="*/ 132820 w 361950"/>
                <a:gd name="T39" fmla="*/ 355485 h 361950"/>
                <a:gd name="T40" fmla="*/ 89577 w 361950"/>
                <a:gd name="T41" fmla="*/ 337241 h 361950"/>
                <a:gd name="T42" fmla="*/ 52959 w 361950"/>
                <a:gd name="T43" fmla="*/ 308943 h 361950"/>
                <a:gd name="T44" fmla="*/ 24680 w 361950"/>
                <a:gd name="T45" fmla="*/ 272316 h 361950"/>
                <a:gd name="T46" fmla="*/ 6455 w 361950"/>
                <a:gd name="T47" fmla="*/ 229085 h 361950"/>
                <a:gd name="T48" fmla="*/ 0 w 361950"/>
                <a:gd name="T49" fmla="*/ 180975 h 3619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1950"/>
                <a:gd name="T76" fmla="*/ 0 h 361950"/>
                <a:gd name="T77" fmla="*/ 361950 w 361950"/>
                <a:gd name="T78" fmla="*/ 361950 h 36195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1950" h="361950">
                  <a:moveTo>
                    <a:pt x="0" y="180975"/>
                  </a:moveTo>
                  <a:lnTo>
                    <a:pt x="6455" y="132820"/>
                  </a:lnTo>
                  <a:lnTo>
                    <a:pt x="24680" y="89577"/>
                  </a:lnTo>
                  <a:lnTo>
                    <a:pt x="52958" y="52959"/>
                  </a:lnTo>
                  <a:lnTo>
                    <a:pt x="89577" y="24680"/>
                  </a:lnTo>
                  <a:lnTo>
                    <a:pt x="132820" y="6455"/>
                  </a:lnTo>
                  <a:lnTo>
                    <a:pt x="180975" y="0"/>
                  </a:lnTo>
                  <a:lnTo>
                    <a:pt x="229085" y="6455"/>
                  </a:lnTo>
                  <a:lnTo>
                    <a:pt x="272316" y="24680"/>
                  </a:lnTo>
                  <a:lnTo>
                    <a:pt x="308943" y="52959"/>
                  </a:lnTo>
                  <a:lnTo>
                    <a:pt x="337241" y="89577"/>
                  </a:lnTo>
                  <a:lnTo>
                    <a:pt x="355485" y="132820"/>
                  </a:lnTo>
                  <a:lnTo>
                    <a:pt x="361950" y="180975"/>
                  </a:lnTo>
                  <a:lnTo>
                    <a:pt x="355485" y="229085"/>
                  </a:lnTo>
                  <a:lnTo>
                    <a:pt x="337241" y="272316"/>
                  </a:lnTo>
                  <a:lnTo>
                    <a:pt x="308943" y="308943"/>
                  </a:lnTo>
                  <a:lnTo>
                    <a:pt x="272316" y="337241"/>
                  </a:lnTo>
                  <a:lnTo>
                    <a:pt x="229085" y="355485"/>
                  </a:lnTo>
                  <a:lnTo>
                    <a:pt x="180975" y="361950"/>
                  </a:lnTo>
                  <a:lnTo>
                    <a:pt x="132820" y="355485"/>
                  </a:lnTo>
                  <a:lnTo>
                    <a:pt x="89577" y="337241"/>
                  </a:lnTo>
                  <a:lnTo>
                    <a:pt x="52959" y="308943"/>
                  </a:lnTo>
                  <a:lnTo>
                    <a:pt x="24680" y="272316"/>
                  </a:lnTo>
                  <a:lnTo>
                    <a:pt x="6455" y="229085"/>
                  </a:lnTo>
                  <a:lnTo>
                    <a:pt x="0" y="180975"/>
                  </a:lnTo>
                  <a:close/>
                </a:path>
              </a:pathLst>
            </a:custGeom>
            <a:noFill/>
            <a:ln w="12700">
              <a:solidFill>
                <a:srgbClr val="DAE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388" name="object 10"/>
          <p:cNvGrpSpPr>
            <a:grpSpLocks/>
          </p:cNvGrpSpPr>
          <p:nvPr/>
        </p:nvGrpSpPr>
        <p:grpSpPr bwMode="auto">
          <a:xfrm>
            <a:off x="2879725" y="2278064"/>
            <a:ext cx="280988" cy="280987"/>
            <a:chOff x="1808226" y="1893951"/>
            <a:chExt cx="374650" cy="374650"/>
          </a:xfrm>
        </p:grpSpPr>
        <p:pic>
          <p:nvPicPr>
            <p:cNvPr id="16420" name="object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4576" y="1900301"/>
              <a:ext cx="3619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21" name="object 12"/>
            <p:cNvSpPr>
              <a:spLocks/>
            </p:cNvSpPr>
            <p:nvPr/>
          </p:nvSpPr>
          <p:spPr bwMode="auto">
            <a:xfrm>
              <a:off x="1814576" y="1900301"/>
              <a:ext cx="361950" cy="361950"/>
            </a:xfrm>
            <a:custGeom>
              <a:avLst/>
              <a:gdLst>
                <a:gd name="T0" fmla="*/ 0 w 361950"/>
                <a:gd name="T1" fmla="*/ 180975 h 361950"/>
                <a:gd name="T2" fmla="*/ 6455 w 361950"/>
                <a:gd name="T3" fmla="*/ 132820 h 361950"/>
                <a:gd name="T4" fmla="*/ 24680 w 361950"/>
                <a:gd name="T5" fmla="*/ 89577 h 361950"/>
                <a:gd name="T6" fmla="*/ 52958 w 361950"/>
                <a:gd name="T7" fmla="*/ 52959 h 361950"/>
                <a:gd name="T8" fmla="*/ 89577 w 361950"/>
                <a:gd name="T9" fmla="*/ 24680 h 361950"/>
                <a:gd name="T10" fmla="*/ 132820 w 361950"/>
                <a:gd name="T11" fmla="*/ 6455 h 361950"/>
                <a:gd name="T12" fmla="*/ 180975 w 361950"/>
                <a:gd name="T13" fmla="*/ 0 h 361950"/>
                <a:gd name="T14" fmla="*/ 229085 w 361950"/>
                <a:gd name="T15" fmla="*/ 6455 h 361950"/>
                <a:gd name="T16" fmla="*/ 272316 w 361950"/>
                <a:gd name="T17" fmla="*/ 24680 h 361950"/>
                <a:gd name="T18" fmla="*/ 308943 w 361950"/>
                <a:gd name="T19" fmla="*/ 52959 h 361950"/>
                <a:gd name="T20" fmla="*/ 337241 w 361950"/>
                <a:gd name="T21" fmla="*/ 89577 h 361950"/>
                <a:gd name="T22" fmla="*/ 355485 w 361950"/>
                <a:gd name="T23" fmla="*/ 132820 h 361950"/>
                <a:gd name="T24" fmla="*/ 361950 w 361950"/>
                <a:gd name="T25" fmla="*/ 180975 h 361950"/>
                <a:gd name="T26" fmla="*/ 355485 w 361950"/>
                <a:gd name="T27" fmla="*/ 229085 h 361950"/>
                <a:gd name="T28" fmla="*/ 337241 w 361950"/>
                <a:gd name="T29" fmla="*/ 272316 h 361950"/>
                <a:gd name="T30" fmla="*/ 308943 w 361950"/>
                <a:gd name="T31" fmla="*/ 308943 h 361950"/>
                <a:gd name="T32" fmla="*/ 272316 w 361950"/>
                <a:gd name="T33" fmla="*/ 337241 h 361950"/>
                <a:gd name="T34" fmla="*/ 229085 w 361950"/>
                <a:gd name="T35" fmla="*/ 355485 h 361950"/>
                <a:gd name="T36" fmla="*/ 180975 w 361950"/>
                <a:gd name="T37" fmla="*/ 361950 h 361950"/>
                <a:gd name="T38" fmla="*/ 132820 w 361950"/>
                <a:gd name="T39" fmla="*/ 355485 h 361950"/>
                <a:gd name="T40" fmla="*/ 89577 w 361950"/>
                <a:gd name="T41" fmla="*/ 337241 h 361950"/>
                <a:gd name="T42" fmla="*/ 52959 w 361950"/>
                <a:gd name="T43" fmla="*/ 308943 h 361950"/>
                <a:gd name="T44" fmla="*/ 24680 w 361950"/>
                <a:gd name="T45" fmla="*/ 272316 h 361950"/>
                <a:gd name="T46" fmla="*/ 6455 w 361950"/>
                <a:gd name="T47" fmla="*/ 229085 h 361950"/>
                <a:gd name="T48" fmla="*/ 0 w 361950"/>
                <a:gd name="T49" fmla="*/ 180975 h 3619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1950"/>
                <a:gd name="T76" fmla="*/ 0 h 361950"/>
                <a:gd name="T77" fmla="*/ 361950 w 361950"/>
                <a:gd name="T78" fmla="*/ 361950 h 36195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1950" h="361950">
                  <a:moveTo>
                    <a:pt x="0" y="180975"/>
                  </a:moveTo>
                  <a:lnTo>
                    <a:pt x="6455" y="132820"/>
                  </a:lnTo>
                  <a:lnTo>
                    <a:pt x="24680" y="89577"/>
                  </a:lnTo>
                  <a:lnTo>
                    <a:pt x="52958" y="52959"/>
                  </a:lnTo>
                  <a:lnTo>
                    <a:pt x="89577" y="24680"/>
                  </a:lnTo>
                  <a:lnTo>
                    <a:pt x="132820" y="6455"/>
                  </a:lnTo>
                  <a:lnTo>
                    <a:pt x="180975" y="0"/>
                  </a:lnTo>
                  <a:lnTo>
                    <a:pt x="229085" y="6455"/>
                  </a:lnTo>
                  <a:lnTo>
                    <a:pt x="272316" y="24680"/>
                  </a:lnTo>
                  <a:lnTo>
                    <a:pt x="308943" y="52959"/>
                  </a:lnTo>
                  <a:lnTo>
                    <a:pt x="337241" y="89577"/>
                  </a:lnTo>
                  <a:lnTo>
                    <a:pt x="355485" y="132820"/>
                  </a:lnTo>
                  <a:lnTo>
                    <a:pt x="361950" y="180975"/>
                  </a:lnTo>
                  <a:lnTo>
                    <a:pt x="355485" y="229085"/>
                  </a:lnTo>
                  <a:lnTo>
                    <a:pt x="337241" y="272316"/>
                  </a:lnTo>
                  <a:lnTo>
                    <a:pt x="308943" y="308943"/>
                  </a:lnTo>
                  <a:lnTo>
                    <a:pt x="272316" y="337241"/>
                  </a:lnTo>
                  <a:lnTo>
                    <a:pt x="229085" y="355485"/>
                  </a:lnTo>
                  <a:lnTo>
                    <a:pt x="180975" y="361950"/>
                  </a:lnTo>
                  <a:lnTo>
                    <a:pt x="132820" y="355485"/>
                  </a:lnTo>
                  <a:lnTo>
                    <a:pt x="89577" y="337241"/>
                  </a:lnTo>
                  <a:lnTo>
                    <a:pt x="52959" y="308943"/>
                  </a:lnTo>
                  <a:lnTo>
                    <a:pt x="24680" y="272316"/>
                  </a:lnTo>
                  <a:lnTo>
                    <a:pt x="6455" y="229085"/>
                  </a:lnTo>
                  <a:lnTo>
                    <a:pt x="0" y="180975"/>
                  </a:lnTo>
                  <a:close/>
                </a:path>
              </a:pathLst>
            </a:custGeom>
            <a:noFill/>
            <a:ln w="12700">
              <a:solidFill>
                <a:srgbClr val="DAE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389" name="object 13"/>
          <p:cNvGrpSpPr>
            <a:grpSpLocks/>
          </p:cNvGrpSpPr>
          <p:nvPr/>
        </p:nvGrpSpPr>
        <p:grpSpPr bwMode="auto">
          <a:xfrm>
            <a:off x="2879725" y="2698750"/>
            <a:ext cx="280988" cy="280988"/>
            <a:chOff x="1808226" y="2455926"/>
            <a:chExt cx="374650" cy="374650"/>
          </a:xfrm>
        </p:grpSpPr>
        <p:pic>
          <p:nvPicPr>
            <p:cNvPr id="16418" name="object 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4576" y="2462276"/>
              <a:ext cx="3619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9" name="object 15"/>
            <p:cNvSpPr>
              <a:spLocks/>
            </p:cNvSpPr>
            <p:nvPr/>
          </p:nvSpPr>
          <p:spPr bwMode="auto">
            <a:xfrm>
              <a:off x="1814576" y="2462276"/>
              <a:ext cx="361950" cy="361950"/>
            </a:xfrm>
            <a:custGeom>
              <a:avLst/>
              <a:gdLst>
                <a:gd name="T0" fmla="*/ 0 w 361950"/>
                <a:gd name="T1" fmla="*/ 180975 h 361950"/>
                <a:gd name="T2" fmla="*/ 6455 w 361950"/>
                <a:gd name="T3" fmla="*/ 132820 h 361950"/>
                <a:gd name="T4" fmla="*/ 24680 w 361950"/>
                <a:gd name="T5" fmla="*/ 89577 h 361950"/>
                <a:gd name="T6" fmla="*/ 52958 w 361950"/>
                <a:gd name="T7" fmla="*/ 52959 h 361950"/>
                <a:gd name="T8" fmla="*/ 89577 w 361950"/>
                <a:gd name="T9" fmla="*/ 24680 h 361950"/>
                <a:gd name="T10" fmla="*/ 132820 w 361950"/>
                <a:gd name="T11" fmla="*/ 6455 h 361950"/>
                <a:gd name="T12" fmla="*/ 180975 w 361950"/>
                <a:gd name="T13" fmla="*/ 0 h 361950"/>
                <a:gd name="T14" fmla="*/ 229085 w 361950"/>
                <a:gd name="T15" fmla="*/ 6455 h 361950"/>
                <a:gd name="T16" fmla="*/ 272316 w 361950"/>
                <a:gd name="T17" fmla="*/ 24680 h 361950"/>
                <a:gd name="T18" fmla="*/ 308943 w 361950"/>
                <a:gd name="T19" fmla="*/ 52959 h 361950"/>
                <a:gd name="T20" fmla="*/ 337241 w 361950"/>
                <a:gd name="T21" fmla="*/ 89577 h 361950"/>
                <a:gd name="T22" fmla="*/ 355485 w 361950"/>
                <a:gd name="T23" fmla="*/ 132820 h 361950"/>
                <a:gd name="T24" fmla="*/ 361950 w 361950"/>
                <a:gd name="T25" fmla="*/ 180975 h 361950"/>
                <a:gd name="T26" fmla="*/ 355485 w 361950"/>
                <a:gd name="T27" fmla="*/ 229085 h 361950"/>
                <a:gd name="T28" fmla="*/ 337241 w 361950"/>
                <a:gd name="T29" fmla="*/ 272316 h 361950"/>
                <a:gd name="T30" fmla="*/ 308943 w 361950"/>
                <a:gd name="T31" fmla="*/ 308943 h 361950"/>
                <a:gd name="T32" fmla="*/ 272316 w 361950"/>
                <a:gd name="T33" fmla="*/ 337241 h 361950"/>
                <a:gd name="T34" fmla="*/ 229085 w 361950"/>
                <a:gd name="T35" fmla="*/ 355485 h 361950"/>
                <a:gd name="T36" fmla="*/ 180975 w 361950"/>
                <a:gd name="T37" fmla="*/ 361950 h 361950"/>
                <a:gd name="T38" fmla="*/ 132820 w 361950"/>
                <a:gd name="T39" fmla="*/ 355485 h 361950"/>
                <a:gd name="T40" fmla="*/ 89577 w 361950"/>
                <a:gd name="T41" fmla="*/ 337241 h 361950"/>
                <a:gd name="T42" fmla="*/ 52959 w 361950"/>
                <a:gd name="T43" fmla="*/ 308943 h 361950"/>
                <a:gd name="T44" fmla="*/ 24680 w 361950"/>
                <a:gd name="T45" fmla="*/ 272316 h 361950"/>
                <a:gd name="T46" fmla="*/ 6455 w 361950"/>
                <a:gd name="T47" fmla="*/ 229085 h 361950"/>
                <a:gd name="T48" fmla="*/ 0 w 361950"/>
                <a:gd name="T49" fmla="*/ 180975 h 3619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1950"/>
                <a:gd name="T76" fmla="*/ 0 h 361950"/>
                <a:gd name="T77" fmla="*/ 361950 w 361950"/>
                <a:gd name="T78" fmla="*/ 361950 h 36195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1950" h="361950">
                  <a:moveTo>
                    <a:pt x="0" y="180975"/>
                  </a:moveTo>
                  <a:lnTo>
                    <a:pt x="6455" y="132820"/>
                  </a:lnTo>
                  <a:lnTo>
                    <a:pt x="24680" y="89577"/>
                  </a:lnTo>
                  <a:lnTo>
                    <a:pt x="52958" y="52959"/>
                  </a:lnTo>
                  <a:lnTo>
                    <a:pt x="89577" y="24680"/>
                  </a:lnTo>
                  <a:lnTo>
                    <a:pt x="132820" y="6455"/>
                  </a:lnTo>
                  <a:lnTo>
                    <a:pt x="180975" y="0"/>
                  </a:lnTo>
                  <a:lnTo>
                    <a:pt x="229085" y="6455"/>
                  </a:lnTo>
                  <a:lnTo>
                    <a:pt x="272316" y="24680"/>
                  </a:lnTo>
                  <a:lnTo>
                    <a:pt x="308943" y="52959"/>
                  </a:lnTo>
                  <a:lnTo>
                    <a:pt x="337241" y="89577"/>
                  </a:lnTo>
                  <a:lnTo>
                    <a:pt x="355485" y="132820"/>
                  </a:lnTo>
                  <a:lnTo>
                    <a:pt x="361950" y="180975"/>
                  </a:lnTo>
                  <a:lnTo>
                    <a:pt x="355485" y="229085"/>
                  </a:lnTo>
                  <a:lnTo>
                    <a:pt x="337241" y="272316"/>
                  </a:lnTo>
                  <a:lnTo>
                    <a:pt x="308943" y="308943"/>
                  </a:lnTo>
                  <a:lnTo>
                    <a:pt x="272316" y="337241"/>
                  </a:lnTo>
                  <a:lnTo>
                    <a:pt x="229085" y="355485"/>
                  </a:lnTo>
                  <a:lnTo>
                    <a:pt x="180975" y="361950"/>
                  </a:lnTo>
                  <a:lnTo>
                    <a:pt x="132820" y="355485"/>
                  </a:lnTo>
                  <a:lnTo>
                    <a:pt x="89577" y="337241"/>
                  </a:lnTo>
                  <a:lnTo>
                    <a:pt x="52959" y="308943"/>
                  </a:lnTo>
                  <a:lnTo>
                    <a:pt x="24680" y="272316"/>
                  </a:lnTo>
                  <a:lnTo>
                    <a:pt x="6455" y="229085"/>
                  </a:lnTo>
                  <a:lnTo>
                    <a:pt x="0" y="180975"/>
                  </a:lnTo>
                  <a:close/>
                </a:path>
              </a:pathLst>
            </a:custGeom>
            <a:noFill/>
            <a:ln w="12700">
              <a:solidFill>
                <a:srgbClr val="DAE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390" name="object 16"/>
          <p:cNvGrpSpPr>
            <a:grpSpLocks/>
          </p:cNvGrpSpPr>
          <p:nvPr/>
        </p:nvGrpSpPr>
        <p:grpSpPr bwMode="auto">
          <a:xfrm>
            <a:off x="2879725" y="3198814"/>
            <a:ext cx="280988" cy="280987"/>
            <a:chOff x="1808226" y="3122676"/>
            <a:chExt cx="374650" cy="374650"/>
          </a:xfrm>
        </p:grpSpPr>
        <p:pic>
          <p:nvPicPr>
            <p:cNvPr id="16416" name="object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4576" y="3129026"/>
              <a:ext cx="3619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7" name="object 18"/>
            <p:cNvSpPr>
              <a:spLocks/>
            </p:cNvSpPr>
            <p:nvPr/>
          </p:nvSpPr>
          <p:spPr bwMode="auto">
            <a:xfrm>
              <a:off x="1814576" y="3129026"/>
              <a:ext cx="361950" cy="361950"/>
            </a:xfrm>
            <a:custGeom>
              <a:avLst/>
              <a:gdLst>
                <a:gd name="T0" fmla="*/ 0 w 361950"/>
                <a:gd name="T1" fmla="*/ 180975 h 361950"/>
                <a:gd name="T2" fmla="*/ 6455 w 361950"/>
                <a:gd name="T3" fmla="*/ 132820 h 361950"/>
                <a:gd name="T4" fmla="*/ 24680 w 361950"/>
                <a:gd name="T5" fmla="*/ 89577 h 361950"/>
                <a:gd name="T6" fmla="*/ 52958 w 361950"/>
                <a:gd name="T7" fmla="*/ 52959 h 361950"/>
                <a:gd name="T8" fmla="*/ 89577 w 361950"/>
                <a:gd name="T9" fmla="*/ 24680 h 361950"/>
                <a:gd name="T10" fmla="*/ 132820 w 361950"/>
                <a:gd name="T11" fmla="*/ 6455 h 361950"/>
                <a:gd name="T12" fmla="*/ 180975 w 361950"/>
                <a:gd name="T13" fmla="*/ 0 h 361950"/>
                <a:gd name="T14" fmla="*/ 229085 w 361950"/>
                <a:gd name="T15" fmla="*/ 6455 h 361950"/>
                <a:gd name="T16" fmla="*/ 272316 w 361950"/>
                <a:gd name="T17" fmla="*/ 24680 h 361950"/>
                <a:gd name="T18" fmla="*/ 308943 w 361950"/>
                <a:gd name="T19" fmla="*/ 52959 h 361950"/>
                <a:gd name="T20" fmla="*/ 337241 w 361950"/>
                <a:gd name="T21" fmla="*/ 89577 h 361950"/>
                <a:gd name="T22" fmla="*/ 355485 w 361950"/>
                <a:gd name="T23" fmla="*/ 132820 h 361950"/>
                <a:gd name="T24" fmla="*/ 361950 w 361950"/>
                <a:gd name="T25" fmla="*/ 180975 h 361950"/>
                <a:gd name="T26" fmla="*/ 355485 w 361950"/>
                <a:gd name="T27" fmla="*/ 229085 h 361950"/>
                <a:gd name="T28" fmla="*/ 337241 w 361950"/>
                <a:gd name="T29" fmla="*/ 272316 h 361950"/>
                <a:gd name="T30" fmla="*/ 308943 w 361950"/>
                <a:gd name="T31" fmla="*/ 308943 h 361950"/>
                <a:gd name="T32" fmla="*/ 272316 w 361950"/>
                <a:gd name="T33" fmla="*/ 337241 h 361950"/>
                <a:gd name="T34" fmla="*/ 229085 w 361950"/>
                <a:gd name="T35" fmla="*/ 355485 h 361950"/>
                <a:gd name="T36" fmla="*/ 180975 w 361950"/>
                <a:gd name="T37" fmla="*/ 361950 h 361950"/>
                <a:gd name="T38" fmla="*/ 132820 w 361950"/>
                <a:gd name="T39" fmla="*/ 355485 h 361950"/>
                <a:gd name="T40" fmla="*/ 89577 w 361950"/>
                <a:gd name="T41" fmla="*/ 337241 h 361950"/>
                <a:gd name="T42" fmla="*/ 52959 w 361950"/>
                <a:gd name="T43" fmla="*/ 308943 h 361950"/>
                <a:gd name="T44" fmla="*/ 24680 w 361950"/>
                <a:gd name="T45" fmla="*/ 272316 h 361950"/>
                <a:gd name="T46" fmla="*/ 6455 w 361950"/>
                <a:gd name="T47" fmla="*/ 229085 h 361950"/>
                <a:gd name="T48" fmla="*/ 0 w 361950"/>
                <a:gd name="T49" fmla="*/ 180975 h 3619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1950"/>
                <a:gd name="T76" fmla="*/ 0 h 361950"/>
                <a:gd name="T77" fmla="*/ 361950 w 361950"/>
                <a:gd name="T78" fmla="*/ 361950 h 36195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1950" h="361950">
                  <a:moveTo>
                    <a:pt x="0" y="180975"/>
                  </a:moveTo>
                  <a:lnTo>
                    <a:pt x="6455" y="132820"/>
                  </a:lnTo>
                  <a:lnTo>
                    <a:pt x="24680" y="89577"/>
                  </a:lnTo>
                  <a:lnTo>
                    <a:pt x="52958" y="52959"/>
                  </a:lnTo>
                  <a:lnTo>
                    <a:pt x="89577" y="24680"/>
                  </a:lnTo>
                  <a:lnTo>
                    <a:pt x="132820" y="6455"/>
                  </a:lnTo>
                  <a:lnTo>
                    <a:pt x="180975" y="0"/>
                  </a:lnTo>
                  <a:lnTo>
                    <a:pt x="229085" y="6455"/>
                  </a:lnTo>
                  <a:lnTo>
                    <a:pt x="272316" y="24680"/>
                  </a:lnTo>
                  <a:lnTo>
                    <a:pt x="308943" y="52959"/>
                  </a:lnTo>
                  <a:lnTo>
                    <a:pt x="337241" y="89577"/>
                  </a:lnTo>
                  <a:lnTo>
                    <a:pt x="355485" y="132820"/>
                  </a:lnTo>
                  <a:lnTo>
                    <a:pt x="361950" y="180975"/>
                  </a:lnTo>
                  <a:lnTo>
                    <a:pt x="355485" y="229085"/>
                  </a:lnTo>
                  <a:lnTo>
                    <a:pt x="337241" y="272316"/>
                  </a:lnTo>
                  <a:lnTo>
                    <a:pt x="308943" y="308943"/>
                  </a:lnTo>
                  <a:lnTo>
                    <a:pt x="272316" y="337241"/>
                  </a:lnTo>
                  <a:lnTo>
                    <a:pt x="229085" y="355485"/>
                  </a:lnTo>
                  <a:lnTo>
                    <a:pt x="180975" y="361950"/>
                  </a:lnTo>
                  <a:lnTo>
                    <a:pt x="132820" y="355485"/>
                  </a:lnTo>
                  <a:lnTo>
                    <a:pt x="89577" y="337241"/>
                  </a:lnTo>
                  <a:lnTo>
                    <a:pt x="52959" y="308943"/>
                  </a:lnTo>
                  <a:lnTo>
                    <a:pt x="24680" y="272316"/>
                  </a:lnTo>
                  <a:lnTo>
                    <a:pt x="6455" y="229085"/>
                  </a:lnTo>
                  <a:lnTo>
                    <a:pt x="0" y="180975"/>
                  </a:lnTo>
                  <a:close/>
                </a:path>
              </a:pathLst>
            </a:custGeom>
            <a:noFill/>
            <a:ln w="12700">
              <a:solidFill>
                <a:srgbClr val="DAE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391" name="object 19"/>
          <p:cNvGrpSpPr>
            <a:grpSpLocks/>
          </p:cNvGrpSpPr>
          <p:nvPr/>
        </p:nvGrpSpPr>
        <p:grpSpPr bwMode="auto">
          <a:xfrm>
            <a:off x="2879725" y="3556000"/>
            <a:ext cx="280988" cy="280988"/>
            <a:chOff x="1808226" y="3598926"/>
            <a:chExt cx="374650" cy="374650"/>
          </a:xfrm>
        </p:grpSpPr>
        <p:pic>
          <p:nvPicPr>
            <p:cNvPr id="16414" name="object 2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4576" y="3605276"/>
              <a:ext cx="3619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5" name="object 21"/>
            <p:cNvSpPr>
              <a:spLocks/>
            </p:cNvSpPr>
            <p:nvPr/>
          </p:nvSpPr>
          <p:spPr bwMode="auto">
            <a:xfrm>
              <a:off x="1814576" y="3605276"/>
              <a:ext cx="361950" cy="361950"/>
            </a:xfrm>
            <a:custGeom>
              <a:avLst/>
              <a:gdLst>
                <a:gd name="T0" fmla="*/ 0 w 361950"/>
                <a:gd name="T1" fmla="*/ 180975 h 361950"/>
                <a:gd name="T2" fmla="*/ 6455 w 361950"/>
                <a:gd name="T3" fmla="*/ 132820 h 361950"/>
                <a:gd name="T4" fmla="*/ 24680 w 361950"/>
                <a:gd name="T5" fmla="*/ 89577 h 361950"/>
                <a:gd name="T6" fmla="*/ 52958 w 361950"/>
                <a:gd name="T7" fmla="*/ 52959 h 361950"/>
                <a:gd name="T8" fmla="*/ 89577 w 361950"/>
                <a:gd name="T9" fmla="*/ 24680 h 361950"/>
                <a:gd name="T10" fmla="*/ 132820 w 361950"/>
                <a:gd name="T11" fmla="*/ 6455 h 361950"/>
                <a:gd name="T12" fmla="*/ 180975 w 361950"/>
                <a:gd name="T13" fmla="*/ 0 h 361950"/>
                <a:gd name="T14" fmla="*/ 229085 w 361950"/>
                <a:gd name="T15" fmla="*/ 6455 h 361950"/>
                <a:gd name="T16" fmla="*/ 272316 w 361950"/>
                <a:gd name="T17" fmla="*/ 24680 h 361950"/>
                <a:gd name="T18" fmla="*/ 308943 w 361950"/>
                <a:gd name="T19" fmla="*/ 52958 h 361950"/>
                <a:gd name="T20" fmla="*/ 337241 w 361950"/>
                <a:gd name="T21" fmla="*/ 89577 h 361950"/>
                <a:gd name="T22" fmla="*/ 355485 w 361950"/>
                <a:gd name="T23" fmla="*/ 132820 h 361950"/>
                <a:gd name="T24" fmla="*/ 361950 w 361950"/>
                <a:gd name="T25" fmla="*/ 180975 h 361950"/>
                <a:gd name="T26" fmla="*/ 355485 w 361950"/>
                <a:gd name="T27" fmla="*/ 229085 h 361950"/>
                <a:gd name="T28" fmla="*/ 337241 w 361950"/>
                <a:gd name="T29" fmla="*/ 272316 h 361950"/>
                <a:gd name="T30" fmla="*/ 308943 w 361950"/>
                <a:gd name="T31" fmla="*/ 308943 h 361950"/>
                <a:gd name="T32" fmla="*/ 272316 w 361950"/>
                <a:gd name="T33" fmla="*/ 337241 h 361950"/>
                <a:gd name="T34" fmla="*/ 229085 w 361950"/>
                <a:gd name="T35" fmla="*/ 355485 h 361950"/>
                <a:gd name="T36" fmla="*/ 180975 w 361950"/>
                <a:gd name="T37" fmla="*/ 361950 h 361950"/>
                <a:gd name="T38" fmla="*/ 132820 w 361950"/>
                <a:gd name="T39" fmla="*/ 355485 h 361950"/>
                <a:gd name="T40" fmla="*/ 89577 w 361950"/>
                <a:gd name="T41" fmla="*/ 337241 h 361950"/>
                <a:gd name="T42" fmla="*/ 52959 w 361950"/>
                <a:gd name="T43" fmla="*/ 308943 h 361950"/>
                <a:gd name="T44" fmla="*/ 24680 w 361950"/>
                <a:gd name="T45" fmla="*/ 272316 h 361950"/>
                <a:gd name="T46" fmla="*/ 6455 w 361950"/>
                <a:gd name="T47" fmla="*/ 229085 h 361950"/>
                <a:gd name="T48" fmla="*/ 0 w 361950"/>
                <a:gd name="T49" fmla="*/ 180975 h 3619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1950"/>
                <a:gd name="T76" fmla="*/ 0 h 361950"/>
                <a:gd name="T77" fmla="*/ 361950 w 361950"/>
                <a:gd name="T78" fmla="*/ 361950 h 36195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1950" h="361950">
                  <a:moveTo>
                    <a:pt x="0" y="180975"/>
                  </a:moveTo>
                  <a:lnTo>
                    <a:pt x="6455" y="132820"/>
                  </a:lnTo>
                  <a:lnTo>
                    <a:pt x="24680" y="89577"/>
                  </a:lnTo>
                  <a:lnTo>
                    <a:pt x="52958" y="52959"/>
                  </a:lnTo>
                  <a:lnTo>
                    <a:pt x="89577" y="24680"/>
                  </a:lnTo>
                  <a:lnTo>
                    <a:pt x="132820" y="6455"/>
                  </a:lnTo>
                  <a:lnTo>
                    <a:pt x="180975" y="0"/>
                  </a:lnTo>
                  <a:lnTo>
                    <a:pt x="229085" y="6455"/>
                  </a:lnTo>
                  <a:lnTo>
                    <a:pt x="272316" y="24680"/>
                  </a:lnTo>
                  <a:lnTo>
                    <a:pt x="308943" y="52958"/>
                  </a:lnTo>
                  <a:lnTo>
                    <a:pt x="337241" y="89577"/>
                  </a:lnTo>
                  <a:lnTo>
                    <a:pt x="355485" y="132820"/>
                  </a:lnTo>
                  <a:lnTo>
                    <a:pt x="361950" y="180975"/>
                  </a:lnTo>
                  <a:lnTo>
                    <a:pt x="355485" y="229085"/>
                  </a:lnTo>
                  <a:lnTo>
                    <a:pt x="337241" y="272316"/>
                  </a:lnTo>
                  <a:lnTo>
                    <a:pt x="308943" y="308943"/>
                  </a:lnTo>
                  <a:lnTo>
                    <a:pt x="272316" y="337241"/>
                  </a:lnTo>
                  <a:lnTo>
                    <a:pt x="229085" y="355485"/>
                  </a:lnTo>
                  <a:lnTo>
                    <a:pt x="180975" y="361950"/>
                  </a:lnTo>
                  <a:lnTo>
                    <a:pt x="132820" y="355485"/>
                  </a:lnTo>
                  <a:lnTo>
                    <a:pt x="89577" y="337241"/>
                  </a:lnTo>
                  <a:lnTo>
                    <a:pt x="52959" y="308943"/>
                  </a:lnTo>
                  <a:lnTo>
                    <a:pt x="24680" y="272316"/>
                  </a:lnTo>
                  <a:lnTo>
                    <a:pt x="6455" y="229085"/>
                  </a:lnTo>
                  <a:lnTo>
                    <a:pt x="0" y="180975"/>
                  </a:lnTo>
                  <a:close/>
                </a:path>
              </a:pathLst>
            </a:custGeom>
            <a:noFill/>
            <a:ln w="12700">
              <a:solidFill>
                <a:srgbClr val="DAE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392" name="object 22"/>
          <p:cNvGrpSpPr>
            <a:grpSpLocks/>
          </p:cNvGrpSpPr>
          <p:nvPr/>
        </p:nvGrpSpPr>
        <p:grpSpPr bwMode="auto">
          <a:xfrm>
            <a:off x="2879725" y="3892550"/>
            <a:ext cx="280988" cy="287338"/>
            <a:chOff x="1808226" y="4046601"/>
            <a:chExt cx="374650" cy="384175"/>
          </a:xfrm>
        </p:grpSpPr>
        <p:pic>
          <p:nvPicPr>
            <p:cNvPr id="16412" name="object 2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4576" y="4052951"/>
              <a:ext cx="361950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3" name="object 24"/>
            <p:cNvSpPr>
              <a:spLocks/>
            </p:cNvSpPr>
            <p:nvPr/>
          </p:nvSpPr>
          <p:spPr bwMode="auto">
            <a:xfrm>
              <a:off x="1814576" y="4052951"/>
              <a:ext cx="361950" cy="371475"/>
            </a:xfrm>
            <a:custGeom>
              <a:avLst/>
              <a:gdLst>
                <a:gd name="T0" fmla="*/ 0 w 361950"/>
                <a:gd name="T1" fmla="*/ 185674 h 371475"/>
                <a:gd name="T2" fmla="*/ 6455 w 361950"/>
                <a:gd name="T3" fmla="*/ 136289 h 371475"/>
                <a:gd name="T4" fmla="*/ 24680 w 361950"/>
                <a:gd name="T5" fmla="*/ 91929 h 371475"/>
                <a:gd name="T6" fmla="*/ 52958 w 361950"/>
                <a:gd name="T7" fmla="*/ 54356 h 371475"/>
                <a:gd name="T8" fmla="*/ 89577 w 361950"/>
                <a:gd name="T9" fmla="*/ 25334 h 371475"/>
                <a:gd name="T10" fmla="*/ 132820 w 361950"/>
                <a:gd name="T11" fmla="*/ 6627 h 371475"/>
                <a:gd name="T12" fmla="*/ 180975 w 361950"/>
                <a:gd name="T13" fmla="*/ 0 h 371475"/>
                <a:gd name="T14" fmla="*/ 229085 w 361950"/>
                <a:gd name="T15" fmla="*/ 6627 h 371475"/>
                <a:gd name="T16" fmla="*/ 272316 w 361950"/>
                <a:gd name="T17" fmla="*/ 25334 h 371475"/>
                <a:gd name="T18" fmla="*/ 308943 w 361950"/>
                <a:gd name="T19" fmla="*/ 54356 h 371475"/>
                <a:gd name="T20" fmla="*/ 337241 w 361950"/>
                <a:gd name="T21" fmla="*/ 91929 h 371475"/>
                <a:gd name="T22" fmla="*/ 355485 w 361950"/>
                <a:gd name="T23" fmla="*/ 136289 h 371475"/>
                <a:gd name="T24" fmla="*/ 361950 w 361950"/>
                <a:gd name="T25" fmla="*/ 185674 h 371475"/>
                <a:gd name="T26" fmla="*/ 355485 w 361950"/>
                <a:gd name="T27" fmla="*/ 235067 h 371475"/>
                <a:gd name="T28" fmla="*/ 337241 w 361950"/>
                <a:gd name="T29" fmla="*/ 279451 h 371475"/>
                <a:gd name="T30" fmla="*/ 308943 w 361950"/>
                <a:gd name="T31" fmla="*/ 317055 h 371475"/>
                <a:gd name="T32" fmla="*/ 272316 w 361950"/>
                <a:gd name="T33" fmla="*/ 346107 h 371475"/>
                <a:gd name="T34" fmla="*/ 229085 w 361950"/>
                <a:gd name="T35" fmla="*/ 364838 h 371475"/>
                <a:gd name="T36" fmla="*/ 180975 w 361950"/>
                <a:gd name="T37" fmla="*/ 371475 h 371475"/>
                <a:gd name="T38" fmla="*/ 132820 w 361950"/>
                <a:gd name="T39" fmla="*/ 364838 h 371475"/>
                <a:gd name="T40" fmla="*/ 89577 w 361950"/>
                <a:gd name="T41" fmla="*/ 346107 h 371475"/>
                <a:gd name="T42" fmla="*/ 52959 w 361950"/>
                <a:gd name="T43" fmla="*/ 317055 h 371475"/>
                <a:gd name="T44" fmla="*/ 24680 w 361950"/>
                <a:gd name="T45" fmla="*/ 279451 h 371475"/>
                <a:gd name="T46" fmla="*/ 6455 w 361950"/>
                <a:gd name="T47" fmla="*/ 235067 h 371475"/>
                <a:gd name="T48" fmla="*/ 0 w 361950"/>
                <a:gd name="T49" fmla="*/ 185674 h 3714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1950"/>
                <a:gd name="T76" fmla="*/ 0 h 371475"/>
                <a:gd name="T77" fmla="*/ 361950 w 361950"/>
                <a:gd name="T78" fmla="*/ 371475 h 3714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1950" h="371475">
                  <a:moveTo>
                    <a:pt x="0" y="185674"/>
                  </a:moveTo>
                  <a:lnTo>
                    <a:pt x="6455" y="136289"/>
                  </a:lnTo>
                  <a:lnTo>
                    <a:pt x="24680" y="91929"/>
                  </a:lnTo>
                  <a:lnTo>
                    <a:pt x="52958" y="54356"/>
                  </a:lnTo>
                  <a:lnTo>
                    <a:pt x="89577" y="25334"/>
                  </a:lnTo>
                  <a:lnTo>
                    <a:pt x="132820" y="6627"/>
                  </a:lnTo>
                  <a:lnTo>
                    <a:pt x="180975" y="0"/>
                  </a:lnTo>
                  <a:lnTo>
                    <a:pt x="229085" y="6627"/>
                  </a:lnTo>
                  <a:lnTo>
                    <a:pt x="272316" y="25334"/>
                  </a:lnTo>
                  <a:lnTo>
                    <a:pt x="308943" y="54356"/>
                  </a:lnTo>
                  <a:lnTo>
                    <a:pt x="337241" y="91929"/>
                  </a:lnTo>
                  <a:lnTo>
                    <a:pt x="355485" y="136289"/>
                  </a:lnTo>
                  <a:lnTo>
                    <a:pt x="361950" y="185674"/>
                  </a:lnTo>
                  <a:lnTo>
                    <a:pt x="355485" y="235067"/>
                  </a:lnTo>
                  <a:lnTo>
                    <a:pt x="337241" y="279451"/>
                  </a:lnTo>
                  <a:lnTo>
                    <a:pt x="308943" y="317055"/>
                  </a:lnTo>
                  <a:lnTo>
                    <a:pt x="272316" y="346107"/>
                  </a:lnTo>
                  <a:lnTo>
                    <a:pt x="229085" y="364838"/>
                  </a:lnTo>
                  <a:lnTo>
                    <a:pt x="180975" y="371475"/>
                  </a:lnTo>
                  <a:lnTo>
                    <a:pt x="132820" y="364838"/>
                  </a:lnTo>
                  <a:lnTo>
                    <a:pt x="89577" y="346107"/>
                  </a:lnTo>
                  <a:lnTo>
                    <a:pt x="52959" y="317055"/>
                  </a:lnTo>
                  <a:lnTo>
                    <a:pt x="24680" y="279451"/>
                  </a:lnTo>
                  <a:lnTo>
                    <a:pt x="6455" y="235067"/>
                  </a:lnTo>
                  <a:lnTo>
                    <a:pt x="0" y="185674"/>
                  </a:lnTo>
                  <a:close/>
                </a:path>
              </a:pathLst>
            </a:custGeom>
            <a:noFill/>
            <a:ln w="12700">
              <a:solidFill>
                <a:srgbClr val="DAE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393" name="object 25"/>
          <p:cNvGrpSpPr>
            <a:grpSpLocks/>
          </p:cNvGrpSpPr>
          <p:nvPr/>
        </p:nvGrpSpPr>
        <p:grpSpPr bwMode="auto">
          <a:xfrm>
            <a:off x="2879725" y="4249739"/>
            <a:ext cx="280988" cy="287337"/>
            <a:chOff x="1808226" y="4522851"/>
            <a:chExt cx="374650" cy="384175"/>
          </a:xfrm>
        </p:grpSpPr>
        <p:pic>
          <p:nvPicPr>
            <p:cNvPr id="16410" name="object 2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4576" y="4529201"/>
              <a:ext cx="361950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1" name="object 27"/>
            <p:cNvSpPr>
              <a:spLocks/>
            </p:cNvSpPr>
            <p:nvPr/>
          </p:nvSpPr>
          <p:spPr bwMode="auto">
            <a:xfrm>
              <a:off x="1814576" y="4529201"/>
              <a:ext cx="361950" cy="371475"/>
            </a:xfrm>
            <a:custGeom>
              <a:avLst/>
              <a:gdLst>
                <a:gd name="T0" fmla="*/ 0 w 361950"/>
                <a:gd name="T1" fmla="*/ 185674 h 371475"/>
                <a:gd name="T2" fmla="*/ 6455 w 361950"/>
                <a:gd name="T3" fmla="*/ 136289 h 371475"/>
                <a:gd name="T4" fmla="*/ 24680 w 361950"/>
                <a:gd name="T5" fmla="*/ 91929 h 371475"/>
                <a:gd name="T6" fmla="*/ 52958 w 361950"/>
                <a:gd name="T7" fmla="*/ 54356 h 371475"/>
                <a:gd name="T8" fmla="*/ 89577 w 361950"/>
                <a:gd name="T9" fmla="*/ 25334 h 371475"/>
                <a:gd name="T10" fmla="*/ 132820 w 361950"/>
                <a:gd name="T11" fmla="*/ 6627 h 371475"/>
                <a:gd name="T12" fmla="*/ 180975 w 361950"/>
                <a:gd name="T13" fmla="*/ 0 h 371475"/>
                <a:gd name="T14" fmla="*/ 229085 w 361950"/>
                <a:gd name="T15" fmla="*/ 6627 h 371475"/>
                <a:gd name="T16" fmla="*/ 272316 w 361950"/>
                <a:gd name="T17" fmla="*/ 25334 h 371475"/>
                <a:gd name="T18" fmla="*/ 308943 w 361950"/>
                <a:gd name="T19" fmla="*/ 54356 h 371475"/>
                <a:gd name="T20" fmla="*/ 337241 w 361950"/>
                <a:gd name="T21" fmla="*/ 91929 h 371475"/>
                <a:gd name="T22" fmla="*/ 355485 w 361950"/>
                <a:gd name="T23" fmla="*/ 136289 h 371475"/>
                <a:gd name="T24" fmla="*/ 361950 w 361950"/>
                <a:gd name="T25" fmla="*/ 185674 h 371475"/>
                <a:gd name="T26" fmla="*/ 355485 w 361950"/>
                <a:gd name="T27" fmla="*/ 235067 h 371475"/>
                <a:gd name="T28" fmla="*/ 337241 w 361950"/>
                <a:gd name="T29" fmla="*/ 279451 h 371475"/>
                <a:gd name="T30" fmla="*/ 308943 w 361950"/>
                <a:gd name="T31" fmla="*/ 317055 h 371475"/>
                <a:gd name="T32" fmla="*/ 272316 w 361950"/>
                <a:gd name="T33" fmla="*/ 346107 h 371475"/>
                <a:gd name="T34" fmla="*/ 229085 w 361950"/>
                <a:gd name="T35" fmla="*/ 364838 h 371475"/>
                <a:gd name="T36" fmla="*/ 180975 w 361950"/>
                <a:gd name="T37" fmla="*/ 371475 h 371475"/>
                <a:gd name="T38" fmla="*/ 132820 w 361950"/>
                <a:gd name="T39" fmla="*/ 364838 h 371475"/>
                <a:gd name="T40" fmla="*/ 89577 w 361950"/>
                <a:gd name="T41" fmla="*/ 346107 h 371475"/>
                <a:gd name="T42" fmla="*/ 52959 w 361950"/>
                <a:gd name="T43" fmla="*/ 317055 h 371475"/>
                <a:gd name="T44" fmla="*/ 24680 w 361950"/>
                <a:gd name="T45" fmla="*/ 279451 h 371475"/>
                <a:gd name="T46" fmla="*/ 6455 w 361950"/>
                <a:gd name="T47" fmla="*/ 235067 h 371475"/>
                <a:gd name="T48" fmla="*/ 0 w 361950"/>
                <a:gd name="T49" fmla="*/ 185674 h 3714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1950"/>
                <a:gd name="T76" fmla="*/ 0 h 371475"/>
                <a:gd name="T77" fmla="*/ 361950 w 361950"/>
                <a:gd name="T78" fmla="*/ 371475 h 3714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1950" h="371475">
                  <a:moveTo>
                    <a:pt x="0" y="185674"/>
                  </a:moveTo>
                  <a:lnTo>
                    <a:pt x="6455" y="136289"/>
                  </a:lnTo>
                  <a:lnTo>
                    <a:pt x="24680" y="91929"/>
                  </a:lnTo>
                  <a:lnTo>
                    <a:pt x="52958" y="54356"/>
                  </a:lnTo>
                  <a:lnTo>
                    <a:pt x="89577" y="25334"/>
                  </a:lnTo>
                  <a:lnTo>
                    <a:pt x="132820" y="6627"/>
                  </a:lnTo>
                  <a:lnTo>
                    <a:pt x="180975" y="0"/>
                  </a:lnTo>
                  <a:lnTo>
                    <a:pt x="229085" y="6627"/>
                  </a:lnTo>
                  <a:lnTo>
                    <a:pt x="272316" y="25334"/>
                  </a:lnTo>
                  <a:lnTo>
                    <a:pt x="308943" y="54356"/>
                  </a:lnTo>
                  <a:lnTo>
                    <a:pt x="337241" y="91929"/>
                  </a:lnTo>
                  <a:lnTo>
                    <a:pt x="355485" y="136289"/>
                  </a:lnTo>
                  <a:lnTo>
                    <a:pt x="361950" y="185674"/>
                  </a:lnTo>
                  <a:lnTo>
                    <a:pt x="355485" y="235067"/>
                  </a:lnTo>
                  <a:lnTo>
                    <a:pt x="337241" y="279451"/>
                  </a:lnTo>
                  <a:lnTo>
                    <a:pt x="308943" y="317055"/>
                  </a:lnTo>
                  <a:lnTo>
                    <a:pt x="272316" y="346107"/>
                  </a:lnTo>
                  <a:lnTo>
                    <a:pt x="229085" y="364838"/>
                  </a:lnTo>
                  <a:lnTo>
                    <a:pt x="180975" y="371475"/>
                  </a:lnTo>
                  <a:lnTo>
                    <a:pt x="132820" y="364838"/>
                  </a:lnTo>
                  <a:lnTo>
                    <a:pt x="89577" y="346107"/>
                  </a:lnTo>
                  <a:lnTo>
                    <a:pt x="52959" y="317055"/>
                  </a:lnTo>
                  <a:lnTo>
                    <a:pt x="24680" y="279451"/>
                  </a:lnTo>
                  <a:lnTo>
                    <a:pt x="6455" y="235067"/>
                  </a:lnTo>
                  <a:lnTo>
                    <a:pt x="0" y="185674"/>
                  </a:lnTo>
                  <a:close/>
                </a:path>
              </a:pathLst>
            </a:custGeom>
            <a:noFill/>
            <a:ln w="12700">
              <a:solidFill>
                <a:srgbClr val="DAE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394" name="object 28"/>
          <p:cNvGrpSpPr>
            <a:grpSpLocks/>
          </p:cNvGrpSpPr>
          <p:nvPr/>
        </p:nvGrpSpPr>
        <p:grpSpPr bwMode="auto">
          <a:xfrm>
            <a:off x="2879725" y="4813300"/>
            <a:ext cx="280988" cy="280988"/>
            <a:chOff x="1808226" y="5275326"/>
            <a:chExt cx="374650" cy="374650"/>
          </a:xfrm>
        </p:grpSpPr>
        <p:pic>
          <p:nvPicPr>
            <p:cNvPr id="16408" name="object 2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4576" y="5281676"/>
              <a:ext cx="361950" cy="361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9" name="object 30"/>
            <p:cNvSpPr>
              <a:spLocks/>
            </p:cNvSpPr>
            <p:nvPr/>
          </p:nvSpPr>
          <p:spPr bwMode="auto">
            <a:xfrm>
              <a:off x="1814576" y="5281676"/>
              <a:ext cx="361950" cy="361950"/>
            </a:xfrm>
            <a:custGeom>
              <a:avLst/>
              <a:gdLst>
                <a:gd name="T0" fmla="*/ 0 w 361950"/>
                <a:gd name="T1" fmla="*/ 180975 h 361950"/>
                <a:gd name="T2" fmla="*/ 6455 w 361950"/>
                <a:gd name="T3" fmla="*/ 132820 h 361950"/>
                <a:gd name="T4" fmla="*/ 24680 w 361950"/>
                <a:gd name="T5" fmla="*/ 89577 h 361950"/>
                <a:gd name="T6" fmla="*/ 52958 w 361950"/>
                <a:gd name="T7" fmla="*/ 52958 h 361950"/>
                <a:gd name="T8" fmla="*/ 89577 w 361950"/>
                <a:gd name="T9" fmla="*/ 24680 h 361950"/>
                <a:gd name="T10" fmla="*/ 132820 w 361950"/>
                <a:gd name="T11" fmla="*/ 6455 h 361950"/>
                <a:gd name="T12" fmla="*/ 180975 w 361950"/>
                <a:gd name="T13" fmla="*/ 0 h 361950"/>
                <a:gd name="T14" fmla="*/ 229085 w 361950"/>
                <a:gd name="T15" fmla="*/ 6455 h 361950"/>
                <a:gd name="T16" fmla="*/ 272316 w 361950"/>
                <a:gd name="T17" fmla="*/ 24680 h 361950"/>
                <a:gd name="T18" fmla="*/ 308943 w 361950"/>
                <a:gd name="T19" fmla="*/ 52959 h 361950"/>
                <a:gd name="T20" fmla="*/ 337241 w 361950"/>
                <a:gd name="T21" fmla="*/ 89577 h 361950"/>
                <a:gd name="T22" fmla="*/ 355485 w 361950"/>
                <a:gd name="T23" fmla="*/ 132820 h 361950"/>
                <a:gd name="T24" fmla="*/ 361950 w 361950"/>
                <a:gd name="T25" fmla="*/ 180975 h 361950"/>
                <a:gd name="T26" fmla="*/ 355485 w 361950"/>
                <a:gd name="T27" fmla="*/ 229080 h 361950"/>
                <a:gd name="T28" fmla="*/ 337241 w 361950"/>
                <a:gd name="T29" fmla="*/ 272299 h 361950"/>
                <a:gd name="T30" fmla="*/ 308943 w 361950"/>
                <a:gd name="T31" fmla="*/ 308911 h 361950"/>
                <a:gd name="T32" fmla="*/ 272316 w 361950"/>
                <a:gd name="T33" fmla="*/ 337194 h 361950"/>
                <a:gd name="T34" fmla="*/ 229085 w 361950"/>
                <a:gd name="T35" fmla="*/ 355426 h 361950"/>
                <a:gd name="T36" fmla="*/ 180975 w 361950"/>
                <a:gd name="T37" fmla="*/ 361886 h 361950"/>
                <a:gd name="T38" fmla="*/ 132820 w 361950"/>
                <a:gd name="T39" fmla="*/ 355426 h 361950"/>
                <a:gd name="T40" fmla="*/ 89577 w 361950"/>
                <a:gd name="T41" fmla="*/ 337194 h 361950"/>
                <a:gd name="T42" fmla="*/ 52959 w 361950"/>
                <a:gd name="T43" fmla="*/ 308911 h 361950"/>
                <a:gd name="T44" fmla="*/ 24680 w 361950"/>
                <a:gd name="T45" fmla="*/ 272299 h 361950"/>
                <a:gd name="T46" fmla="*/ 6455 w 361950"/>
                <a:gd name="T47" fmla="*/ 229080 h 361950"/>
                <a:gd name="T48" fmla="*/ 0 w 361950"/>
                <a:gd name="T49" fmla="*/ 180975 h 3619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1950"/>
                <a:gd name="T76" fmla="*/ 0 h 361950"/>
                <a:gd name="T77" fmla="*/ 361950 w 361950"/>
                <a:gd name="T78" fmla="*/ 361950 h 36195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1950" h="361950">
                  <a:moveTo>
                    <a:pt x="0" y="180975"/>
                  </a:moveTo>
                  <a:lnTo>
                    <a:pt x="6455" y="132820"/>
                  </a:lnTo>
                  <a:lnTo>
                    <a:pt x="24680" y="89577"/>
                  </a:lnTo>
                  <a:lnTo>
                    <a:pt x="52958" y="52958"/>
                  </a:lnTo>
                  <a:lnTo>
                    <a:pt x="89577" y="24680"/>
                  </a:lnTo>
                  <a:lnTo>
                    <a:pt x="132820" y="6455"/>
                  </a:lnTo>
                  <a:lnTo>
                    <a:pt x="180975" y="0"/>
                  </a:lnTo>
                  <a:lnTo>
                    <a:pt x="229085" y="6455"/>
                  </a:lnTo>
                  <a:lnTo>
                    <a:pt x="272316" y="24680"/>
                  </a:lnTo>
                  <a:lnTo>
                    <a:pt x="308943" y="52959"/>
                  </a:lnTo>
                  <a:lnTo>
                    <a:pt x="337241" y="89577"/>
                  </a:lnTo>
                  <a:lnTo>
                    <a:pt x="355485" y="132820"/>
                  </a:lnTo>
                  <a:lnTo>
                    <a:pt x="361950" y="180975"/>
                  </a:lnTo>
                  <a:lnTo>
                    <a:pt x="355485" y="229080"/>
                  </a:lnTo>
                  <a:lnTo>
                    <a:pt x="337241" y="272299"/>
                  </a:lnTo>
                  <a:lnTo>
                    <a:pt x="308943" y="308911"/>
                  </a:lnTo>
                  <a:lnTo>
                    <a:pt x="272316" y="337194"/>
                  </a:lnTo>
                  <a:lnTo>
                    <a:pt x="229085" y="355426"/>
                  </a:lnTo>
                  <a:lnTo>
                    <a:pt x="180975" y="361886"/>
                  </a:lnTo>
                  <a:lnTo>
                    <a:pt x="132820" y="355426"/>
                  </a:lnTo>
                  <a:lnTo>
                    <a:pt x="89577" y="337194"/>
                  </a:lnTo>
                  <a:lnTo>
                    <a:pt x="52959" y="308911"/>
                  </a:lnTo>
                  <a:lnTo>
                    <a:pt x="24680" y="272299"/>
                  </a:lnTo>
                  <a:lnTo>
                    <a:pt x="6455" y="229080"/>
                  </a:lnTo>
                  <a:lnTo>
                    <a:pt x="0" y="180975"/>
                  </a:lnTo>
                  <a:close/>
                </a:path>
              </a:pathLst>
            </a:custGeom>
            <a:noFill/>
            <a:ln w="12700">
              <a:solidFill>
                <a:srgbClr val="DAE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object 31"/>
          <p:cNvSpPr txBox="1"/>
          <p:nvPr/>
        </p:nvSpPr>
        <p:spPr>
          <a:xfrm>
            <a:off x="2243139" y="1589089"/>
            <a:ext cx="579437" cy="217487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 marR="0" lvl="0" indent="0" algn="l" defTabSz="914400" rtl="0" eaLnBrk="0" fontAlgn="base" latinLnBrk="0" hangingPunct="0">
              <a:lnSpc>
                <a:spcPct val="100000"/>
              </a:lnSpc>
              <a:spcBef>
                <a:spcPts val="7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я</a:t>
            </a:r>
            <a:r>
              <a:rPr kumimoji="0" sz="1350" b="0" i="0" u="none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</a:t>
            </a:r>
            <a:r>
              <a:rPr kumimoji="0" sz="1350" b="0" i="0" u="none" strike="noStrike" kern="1200" cap="none" spc="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</a:t>
            </a:r>
            <a:r>
              <a:rPr kumimoji="0" sz="1350" b="0" i="0" u="none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а</a:t>
            </a:r>
            <a:r>
              <a:rPr kumimoji="0" sz="1350" b="0" i="0" u="none" strike="noStrike" kern="1200" cap="none" spc="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</a:t>
            </a:r>
            <a:r>
              <a:rPr kumimoji="0" sz="135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ь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16396" name="object 32"/>
          <p:cNvSpPr txBox="1">
            <a:spLocks noChangeArrowheads="1"/>
          </p:cNvSpPr>
          <p:nvPr/>
        </p:nvSpPr>
        <p:spPr bwMode="auto">
          <a:xfrm>
            <a:off x="2092325" y="1951039"/>
            <a:ext cx="73025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525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7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февраль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март</a:t>
            </a:r>
          </a:p>
        </p:txBody>
      </p:sp>
      <p:sp>
        <p:nvSpPr>
          <p:cNvPr id="35" name="object 33"/>
          <p:cNvSpPr txBox="1"/>
          <p:nvPr/>
        </p:nvSpPr>
        <p:spPr>
          <a:xfrm>
            <a:off x="2236789" y="2713039"/>
            <a:ext cx="579437" cy="217487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 marR="0" lvl="0" indent="0" algn="l" defTabSz="914400" rtl="0" eaLnBrk="0" fontAlgn="base" latinLnBrk="0" hangingPunct="0">
              <a:lnSpc>
                <a:spcPct val="100000"/>
              </a:lnSpc>
              <a:spcBef>
                <a:spcPts val="7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0" i="0" u="none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а</a:t>
            </a:r>
            <a:r>
              <a:rPr kumimoji="0" sz="1350" b="0" i="0" u="none" strike="noStrike" kern="1200" cap="none" spc="-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</a:t>
            </a:r>
            <a:r>
              <a:rPr kumimoji="0" sz="1350" b="0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</a:t>
            </a:r>
            <a:r>
              <a:rPr kumimoji="0" sz="1350" b="0" i="0" u="none" strike="noStrike" kern="1200" cap="none" spc="-7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е</a:t>
            </a:r>
            <a:r>
              <a:rPr kumimoji="0" sz="1350" b="0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ль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36" name="object 34"/>
          <p:cNvSpPr txBox="1"/>
          <p:nvPr/>
        </p:nvSpPr>
        <p:spPr>
          <a:xfrm>
            <a:off x="2490788" y="3232150"/>
            <a:ext cx="330200" cy="217488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 marR="0" lvl="0" indent="0" algn="l" defTabSz="914400" rtl="0" eaLnBrk="0" fontAlgn="base" latinLnBrk="0" hangingPunct="0">
              <a:lnSpc>
                <a:spcPct val="100000"/>
              </a:lnSpc>
              <a:spcBef>
                <a:spcPts val="7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0" i="0" u="none" strike="noStrike" kern="1200" cap="none" spc="-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м</a:t>
            </a:r>
            <a:r>
              <a:rPr kumimoji="0" sz="1350" b="0" i="0" u="none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а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й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16399" name="object 35"/>
          <p:cNvSpPr txBox="1">
            <a:spLocks noChangeArrowheads="1"/>
          </p:cNvSpPr>
          <p:nvPr/>
        </p:nvSpPr>
        <p:spPr bwMode="auto">
          <a:xfrm>
            <a:off x="2236788" y="3594101"/>
            <a:ext cx="5842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525" rIns="0" bIns="0">
            <a:spAutoFit/>
          </a:bodyPr>
          <a:lstStyle>
            <a:lvl1pPr marL="984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98425" marR="0" lvl="0" indent="0" algn="l" defTabSz="914400" rtl="0" eaLnBrk="0" fontAlgn="base" latinLnBrk="0" hangingPunct="0">
              <a:lnSpc>
                <a:spcPct val="100000"/>
              </a:lnSpc>
              <a:spcBef>
                <a:spcPts val="7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июнь</a:t>
            </a:r>
          </a:p>
          <a:p>
            <a:pPr marL="98425" marR="0" lvl="0" indent="0" algn="l" defTabSz="914400" rtl="0" eaLnBrk="0" fontAlgn="base" latinLnBrk="0" hangingPunct="0">
              <a:lnSpc>
                <a:spcPct val="158000"/>
              </a:lnSpc>
              <a:spcBef>
                <a:spcPts val="17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июль  август</a:t>
            </a:r>
          </a:p>
        </p:txBody>
      </p:sp>
      <p:sp>
        <p:nvSpPr>
          <p:cNvPr id="38" name="object 36"/>
          <p:cNvSpPr txBox="1"/>
          <p:nvPr/>
        </p:nvSpPr>
        <p:spPr>
          <a:xfrm>
            <a:off x="2070101" y="4830764"/>
            <a:ext cx="752475" cy="217487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 marR="0" lvl="0" indent="0" algn="l" defTabSz="914400" rtl="0" eaLnBrk="0" fontAlgn="base" latinLnBrk="0" hangingPunct="0">
              <a:lnSpc>
                <a:spcPct val="100000"/>
              </a:lnSpc>
              <a:spcBef>
                <a:spcPts val="7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</a:t>
            </a:r>
            <a:r>
              <a:rPr kumimoji="0" sz="1350" b="0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е</a:t>
            </a:r>
            <a:r>
              <a:rPr kumimoji="0" sz="1350" b="0" i="0" u="none" strike="noStrike" kern="1200" cap="none" spc="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тя</a:t>
            </a:r>
            <a:r>
              <a:rPr kumimoji="0" sz="1350" b="0" i="0" u="none" strike="noStrike" kern="1200" cap="none" spc="-4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б</a:t>
            </a:r>
            <a:r>
              <a:rPr kumimoji="0" sz="1350" b="0" i="0" u="none" strike="noStrike" kern="1200" cap="none" spc="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</a:t>
            </a:r>
            <a:r>
              <a:rPr kumimoji="0" sz="135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ь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16401" name="object 37"/>
          <p:cNvSpPr txBox="1">
            <a:spLocks noChangeArrowheads="1"/>
          </p:cNvSpPr>
          <p:nvPr/>
        </p:nvSpPr>
        <p:spPr bwMode="auto">
          <a:xfrm>
            <a:off x="3341688" y="1747838"/>
            <a:ext cx="5784850" cy="53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478" rIns="0" bIns="0">
            <a:spAutoFit/>
          </a:bodyPr>
          <a:lstStyle>
            <a:lvl1pPr marL="95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9525" marR="0" lvl="0" indent="0" algn="l" defTabSz="914400" rtl="0" eaLnBrk="0" fontAlgn="base" latinLnBrk="0" hangingPunct="0">
              <a:lnSpc>
                <a:spcPct val="101000"/>
              </a:lnSpc>
              <a:spcBef>
                <a:spcPts val="88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100" b="1" i="0" u="none" strike="noStrike" kern="1200" cap="none" spc="0" normalizeH="0" baseline="0" noProof="0">
                <a:ln>
                  <a:noFill/>
                </a:ln>
                <a:solidFill>
                  <a:srgbClr val="295C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января по апрель 2024 года доминирующей линией SARS-CoV-2 в России  оставался вариант JN.1 </a:t>
            </a:r>
            <a:r>
              <a:rPr kumimoji="0" lang="ru-RU" altLang="ru-RU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и его производные (JN.1.*) (дочерняя линия варианта</a:t>
            </a:r>
          </a:p>
          <a:p>
            <a:pPr marL="9525" marR="0" lvl="0" indent="0" algn="l" defTabSz="914400" rtl="0" eaLnBrk="0" fontAlgn="base" latinLnBrk="0" hangingPunct="0">
              <a:lnSpc>
                <a:spcPct val="100000"/>
              </a:lnSpc>
              <a:spcBef>
                <a:spcPts val="63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«Пирола»)</a:t>
            </a:r>
          </a:p>
        </p:txBody>
      </p:sp>
      <p:sp>
        <p:nvSpPr>
          <p:cNvPr id="40" name="object 38"/>
          <p:cNvSpPr txBox="1"/>
          <p:nvPr/>
        </p:nvSpPr>
        <p:spPr>
          <a:xfrm>
            <a:off x="3341689" y="2668588"/>
            <a:ext cx="6751637" cy="442912"/>
          </a:xfrm>
          <a:prstGeom prst="rect">
            <a:avLst/>
          </a:prstGeom>
        </p:spPr>
        <p:txBody>
          <a:bodyPr lIns="0" tIns="46196" rIns="0" bIns="0">
            <a:spAutoFit/>
          </a:bodyPr>
          <a:lstStyle/>
          <a:p>
            <a:pPr marL="9525" marR="0" lvl="0" indent="0" algn="l" defTabSz="914400" rtl="0" eaLnBrk="0" fontAlgn="base" latinLnBrk="0" hangingPunct="0">
              <a:lnSpc>
                <a:spcPct val="100000"/>
              </a:lnSpc>
              <a:spcBef>
                <a:spcPts val="36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163" b="1" i="0" u="none" strike="noStrike" kern="1200" cap="none" spc="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26</a:t>
            </a:r>
            <a:r>
              <a:rPr kumimoji="0" sz="1163" b="1" i="0" u="none" strike="noStrike" kern="1200" cap="none" spc="3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63" b="1" i="0" u="none" strike="noStrike" kern="1200" cap="none" spc="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апреля</a:t>
            </a:r>
            <a:r>
              <a:rPr kumimoji="0" sz="116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63" b="1" i="0" u="none" strike="noStrike" kern="1200" cap="none" spc="19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2024</a:t>
            </a:r>
            <a:r>
              <a:rPr kumimoji="0" sz="1163" b="1" i="0" u="none" strike="noStrike" kern="1200" cap="none" spc="3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63" b="1" i="0" u="none" strike="noStrike" kern="1200" cap="none" spc="-7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г.</a:t>
            </a:r>
            <a:r>
              <a:rPr kumimoji="0" sz="1163" b="1" i="0" u="none" strike="noStrike" kern="1200" cap="none" spc="23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63" b="1" i="0" u="none" strike="noStrike" kern="1200" cap="none" spc="19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ВОЗ</a:t>
            </a:r>
            <a:r>
              <a:rPr kumimoji="0" sz="1163" b="1" i="0" u="none" strike="noStrike" kern="1200" cap="none" spc="8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63" b="1" i="0" u="none" strike="noStrike" kern="1200" cap="none" spc="1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рекомендовала</a:t>
            </a:r>
            <a:r>
              <a:rPr kumimoji="0" sz="1163" b="1" i="0" u="none" strike="noStrike" kern="1200" cap="none" spc="3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63" b="1" i="0" u="none" strike="noStrike" kern="1200" cap="none" spc="1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использовать</a:t>
            </a:r>
            <a:r>
              <a:rPr kumimoji="0" sz="1163" b="1" i="0" u="none" strike="noStrike" kern="1200" cap="none" spc="19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63" b="1" i="0" u="none" strike="noStrike" kern="1200" cap="none" spc="23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линию</a:t>
            </a:r>
            <a:r>
              <a:rPr kumimoji="0" sz="1163" b="1" i="0" u="none" strike="noStrike" kern="1200" cap="none" spc="19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63" b="1" i="0" u="none" strike="noStrike" kern="1200" cap="none" spc="1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JN.1</a:t>
            </a:r>
            <a:r>
              <a:rPr kumimoji="0" sz="1163" b="1" i="0" u="none" strike="noStrike" kern="1200" cap="none" spc="3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63" b="1" i="0" u="none" strike="noStrike" kern="1200" cap="none" spc="1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1163" b="1" i="0" u="none" strike="noStrike" kern="1200" cap="none" spc="19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63" b="1" i="0" u="none" strike="noStrike" kern="1200" cap="none" spc="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качестве</a:t>
            </a:r>
            <a:r>
              <a:rPr kumimoji="0" sz="1163" b="1" i="0" u="none" strike="noStrike" kern="1200" cap="none" spc="-26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63" b="1" i="0" u="none" strike="noStrike" kern="1200" cap="none" spc="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антигена</a:t>
            </a:r>
            <a:r>
              <a:rPr kumimoji="0" sz="1163" b="1" i="0" u="none" strike="noStrike" kern="1200" cap="none" spc="34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63" b="1" i="0" u="none" strike="noStrike" kern="1200" cap="none" spc="19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при</a:t>
            </a:r>
            <a:endParaRPr kumimoji="0" sz="116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525" marR="0" lvl="0" indent="0" algn="l" defTabSz="914400" rtl="0" eaLnBrk="0" fontAlgn="base" latinLnBrk="0" hangingPunct="0">
              <a:lnSpc>
                <a:spcPct val="100000"/>
              </a:lnSpc>
              <a:spcBef>
                <a:spcPts val="29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163" b="1" i="0" u="none" strike="noStrike" kern="1200" cap="none" spc="19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создании</a:t>
            </a:r>
            <a:r>
              <a:rPr kumimoji="0" sz="1163" b="1" i="0" u="none" strike="noStrike" kern="1200" cap="none" spc="8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63" b="1" i="0" u="none" strike="noStrike" kern="1200" cap="none" spc="1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моновалентных</a:t>
            </a:r>
            <a:r>
              <a:rPr kumimoji="0" sz="1163" b="1" i="0" u="none" strike="noStrike" kern="1200" cap="none" spc="7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63" b="1" i="0" u="none" strike="noStrike" kern="1200" cap="none" spc="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вакцин </a:t>
            </a:r>
            <a:r>
              <a:rPr kumimoji="0" sz="1163" b="0" i="0" u="none" strike="noStrike" kern="1200" cap="none" spc="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для</a:t>
            </a:r>
            <a:r>
              <a:rPr kumimoji="0" sz="1163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163" b="0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профилактики</a:t>
            </a:r>
            <a:r>
              <a:rPr kumimoji="0" sz="1163" b="0" i="0" u="none" strike="noStrike" kern="1200" cap="none" spc="4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163" b="0" i="0" u="none" strike="noStrike" kern="1200" cap="none" spc="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коронавирусной</a:t>
            </a:r>
            <a:r>
              <a:rPr kumimoji="0" sz="1163" b="0" i="0" u="none" strike="noStrike" kern="1200" cap="none" spc="4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163" b="0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инфекции.</a:t>
            </a:r>
            <a:endParaRPr kumimoji="0" sz="116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16403" name="object 39"/>
          <p:cNvSpPr txBox="1">
            <a:spLocks noChangeArrowheads="1"/>
          </p:cNvSpPr>
          <p:nvPr/>
        </p:nvSpPr>
        <p:spPr bwMode="auto">
          <a:xfrm>
            <a:off x="3349625" y="3446463"/>
            <a:ext cx="524033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478" rIns="0" bIns="0">
            <a:spAutoFit/>
          </a:bodyPr>
          <a:lstStyle>
            <a:lvl1pPr marL="95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9525" marR="0" lvl="0" indent="0" algn="l" defTabSz="914400" rtl="0" eaLnBrk="0" fontAlgn="base" latinLnBrk="0" hangingPunct="0">
              <a:lnSpc>
                <a:spcPct val="101000"/>
              </a:lnSpc>
              <a:spcBef>
                <a:spcPts val="88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По мере эволюции линии JN.1 </a:t>
            </a:r>
            <a:r>
              <a:rPr kumimoji="0" lang="ru-RU" altLang="ru-RU" sz="1100" b="1" i="0" u="none" strike="noStrike" kern="1200" cap="none" spc="0" normalizeH="0" baseline="0" noProof="0">
                <a:ln>
                  <a:noFill/>
                </a:ln>
                <a:solidFill>
                  <a:srgbClr val="295C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возникли множественные варианты и  дочерние линии. </a:t>
            </a:r>
            <a:r>
              <a:rPr kumimoji="0" lang="ru-RU" altLang="ru-RU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Четырем таким вариантам ВОЗ присвоила статус VUM</a:t>
            </a:r>
          </a:p>
        </p:txBody>
      </p:sp>
      <p:sp>
        <p:nvSpPr>
          <p:cNvPr id="42" name="object 40"/>
          <p:cNvSpPr txBox="1"/>
          <p:nvPr/>
        </p:nvSpPr>
        <p:spPr>
          <a:xfrm>
            <a:off x="3319464" y="4079875"/>
            <a:ext cx="5781675" cy="190500"/>
          </a:xfrm>
          <a:prstGeom prst="rect">
            <a:avLst/>
          </a:prstGeom>
        </p:spPr>
        <p:txBody>
          <a:bodyPr lIns="0" tIns="11906" rIns="0" bIns="0">
            <a:spAutoFit/>
          </a:bodyPr>
          <a:lstStyle/>
          <a:p>
            <a:pPr marL="9525" marR="0" lvl="0" indent="0" algn="l" defTabSz="914400" rtl="0" eaLnBrk="0" fontAlgn="base" latinLnBrk="0" hangingPunct="0">
              <a:lnSpc>
                <a:spcPct val="100000"/>
              </a:lnSpc>
              <a:spcBef>
                <a:spcPts val="94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163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Группа</a:t>
            </a:r>
            <a:r>
              <a:rPr kumimoji="0" sz="1163" b="0" i="0" u="none" strike="noStrike" kern="1200" cap="none" spc="-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163" b="0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вариантов,</a:t>
            </a:r>
            <a:r>
              <a:rPr kumimoji="0" sz="1163" b="0" i="0" u="none" strike="noStrike" kern="1200" cap="none" spc="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163" b="0" i="0" u="none" strike="noStrike" kern="1200" cap="none" spc="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несущих</a:t>
            </a:r>
            <a:r>
              <a:rPr kumimoji="0" sz="1163" b="0" i="0" u="none" strike="noStrike" kern="1200" cap="none" spc="5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163" b="0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замены</a:t>
            </a:r>
            <a:r>
              <a:rPr kumimoji="0" sz="1163" b="0" i="0" u="none" strike="noStrike" kern="1200" cap="none" spc="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163" b="0" i="0" u="none" strike="noStrike" kern="1200" cap="none" spc="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</a:t>
            </a:r>
            <a:r>
              <a:rPr kumimoji="0" sz="1163" b="0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163" b="0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белке</a:t>
            </a:r>
            <a:r>
              <a:rPr kumimoji="0" sz="1163" b="0" i="0" u="none" strike="noStrike" kern="1200" cap="none" spc="-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163" b="0" i="0" u="none" strike="noStrike" kern="1200" cap="none" spc="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S</a:t>
            </a:r>
            <a:r>
              <a:rPr kumimoji="0" sz="1163" b="0" i="0" u="none" strike="noStrike" kern="1200" cap="none" spc="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163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получили</a:t>
            </a:r>
            <a:r>
              <a:rPr kumimoji="0" sz="1163" b="0" i="0" u="none" strike="noStrike" kern="1200" cap="none" spc="4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163" b="0" i="0" u="none" strike="noStrike" kern="1200" cap="none" spc="-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также</a:t>
            </a:r>
            <a:r>
              <a:rPr kumimoji="0" sz="1163" b="0" i="0" u="none" strike="noStrike" kern="1200" cap="none" spc="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163" b="0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название</a:t>
            </a:r>
            <a:r>
              <a:rPr kumimoji="0" sz="1163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163" b="1" i="0" u="none" strike="noStrike" kern="1200" cap="none" spc="15" normalizeH="0" baseline="0" noProof="0" dirty="0">
                <a:ln>
                  <a:noFill/>
                </a:ln>
                <a:solidFill>
                  <a:srgbClr val="295CA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«FLiRT»</a:t>
            </a:r>
            <a:endParaRPr kumimoji="0" sz="116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405" name="object 41"/>
          <p:cNvSpPr txBox="1">
            <a:spLocks noChangeArrowheads="1"/>
          </p:cNvSpPr>
          <p:nvPr/>
        </p:nvSpPr>
        <p:spPr bwMode="auto">
          <a:xfrm>
            <a:off x="3332163" y="4818064"/>
            <a:ext cx="695325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859" rIns="0" bIns="0">
            <a:spAutoFit/>
          </a:bodyPr>
          <a:lstStyle>
            <a:lvl1pPr marL="95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9525" marR="0" lvl="0" indent="0" algn="l" defTabSz="914400" rtl="0" eaLnBrk="0" fontAlgn="base" latinLnBrk="0" hangingPunct="0">
              <a:lnSpc>
                <a:spcPct val="119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Доля вариантов FLiRT начала существенно увеличиваться в структуре циркулирующих  вариантов SARS-CoV-2 с апреля 2024 года, и в настоящее время составляет большинство  (более 60%).</a:t>
            </a:r>
            <a:endParaRPr kumimoji="0" lang="ru-RU" alt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525" marR="0" lvl="0" indent="0" algn="l" defTabSz="914400" rtl="0" eaLnBrk="0" fontAlgn="base" latinLnBrk="0" hangingPunct="0">
              <a:lnSpc>
                <a:spcPts val="1688"/>
              </a:lnSpc>
              <a:spcBef>
                <a:spcPts val="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Мутации, которые несут варианты FLiRT, позволяют вирусы уклоняться от ранее приобретенного  иммунитета, поэтому в ряде стран наблюдаются подъемы заболеваемости, связанные с</a:t>
            </a:r>
          </a:p>
          <a:p>
            <a:pPr marL="9525" marR="0" lvl="0" indent="0" algn="l" defTabSz="914400" rtl="0" eaLnBrk="0" fontAlgn="base" latinLnBrk="0" hangingPunct="0">
              <a:lnSpc>
                <a:spcPct val="100000"/>
              </a:lnSpc>
              <a:spcBef>
                <a:spcPts val="138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циркуляцией вариантов SARS-CoV-2 из этой группы.</a:t>
            </a:r>
          </a:p>
        </p:txBody>
      </p:sp>
      <p:sp>
        <p:nvSpPr>
          <p:cNvPr id="45" name="Заголовок 1"/>
          <p:cNvSpPr txBox="1">
            <a:spLocks/>
          </p:cNvSpPr>
          <p:nvPr/>
        </p:nvSpPr>
        <p:spPr bwMode="auto">
          <a:xfrm>
            <a:off x="1524000" y="1"/>
            <a:ext cx="9144000" cy="12684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9525" marR="0" lvl="0" indent="0" algn="ctr" defTabSz="914400" rtl="0" eaLnBrk="0" fontAlgn="base" latinLnBrk="0" hangingPunct="0">
              <a:lnSpc>
                <a:spcPct val="100000"/>
              </a:lnSpc>
              <a:spcBef>
                <a:spcPts val="94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1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Доминирующие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ru-RU" sz="2800" b="1" i="0" u="none" strike="noStrike" kern="1200" cap="none" spc="2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штаммы</a:t>
            </a:r>
            <a:r>
              <a:rPr kumimoji="0" lang="ru-RU" sz="2800" b="1" i="0" u="none" strike="noStrike" kern="1200" cap="none" spc="1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ru-RU" sz="2800" b="1" i="0" u="none" strike="noStrike" kern="120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COVID-19</a:t>
            </a:r>
            <a:r>
              <a:rPr kumimoji="0" lang="ru-RU" sz="2800" b="1" i="0" u="none" strike="noStrike" kern="1200" cap="none" spc="6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ru-RU" sz="2800" b="1" i="0" u="none" strike="noStrike" kern="1200" cap="none" spc="1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в</a:t>
            </a:r>
            <a:r>
              <a:rPr kumimoji="0" lang="ru-RU" sz="2800" b="1" i="0" u="none" strike="noStrike" kern="1200" cap="none" spc="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ru-RU" sz="2800" b="1" i="0" u="none" strike="noStrike" kern="1200" cap="none" spc="1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Российской</a:t>
            </a:r>
            <a:r>
              <a:rPr kumimoji="0" lang="ru-RU" sz="2800" b="1" i="0" u="none" strike="noStrike" kern="1200" cap="none" spc="1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ru-RU" sz="2800" b="1" i="0" u="none" strike="noStrike" kern="1200" cap="none" spc="1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Федерации</a:t>
            </a:r>
          </a:p>
          <a:p>
            <a:pPr marL="9525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(По</a:t>
            </a:r>
            <a:r>
              <a:rPr kumimoji="0" lang="ru-RU" sz="1800" b="1" i="0" u="none" strike="noStrike" kern="1200" cap="none" spc="-2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данным</a:t>
            </a:r>
            <a:r>
              <a:rPr kumimoji="0" lang="ru-RU" sz="1800" b="1" i="0" u="none" strike="noStrike" kern="1200" cap="none" spc="-1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НИИ</a:t>
            </a:r>
            <a:r>
              <a:rPr kumimoji="0" lang="ru-RU" sz="1800" b="1" i="0" u="none" strike="noStrike" kern="1200" cap="none" spc="-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ru-RU" sz="1800" b="1" i="0" u="none" strike="noStrike" kern="1200" cap="none" spc="-4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Гриппа)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6" name="object 3"/>
          <p:cNvSpPr txBox="1"/>
          <p:nvPr/>
        </p:nvSpPr>
        <p:spPr>
          <a:xfrm>
            <a:off x="1795464" y="6459538"/>
            <a:ext cx="8829675" cy="207962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6668" marR="0" lvl="0" indent="0" algn="l" defTabSz="914400" rtl="0" eaLnBrk="0" fontAlgn="base" latinLnBrk="0" hangingPunct="0">
              <a:lnSpc>
                <a:spcPct val="107000"/>
              </a:lnSpc>
              <a:spcBef>
                <a:spcPts val="15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 доклада Заместителя</a:t>
            </a:r>
            <a:r>
              <a:rPr kumimoji="0" lang="ru-RU" sz="1200" b="1" i="1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Министра</a:t>
            </a:r>
            <a:r>
              <a:rPr kumimoji="0" lang="ru-RU" sz="1200" b="1" i="1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1" i="1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здравоохранения</a:t>
            </a:r>
            <a:r>
              <a:rPr kumimoji="0" lang="ru-RU" sz="1200" b="1" i="1" u="none" strike="noStrike" kern="1200" cap="none" spc="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1" i="1" u="none" strike="noStrike" kern="1200" cap="none" spc="-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Российской</a:t>
            </a:r>
            <a:r>
              <a:rPr kumimoji="0" lang="ru-RU" sz="1200" b="1" i="1" u="none" strike="noStrike" kern="1200" cap="none" spc="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1" i="1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Федерации </a:t>
            </a:r>
            <a:r>
              <a:rPr kumimoji="0" lang="ru-RU" sz="1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Плутницкого</a:t>
            </a:r>
            <a:r>
              <a:rPr kumimoji="0" lang="ru-RU" sz="1200" b="1" i="1" u="none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1" i="1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А.</a:t>
            </a:r>
            <a:r>
              <a:rPr kumimoji="0" lang="ru-RU" sz="1200" b="1" i="1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Н. от </a:t>
            </a:r>
            <a:r>
              <a:rPr kumimoji="0" lang="ru-RU" sz="1200" b="1" i="1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12.09.2024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805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5411788" y="1430339"/>
            <a:ext cx="5226050" cy="217487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 marR="0" lvl="0" indent="0" algn="l" defTabSz="914400" rtl="0" eaLnBrk="0" fontAlgn="base" latinLnBrk="0" hangingPunct="0">
              <a:lnSpc>
                <a:spcPct val="100000"/>
              </a:lnSpc>
              <a:spcBef>
                <a:spcPts val="7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Письмо</a:t>
            </a:r>
            <a:r>
              <a:rPr kumimoji="0" sz="1350" b="1" i="0" u="none" strike="noStrike" kern="1200" cap="none" spc="-4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1" i="0" u="none" strike="noStrike" kern="1200" cap="none" spc="-4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Минздрава</a:t>
            </a:r>
            <a:r>
              <a:rPr kumimoji="0" sz="1350" b="1" i="0" u="none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1" i="0" u="none" strike="noStrike" kern="1200" cap="none" spc="-1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России</a:t>
            </a:r>
            <a:r>
              <a:rPr kumimoji="0" lang="ru-RU" sz="135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1" i="0" u="none" strike="noStrike" kern="1200" cap="none" spc="-23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от</a:t>
            </a:r>
            <a:r>
              <a:rPr kumimoji="0" sz="1350" b="1" i="0" u="none" strike="noStrike" kern="1200" cap="none" spc="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1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09.08.2024</a:t>
            </a:r>
            <a:r>
              <a:rPr kumimoji="0" sz="135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№</a:t>
            </a:r>
            <a:r>
              <a:rPr kumimoji="0" sz="1350" b="1" i="0" u="none" strike="noStrike" kern="1200" cap="none" spc="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30-4/И/2-15232</a:t>
            </a: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7411" name="object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1196976"/>
            <a:ext cx="3814763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2" name="object 5"/>
          <p:cNvGrpSpPr>
            <a:grpSpLocks/>
          </p:cNvGrpSpPr>
          <p:nvPr/>
        </p:nvGrpSpPr>
        <p:grpSpPr bwMode="auto">
          <a:xfrm>
            <a:off x="5519738" y="1882775"/>
            <a:ext cx="5008562" cy="1473200"/>
            <a:chOff x="4667313" y="1419161"/>
            <a:chExt cx="7067550" cy="1866900"/>
          </a:xfrm>
        </p:grpSpPr>
        <p:pic>
          <p:nvPicPr>
            <p:cNvPr id="17421" name="object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4890" y="1481798"/>
              <a:ext cx="6666090" cy="1653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2" name="object 7"/>
            <p:cNvSpPr>
              <a:spLocks/>
            </p:cNvSpPr>
            <p:nvPr/>
          </p:nvSpPr>
          <p:spPr bwMode="auto">
            <a:xfrm>
              <a:off x="4672076" y="1423924"/>
              <a:ext cx="7058025" cy="1857375"/>
            </a:xfrm>
            <a:custGeom>
              <a:avLst/>
              <a:gdLst>
                <a:gd name="T0" fmla="*/ 0 w 7058025"/>
                <a:gd name="T1" fmla="*/ 1857375 h 1857375"/>
                <a:gd name="T2" fmla="*/ 7058025 w 7058025"/>
                <a:gd name="T3" fmla="*/ 1857375 h 1857375"/>
                <a:gd name="T4" fmla="*/ 7058025 w 7058025"/>
                <a:gd name="T5" fmla="*/ 0 h 1857375"/>
                <a:gd name="T6" fmla="*/ 0 w 7058025"/>
                <a:gd name="T7" fmla="*/ 0 h 1857375"/>
                <a:gd name="T8" fmla="*/ 0 w 7058025"/>
                <a:gd name="T9" fmla="*/ 1857375 h 18573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58025"/>
                <a:gd name="T16" fmla="*/ 0 h 1857375"/>
                <a:gd name="T17" fmla="*/ 7058025 w 7058025"/>
                <a:gd name="T18" fmla="*/ 1857375 h 18573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58025" h="1857375">
                  <a:moveTo>
                    <a:pt x="0" y="1857375"/>
                  </a:moveTo>
                  <a:lnTo>
                    <a:pt x="7058025" y="1857375"/>
                  </a:lnTo>
                  <a:lnTo>
                    <a:pt x="7058025" y="0"/>
                  </a:lnTo>
                  <a:lnTo>
                    <a:pt x="0" y="0"/>
                  </a:lnTo>
                  <a:lnTo>
                    <a:pt x="0" y="1857375"/>
                  </a:lnTo>
                  <a:close/>
                </a:path>
              </a:pathLst>
            </a:cu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23" name="object 8"/>
            <p:cNvSpPr>
              <a:spLocks/>
            </p:cNvSpPr>
            <p:nvPr/>
          </p:nvSpPr>
          <p:spPr bwMode="auto">
            <a:xfrm>
              <a:off x="4948301" y="2433701"/>
              <a:ext cx="6776720" cy="457200"/>
            </a:xfrm>
            <a:custGeom>
              <a:avLst/>
              <a:gdLst>
                <a:gd name="T0" fmla="*/ 2428874 w 6776720"/>
                <a:gd name="T1" fmla="*/ 0 h 457200"/>
                <a:gd name="T2" fmla="*/ 6665468 w 6776720"/>
                <a:gd name="T3" fmla="*/ 0 h 457200"/>
                <a:gd name="T4" fmla="*/ 0 w 6776720"/>
                <a:gd name="T5" fmla="*/ 238125 h 457200"/>
                <a:gd name="T6" fmla="*/ 6776592 w 6776720"/>
                <a:gd name="T7" fmla="*/ 238125 h 457200"/>
                <a:gd name="T8" fmla="*/ 0 w 6776720"/>
                <a:gd name="T9" fmla="*/ 457200 h 457200"/>
                <a:gd name="T10" fmla="*/ 1473200 w 6776720"/>
                <a:gd name="T11" fmla="*/ 457200 h 457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76720"/>
                <a:gd name="T19" fmla="*/ 0 h 457200"/>
                <a:gd name="T20" fmla="*/ 6776720 w 6776720"/>
                <a:gd name="T21" fmla="*/ 457200 h 457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76720" h="457200">
                  <a:moveTo>
                    <a:pt x="2428875" y="0"/>
                  </a:moveTo>
                  <a:lnTo>
                    <a:pt x="6665468" y="0"/>
                  </a:lnTo>
                </a:path>
                <a:path w="6776720" h="457200">
                  <a:moveTo>
                    <a:pt x="0" y="238125"/>
                  </a:moveTo>
                  <a:lnTo>
                    <a:pt x="6776593" y="238125"/>
                  </a:lnTo>
                </a:path>
                <a:path w="6776720" h="457200">
                  <a:moveTo>
                    <a:pt x="0" y="457200"/>
                  </a:moveTo>
                  <a:lnTo>
                    <a:pt x="1473200" y="457200"/>
                  </a:lnTo>
                </a:path>
              </a:pathLst>
            </a:custGeom>
            <a:noFill/>
            <a:ln w="2857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7413" name="object 10"/>
          <p:cNvGrpSpPr>
            <a:grpSpLocks/>
          </p:cNvGrpSpPr>
          <p:nvPr/>
        </p:nvGrpSpPr>
        <p:grpSpPr bwMode="auto">
          <a:xfrm>
            <a:off x="5889626" y="3475038"/>
            <a:ext cx="4557713" cy="2792412"/>
            <a:chOff x="5875401" y="3494151"/>
            <a:chExt cx="5861050" cy="2917825"/>
          </a:xfrm>
        </p:grpSpPr>
        <p:pic>
          <p:nvPicPr>
            <p:cNvPr id="17419" name="object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751" y="3500501"/>
              <a:ext cx="5848350" cy="2905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0" name="object 12"/>
            <p:cNvSpPr>
              <a:spLocks/>
            </p:cNvSpPr>
            <p:nvPr/>
          </p:nvSpPr>
          <p:spPr bwMode="auto">
            <a:xfrm>
              <a:off x="5881751" y="3500501"/>
              <a:ext cx="5848350" cy="2905125"/>
            </a:xfrm>
            <a:custGeom>
              <a:avLst/>
              <a:gdLst>
                <a:gd name="T0" fmla="*/ 2215 w 5848350"/>
                <a:gd name="T1" fmla="*/ 437485 h 2905125"/>
                <a:gd name="T2" fmla="*/ 19330 w 5848350"/>
                <a:gd name="T3" fmla="*/ 348184 h 2905125"/>
                <a:gd name="T4" fmla="*/ 52007 w 5848350"/>
                <a:gd name="T5" fmla="*/ 265531 h 2905125"/>
                <a:gd name="T6" fmla="*/ 98625 w 5848350"/>
                <a:gd name="T7" fmla="*/ 191148 h 2905125"/>
                <a:gd name="T8" fmla="*/ 157565 w 5848350"/>
                <a:gd name="T9" fmla="*/ 126656 h 2905125"/>
                <a:gd name="T10" fmla="*/ 227205 w 5848350"/>
                <a:gd name="T11" fmla="*/ 73674 h 2905125"/>
                <a:gd name="T12" fmla="*/ 305925 w 5848350"/>
                <a:gd name="T13" fmla="*/ 33824 h 2905125"/>
                <a:gd name="T14" fmla="*/ 392105 w 5848350"/>
                <a:gd name="T15" fmla="*/ 8726 h 2905125"/>
                <a:gd name="T16" fmla="*/ 484124 w 5848350"/>
                <a:gd name="T17" fmla="*/ 0 h 2905125"/>
                <a:gd name="T18" fmla="*/ 5410738 w 5848350"/>
                <a:gd name="T19" fmla="*/ 2215 h 2905125"/>
                <a:gd name="T20" fmla="*/ 5500050 w 5848350"/>
                <a:gd name="T21" fmla="*/ 19330 h 2905125"/>
                <a:gd name="T22" fmla="*/ 5582718 w 5848350"/>
                <a:gd name="T23" fmla="*/ 52007 h 2905125"/>
                <a:gd name="T24" fmla="*/ 5657122 w 5848350"/>
                <a:gd name="T25" fmla="*/ 98625 h 2905125"/>
                <a:gd name="T26" fmla="*/ 5721634 w 5848350"/>
                <a:gd name="T27" fmla="*/ 157565 h 2905125"/>
                <a:gd name="T28" fmla="*/ 5774638 w 5848350"/>
                <a:gd name="T29" fmla="*/ 227205 h 2905125"/>
                <a:gd name="T30" fmla="*/ 5814506 w 5848350"/>
                <a:gd name="T31" fmla="*/ 305925 h 2905125"/>
                <a:gd name="T32" fmla="*/ 5839618 w 5848350"/>
                <a:gd name="T33" fmla="*/ 392105 h 2905125"/>
                <a:gd name="T34" fmla="*/ 5848350 w 5848350"/>
                <a:gd name="T35" fmla="*/ 484124 h 2905125"/>
                <a:gd name="T36" fmla="*/ 5846134 w 5848350"/>
                <a:gd name="T37" fmla="*/ 2467495 h 2905125"/>
                <a:gd name="T38" fmla="*/ 5829010 w 5848350"/>
                <a:gd name="T39" fmla="*/ 2556793 h 2905125"/>
                <a:gd name="T40" fmla="*/ 5796318 w 5848350"/>
                <a:gd name="T41" fmla="*/ 2639453 h 2905125"/>
                <a:gd name="T42" fmla="*/ 5749678 w 5848350"/>
                <a:gd name="T43" fmla="*/ 2713849 h 2905125"/>
                <a:gd name="T44" fmla="*/ 5690714 w 5848350"/>
                <a:gd name="T45" fmla="*/ 2778357 h 2905125"/>
                <a:gd name="T46" fmla="*/ 5621054 w 5848350"/>
                <a:gd name="T47" fmla="*/ 2831355 h 2905125"/>
                <a:gd name="T48" fmla="*/ 5542314 w 5848350"/>
                <a:gd name="T49" fmla="*/ 2871221 h 2905125"/>
                <a:gd name="T50" fmla="*/ 5456122 w 5848350"/>
                <a:gd name="T51" fmla="*/ 2896331 h 2905125"/>
                <a:gd name="T52" fmla="*/ 5364098 w 5848350"/>
                <a:gd name="T53" fmla="*/ 2905061 h 2905125"/>
                <a:gd name="T54" fmla="*/ 437485 w 5848350"/>
                <a:gd name="T55" fmla="*/ 2902845 h 2905125"/>
                <a:gd name="T56" fmla="*/ 348184 w 5848350"/>
                <a:gd name="T57" fmla="*/ 2885723 h 2905125"/>
                <a:gd name="T58" fmla="*/ 265531 w 5848350"/>
                <a:gd name="T59" fmla="*/ 2853031 h 2905125"/>
                <a:gd name="T60" fmla="*/ 191148 w 5848350"/>
                <a:gd name="T61" fmla="*/ 2806397 h 2905125"/>
                <a:gd name="T62" fmla="*/ 126656 w 5848350"/>
                <a:gd name="T63" fmla="*/ 2747439 h 2905125"/>
                <a:gd name="T64" fmla="*/ 73674 w 5848350"/>
                <a:gd name="T65" fmla="*/ 2677785 h 2905125"/>
                <a:gd name="T66" fmla="*/ 33824 w 5848350"/>
                <a:gd name="T67" fmla="*/ 2599055 h 2905125"/>
                <a:gd name="T68" fmla="*/ 8726 w 5848350"/>
                <a:gd name="T69" fmla="*/ 2512873 h 2905125"/>
                <a:gd name="T70" fmla="*/ 0 w 5848350"/>
                <a:gd name="T71" fmla="*/ 2420861 h 290512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848350"/>
                <a:gd name="T109" fmla="*/ 0 h 2905125"/>
                <a:gd name="T110" fmla="*/ 5848350 w 5848350"/>
                <a:gd name="T111" fmla="*/ 2905125 h 290512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848350" h="2905125">
                  <a:moveTo>
                    <a:pt x="0" y="484124"/>
                  </a:moveTo>
                  <a:lnTo>
                    <a:pt x="2215" y="437485"/>
                  </a:lnTo>
                  <a:lnTo>
                    <a:pt x="8726" y="392105"/>
                  </a:lnTo>
                  <a:lnTo>
                    <a:pt x="19330" y="348184"/>
                  </a:lnTo>
                  <a:lnTo>
                    <a:pt x="33824" y="305925"/>
                  </a:lnTo>
                  <a:lnTo>
                    <a:pt x="52007" y="265531"/>
                  </a:lnTo>
                  <a:lnTo>
                    <a:pt x="73674" y="227205"/>
                  </a:lnTo>
                  <a:lnTo>
                    <a:pt x="98625" y="191148"/>
                  </a:lnTo>
                  <a:lnTo>
                    <a:pt x="126656" y="157565"/>
                  </a:lnTo>
                  <a:lnTo>
                    <a:pt x="157565" y="126656"/>
                  </a:lnTo>
                  <a:lnTo>
                    <a:pt x="191148" y="98625"/>
                  </a:lnTo>
                  <a:lnTo>
                    <a:pt x="227205" y="73674"/>
                  </a:lnTo>
                  <a:lnTo>
                    <a:pt x="265531" y="52007"/>
                  </a:lnTo>
                  <a:lnTo>
                    <a:pt x="305925" y="33824"/>
                  </a:lnTo>
                  <a:lnTo>
                    <a:pt x="348184" y="19330"/>
                  </a:lnTo>
                  <a:lnTo>
                    <a:pt x="392105" y="8726"/>
                  </a:lnTo>
                  <a:lnTo>
                    <a:pt x="437485" y="2215"/>
                  </a:lnTo>
                  <a:lnTo>
                    <a:pt x="484124" y="0"/>
                  </a:lnTo>
                  <a:lnTo>
                    <a:pt x="5364099" y="0"/>
                  </a:lnTo>
                  <a:lnTo>
                    <a:pt x="5410738" y="2215"/>
                  </a:lnTo>
                  <a:lnTo>
                    <a:pt x="5456122" y="8726"/>
                  </a:lnTo>
                  <a:lnTo>
                    <a:pt x="5500049" y="19330"/>
                  </a:lnTo>
                  <a:lnTo>
                    <a:pt x="5542315" y="33824"/>
                  </a:lnTo>
                  <a:lnTo>
                    <a:pt x="5582718" y="52007"/>
                  </a:lnTo>
                  <a:lnTo>
                    <a:pt x="5621054" y="73674"/>
                  </a:lnTo>
                  <a:lnTo>
                    <a:pt x="5657121" y="98625"/>
                  </a:lnTo>
                  <a:lnTo>
                    <a:pt x="5690715" y="126656"/>
                  </a:lnTo>
                  <a:lnTo>
                    <a:pt x="5721635" y="157565"/>
                  </a:lnTo>
                  <a:lnTo>
                    <a:pt x="5749677" y="191148"/>
                  </a:lnTo>
                  <a:lnTo>
                    <a:pt x="5774638" y="227205"/>
                  </a:lnTo>
                  <a:lnTo>
                    <a:pt x="5796316" y="265531"/>
                  </a:lnTo>
                  <a:lnTo>
                    <a:pt x="5814507" y="305925"/>
                  </a:lnTo>
                  <a:lnTo>
                    <a:pt x="5829009" y="348184"/>
                  </a:lnTo>
                  <a:lnTo>
                    <a:pt x="5839618" y="392105"/>
                  </a:lnTo>
                  <a:lnTo>
                    <a:pt x="5846133" y="437485"/>
                  </a:lnTo>
                  <a:lnTo>
                    <a:pt x="5848350" y="484124"/>
                  </a:lnTo>
                  <a:lnTo>
                    <a:pt x="5848350" y="2420861"/>
                  </a:lnTo>
                  <a:lnTo>
                    <a:pt x="5846133" y="2467494"/>
                  </a:lnTo>
                  <a:lnTo>
                    <a:pt x="5839618" y="2512872"/>
                  </a:lnTo>
                  <a:lnTo>
                    <a:pt x="5829009" y="2556793"/>
                  </a:lnTo>
                  <a:lnTo>
                    <a:pt x="5814507" y="2599054"/>
                  </a:lnTo>
                  <a:lnTo>
                    <a:pt x="5796316" y="2639452"/>
                  </a:lnTo>
                  <a:lnTo>
                    <a:pt x="5774638" y="2677785"/>
                  </a:lnTo>
                  <a:lnTo>
                    <a:pt x="5749677" y="2713848"/>
                  </a:lnTo>
                  <a:lnTo>
                    <a:pt x="5721635" y="2747439"/>
                  </a:lnTo>
                  <a:lnTo>
                    <a:pt x="5690715" y="2778356"/>
                  </a:lnTo>
                  <a:lnTo>
                    <a:pt x="5657121" y="2806396"/>
                  </a:lnTo>
                  <a:lnTo>
                    <a:pt x="5621054" y="2831355"/>
                  </a:lnTo>
                  <a:lnTo>
                    <a:pt x="5582718" y="2853031"/>
                  </a:lnTo>
                  <a:lnTo>
                    <a:pt x="5542315" y="2871221"/>
                  </a:lnTo>
                  <a:lnTo>
                    <a:pt x="5500049" y="2885722"/>
                  </a:lnTo>
                  <a:lnTo>
                    <a:pt x="5456122" y="2896330"/>
                  </a:lnTo>
                  <a:lnTo>
                    <a:pt x="5410738" y="2902845"/>
                  </a:lnTo>
                  <a:lnTo>
                    <a:pt x="5364099" y="2905061"/>
                  </a:lnTo>
                  <a:lnTo>
                    <a:pt x="484124" y="2905061"/>
                  </a:lnTo>
                  <a:lnTo>
                    <a:pt x="437485" y="2902845"/>
                  </a:lnTo>
                  <a:lnTo>
                    <a:pt x="392105" y="2896330"/>
                  </a:lnTo>
                  <a:lnTo>
                    <a:pt x="348184" y="2885722"/>
                  </a:lnTo>
                  <a:lnTo>
                    <a:pt x="305925" y="2871221"/>
                  </a:lnTo>
                  <a:lnTo>
                    <a:pt x="265531" y="2853031"/>
                  </a:lnTo>
                  <a:lnTo>
                    <a:pt x="227205" y="2831355"/>
                  </a:lnTo>
                  <a:lnTo>
                    <a:pt x="191148" y="2806396"/>
                  </a:lnTo>
                  <a:lnTo>
                    <a:pt x="157565" y="2778356"/>
                  </a:lnTo>
                  <a:lnTo>
                    <a:pt x="126656" y="2747439"/>
                  </a:lnTo>
                  <a:lnTo>
                    <a:pt x="98625" y="2713848"/>
                  </a:lnTo>
                  <a:lnTo>
                    <a:pt x="73674" y="2677785"/>
                  </a:lnTo>
                  <a:lnTo>
                    <a:pt x="52007" y="2639452"/>
                  </a:lnTo>
                  <a:lnTo>
                    <a:pt x="33824" y="2599054"/>
                  </a:lnTo>
                  <a:lnTo>
                    <a:pt x="19330" y="2556793"/>
                  </a:lnTo>
                  <a:lnTo>
                    <a:pt x="8726" y="2512872"/>
                  </a:lnTo>
                  <a:lnTo>
                    <a:pt x="2215" y="2467494"/>
                  </a:lnTo>
                  <a:lnTo>
                    <a:pt x="0" y="2420861"/>
                  </a:lnTo>
                  <a:lnTo>
                    <a:pt x="0" y="484124"/>
                  </a:lnTo>
                  <a:close/>
                </a:path>
              </a:pathLst>
            </a:custGeom>
            <a:noFill/>
            <a:ln w="12700">
              <a:solidFill>
                <a:srgbClr val="DAE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7414" name="object 13"/>
          <p:cNvSpPr txBox="1">
            <a:spLocks noChangeArrowheads="1"/>
          </p:cNvSpPr>
          <p:nvPr/>
        </p:nvSpPr>
        <p:spPr bwMode="auto">
          <a:xfrm>
            <a:off x="6157914" y="3629025"/>
            <a:ext cx="4029075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953" rIns="0" bIns="0">
            <a:spAutoFit/>
          </a:bodyPr>
          <a:lstStyle>
            <a:lvl1pPr marL="95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9525" marR="0" lvl="0" indent="0" algn="just" defTabSz="914400" rtl="0" eaLnBrk="0" fontAlgn="base" latinLnBrk="0" hangingPunct="0">
              <a:lnSpc>
                <a:spcPct val="101000"/>
              </a:lnSpc>
              <a:spcBef>
                <a:spcPts val="88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Вакцинация против COVID-19 показана в группах риска  (лица старше 60 лет, лица с хроническими заболеваниями).  Эффективность обновленной вакцины Гам-Ковид-Вак  может иметь сниженную эффективность в отношении  вариантов FLiRT.</a:t>
            </a: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525" marR="0" lvl="0" indent="0" algn="l" defTabSz="914400" rtl="0" eaLnBrk="0" fontAlgn="base" latinLnBrk="0" hangingPunct="0">
              <a:lnSpc>
                <a:spcPct val="100000"/>
              </a:lnSpc>
              <a:spcBef>
                <a:spcPts val="13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525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Однако, введение бустерных (ревакцинация) доз вакцины  против COVID-19 пациентам из  групп риска  имеет хотя  и краткосрочный, но положительный эффект. В этой связи  введение обновленной вакцины должно быть  рекомендовано лицам старше 60 лет и людям, имеющим  хронические заболевания.</a:t>
            </a: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415" name="object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1863725"/>
            <a:ext cx="60483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object 15"/>
          <p:cNvSpPr>
            <a:spLocks/>
          </p:cNvSpPr>
          <p:nvPr/>
        </p:nvSpPr>
        <p:spPr bwMode="auto">
          <a:xfrm>
            <a:off x="6251575" y="4651376"/>
            <a:ext cx="3841750" cy="28575"/>
          </a:xfrm>
          <a:custGeom>
            <a:avLst/>
            <a:gdLst>
              <a:gd name="T0" fmla="*/ 1214720 w 5123180"/>
              <a:gd name="T1" fmla="*/ 0 h 37464"/>
              <a:gd name="T2" fmla="*/ 0 w 5123180"/>
              <a:gd name="T3" fmla="*/ 9572 h 37464"/>
              <a:gd name="T4" fmla="*/ 0 60000 65536"/>
              <a:gd name="T5" fmla="*/ 0 60000 65536"/>
              <a:gd name="T6" fmla="*/ 0 w 5123180"/>
              <a:gd name="T7" fmla="*/ 0 h 37464"/>
              <a:gd name="T8" fmla="*/ 5123180 w 5123180"/>
              <a:gd name="T9" fmla="*/ 37464 h 374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123180" h="37464">
                <a:moveTo>
                  <a:pt x="5123053" y="0"/>
                </a:moveTo>
                <a:lnTo>
                  <a:pt x="0" y="37083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object 3"/>
          <p:cNvSpPr txBox="1"/>
          <p:nvPr/>
        </p:nvSpPr>
        <p:spPr>
          <a:xfrm>
            <a:off x="3311526" y="6648450"/>
            <a:ext cx="7326313" cy="173038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6668" marR="0" lvl="0" indent="0" algn="l" defTabSz="914400" rtl="0" eaLnBrk="0" fontAlgn="base" latinLnBrk="0" hangingPunct="0">
              <a:lnSpc>
                <a:spcPct val="107000"/>
              </a:lnSpc>
              <a:spcBef>
                <a:spcPts val="15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 доклада Заместителя</a:t>
            </a:r>
            <a:r>
              <a:rPr kumimoji="0" lang="ru-RU" sz="1000" b="1" i="1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Министра</a:t>
            </a:r>
            <a:r>
              <a:rPr kumimoji="0" lang="ru-RU" sz="1000" b="1" i="1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000" b="1" i="1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здравоохранения</a:t>
            </a:r>
            <a:r>
              <a:rPr kumimoji="0" lang="ru-RU" sz="1000" b="1" i="1" u="none" strike="noStrike" kern="1200" cap="none" spc="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000" b="1" i="1" u="none" strike="noStrike" kern="1200" cap="none" spc="-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Российской</a:t>
            </a:r>
            <a:r>
              <a:rPr kumimoji="0" lang="ru-RU" sz="1000" b="1" i="1" u="none" strike="noStrike" kern="1200" cap="none" spc="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000" b="1" i="1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Федерации </a:t>
            </a:r>
            <a:r>
              <a:rPr kumimoji="0" lang="ru-RU" sz="1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Плутницкого</a:t>
            </a:r>
            <a:r>
              <a:rPr kumimoji="0" lang="ru-RU" sz="1000" b="1" i="1" u="none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000" b="1" i="1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А.</a:t>
            </a:r>
            <a:r>
              <a:rPr kumimoji="0" lang="ru-RU" sz="1000" b="1" i="1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Н. от </a:t>
            </a:r>
            <a:r>
              <a:rPr kumimoji="0" lang="ru-RU" sz="1000" b="1" i="1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12.09.2024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1524000" y="0"/>
            <a:ext cx="9144000" cy="787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9525" marR="0" lvl="0" indent="0" algn="ctr" defTabSz="914400" rtl="0" eaLnBrk="0" fontAlgn="base" latinLnBrk="0" hangingPunct="0">
              <a:lnSpc>
                <a:spcPct val="100000"/>
              </a:lnSpc>
              <a:spcBef>
                <a:spcPts val="94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О</a:t>
            </a:r>
            <a:r>
              <a:rPr kumimoji="0" lang="ru-RU" sz="2800" b="1" i="0" u="none" strike="noStrike" kern="1200" cap="none" spc="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ru-RU" sz="2800" b="1" i="0" u="none" strike="noStrike" kern="120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готовности</a:t>
            </a:r>
            <a:r>
              <a:rPr kumimoji="0" lang="ru-RU" sz="2800" b="1" i="0" u="none" strike="noStrike" kern="1200" cap="none" spc="-3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к</a:t>
            </a:r>
            <a:r>
              <a:rPr kumimoji="0" lang="ru-RU" sz="2800" b="1" i="0" u="none" strike="noStrike" kern="1200" cap="none" spc="4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росту</a:t>
            </a:r>
            <a:r>
              <a:rPr kumimoji="0" lang="ru-RU" sz="2800" b="1" i="0" u="none" strike="noStrike" kern="1200" cap="none" spc="-4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ru-RU" sz="2800" b="1" i="0" u="none" strike="noStrike" kern="120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заболеваемости</a:t>
            </a:r>
            <a:r>
              <a:rPr kumimoji="0" lang="ru-RU" sz="2800" b="1" i="0" u="none" strike="noStrike" kern="1200" cap="none" spc="1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COVID-19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13715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2207568" y="1412776"/>
          <a:ext cx="777686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981200" y="146050"/>
            <a:ext cx="82296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Ежегодно от гриппа умирают около 650 тыс. человек во всем Мире!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703388" y="4797426"/>
            <a:ext cx="38163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Самый опасный возраст: </a:t>
            </a:r>
          </a:p>
        </p:txBody>
      </p:sp>
      <p:grpSp>
        <p:nvGrpSpPr>
          <p:cNvPr id="18437" name="Группа 1"/>
          <p:cNvGrpSpPr>
            <a:grpSpLocks/>
          </p:cNvGrpSpPr>
          <p:nvPr/>
        </p:nvGrpSpPr>
        <p:grpSpPr bwMode="auto">
          <a:xfrm>
            <a:off x="1703388" y="1525588"/>
            <a:ext cx="647700" cy="3097212"/>
            <a:chOff x="179388" y="1700213"/>
            <a:chExt cx="647700" cy="3097212"/>
          </a:xfrm>
        </p:grpSpPr>
        <p:sp>
          <p:nvSpPr>
            <p:cNvPr id="10" name="Заголовок 1"/>
            <p:cNvSpPr txBox="1">
              <a:spLocks/>
            </p:cNvSpPr>
            <p:nvPr/>
          </p:nvSpPr>
          <p:spPr bwMode="auto">
            <a:xfrm>
              <a:off x="179388" y="4437063"/>
              <a:ext cx="647700" cy="360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2010</a:t>
              </a:r>
            </a:p>
          </p:txBody>
        </p:sp>
        <p:sp>
          <p:nvSpPr>
            <p:cNvPr id="11" name="Заголовок 1"/>
            <p:cNvSpPr txBox="1">
              <a:spLocks/>
            </p:cNvSpPr>
            <p:nvPr/>
          </p:nvSpPr>
          <p:spPr bwMode="auto">
            <a:xfrm>
              <a:off x="179388" y="4076700"/>
              <a:ext cx="647700" cy="360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2011</a:t>
              </a:r>
            </a:p>
          </p:txBody>
        </p:sp>
        <p:sp>
          <p:nvSpPr>
            <p:cNvPr id="12" name="Заголовок 1"/>
            <p:cNvSpPr txBox="1">
              <a:spLocks/>
            </p:cNvSpPr>
            <p:nvPr/>
          </p:nvSpPr>
          <p:spPr bwMode="auto">
            <a:xfrm>
              <a:off x="179388" y="3716338"/>
              <a:ext cx="647700" cy="360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2012</a:t>
              </a:r>
            </a:p>
          </p:txBody>
        </p:sp>
        <p:sp>
          <p:nvSpPr>
            <p:cNvPr id="13" name="Заголовок 1"/>
            <p:cNvSpPr txBox="1">
              <a:spLocks/>
            </p:cNvSpPr>
            <p:nvPr/>
          </p:nvSpPr>
          <p:spPr bwMode="auto">
            <a:xfrm>
              <a:off x="179388" y="3357563"/>
              <a:ext cx="647700" cy="35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2013</a:t>
              </a:r>
            </a:p>
          </p:txBody>
        </p:sp>
        <p:sp>
          <p:nvSpPr>
            <p:cNvPr id="14" name="Заголовок 1"/>
            <p:cNvSpPr txBox="1">
              <a:spLocks/>
            </p:cNvSpPr>
            <p:nvPr/>
          </p:nvSpPr>
          <p:spPr bwMode="auto">
            <a:xfrm>
              <a:off x="179388" y="3068638"/>
              <a:ext cx="647700" cy="360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2014</a:t>
              </a:r>
            </a:p>
          </p:txBody>
        </p:sp>
        <p:sp>
          <p:nvSpPr>
            <p:cNvPr id="15" name="Заголовок 1"/>
            <p:cNvSpPr txBox="1">
              <a:spLocks/>
            </p:cNvSpPr>
            <p:nvPr/>
          </p:nvSpPr>
          <p:spPr bwMode="auto">
            <a:xfrm>
              <a:off x="179388" y="2708275"/>
              <a:ext cx="647700" cy="360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2015</a:t>
              </a:r>
            </a:p>
          </p:txBody>
        </p:sp>
        <p:sp>
          <p:nvSpPr>
            <p:cNvPr id="16" name="Заголовок 1"/>
            <p:cNvSpPr txBox="1">
              <a:spLocks/>
            </p:cNvSpPr>
            <p:nvPr/>
          </p:nvSpPr>
          <p:spPr bwMode="auto">
            <a:xfrm>
              <a:off x="179388" y="2349500"/>
              <a:ext cx="647700" cy="35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2016</a:t>
              </a:r>
            </a:p>
          </p:txBody>
        </p:sp>
        <p:sp>
          <p:nvSpPr>
            <p:cNvPr id="17" name="Заголовок 1"/>
            <p:cNvSpPr txBox="1">
              <a:spLocks/>
            </p:cNvSpPr>
            <p:nvPr/>
          </p:nvSpPr>
          <p:spPr bwMode="auto">
            <a:xfrm>
              <a:off x="179388" y="1989138"/>
              <a:ext cx="647700" cy="360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2017</a:t>
              </a:r>
            </a:p>
          </p:txBody>
        </p:sp>
        <p:sp>
          <p:nvSpPr>
            <p:cNvPr id="18" name="Заголовок 1"/>
            <p:cNvSpPr txBox="1">
              <a:spLocks/>
            </p:cNvSpPr>
            <p:nvPr/>
          </p:nvSpPr>
          <p:spPr bwMode="auto">
            <a:xfrm>
              <a:off x="179388" y="1700213"/>
              <a:ext cx="647700" cy="360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2018</a:t>
              </a:r>
            </a:p>
          </p:txBody>
        </p:sp>
      </p:grpSp>
      <p:graphicFrame>
        <p:nvGraphicFramePr>
          <p:cNvPr id="19" name="Диаграмма 18"/>
          <p:cNvGraphicFramePr/>
          <p:nvPr/>
        </p:nvGraphicFramePr>
        <p:xfrm>
          <a:off x="1775520" y="5013176"/>
          <a:ext cx="8136904" cy="1541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2135189" y="6165851"/>
            <a:ext cx="9366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до 4 лет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3792539" y="6165851"/>
            <a:ext cx="9350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5 - 14 лет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5159376" y="6165851"/>
            <a:ext cx="13684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15 - 44 года 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6816725" y="6165851"/>
            <a:ext cx="136683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44 - 64 года 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 bwMode="auto">
          <a:xfrm>
            <a:off x="8399464" y="6165851"/>
            <a:ext cx="13684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старше 64 лет</a:t>
            </a:r>
          </a:p>
        </p:txBody>
      </p:sp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6311900" y="6497638"/>
            <a:ext cx="38163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Сборник Росстат, </a:t>
            </a:r>
            <a:r>
              <a:rPr kumimoji="0" lang="ru-RU" sz="1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Роспотребнадзор</a:t>
            </a: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53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992313" y="188914"/>
            <a:ext cx="8229600" cy="490537"/>
          </a:xfrm>
        </p:spPr>
        <p:txBody>
          <a:bodyPr/>
          <a:lstStyle/>
          <a:p>
            <a:r>
              <a:rPr lang="ru-RU" altLang="ru-RU" sz="3200" b="1">
                <a:solidFill>
                  <a:srgbClr val="FF0000"/>
                </a:solidFill>
              </a:rPr>
              <a:t>Летальность от гриппа не дооценивается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1847851" y="836613"/>
            <a:ext cx="5184775" cy="2520950"/>
          </a:xfrm>
        </p:spPr>
        <p:txBody>
          <a:bodyPr/>
          <a:lstStyle/>
          <a:p>
            <a:pPr marL="90488" indent="-90488"/>
            <a:r>
              <a:rPr lang="ru-RU" altLang="ru-RU" sz="1800"/>
              <a:t>Глобальная оценка показывает, что регистрируемый уровень летальности, ассоциированной только с респиратоными осложнениями гриппа, значительно недооценен</a:t>
            </a:r>
          </a:p>
          <a:p>
            <a:pPr marL="90488" indent="-90488"/>
            <a:r>
              <a:rPr lang="ru-RU" altLang="ru-RU" sz="1800"/>
              <a:t>Необходимо учитывать и другие осложнения перенесенного гриппа - и так называемую </a:t>
            </a:r>
            <a:r>
              <a:rPr lang="ru-RU" altLang="ru-RU" sz="1800" b="1" u="sng"/>
              <a:t>отсроченную смерть </a:t>
            </a:r>
            <a:r>
              <a:rPr lang="ru-RU" altLang="ru-RU" sz="1800"/>
              <a:t>или </a:t>
            </a:r>
            <a:r>
              <a:rPr lang="ru-RU" altLang="ru-RU" sz="1800" b="1"/>
              <a:t>смерть, обусловленную гриппом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919289" y="3284539"/>
          <a:ext cx="5400676" cy="2592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0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1884">
                <a:tc>
                  <a:txBody>
                    <a:bodyPr/>
                    <a:lstStyle/>
                    <a:p>
                      <a:r>
                        <a:rPr lang="ru-RU" sz="1800" dirty="0"/>
                        <a:t>Прямое действие </a:t>
                      </a: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Отставленное действие</a:t>
                      </a:r>
                    </a:p>
                  </a:txBody>
                  <a:tcPr marL="91441" marR="91441" marT="45722" marB="457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0503">
                <a:tc>
                  <a:txBody>
                    <a:bodyPr/>
                    <a:lstStyle/>
                    <a:p>
                      <a:r>
                        <a:rPr lang="ru-RU" sz="1800" dirty="0"/>
                        <a:t>Интоксикация</a:t>
                      </a:r>
                    </a:p>
                    <a:p>
                      <a:endParaRPr lang="ru-RU" sz="1800" dirty="0"/>
                    </a:p>
                    <a:p>
                      <a:r>
                        <a:rPr lang="ru-RU" sz="1800" dirty="0"/>
                        <a:t>Истощение иммунной системы</a:t>
                      </a: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Осложнения со стороны дыхательной </a:t>
                      </a:r>
                      <a:r>
                        <a:rPr lang="ru-RU" sz="1800" dirty="0" smtClean="0"/>
                        <a:t>системы,</a:t>
                      </a:r>
                      <a:endParaRPr lang="ru-RU" sz="1800" dirty="0"/>
                    </a:p>
                    <a:p>
                      <a:r>
                        <a:rPr lang="ru-RU" sz="1800" dirty="0" smtClean="0"/>
                        <a:t>Осложнения </a:t>
                      </a:r>
                      <a:r>
                        <a:rPr lang="ru-RU" sz="1800" dirty="0"/>
                        <a:t>со стороны сердечно-сосудистой</a:t>
                      </a:r>
                      <a:r>
                        <a:rPr lang="ru-RU" sz="1800" baseline="0" dirty="0"/>
                        <a:t> </a:t>
                      </a:r>
                      <a:r>
                        <a:rPr lang="ru-RU" sz="1800" baseline="0" dirty="0" smtClean="0"/>
                        <a:t>системы,</a:t>
                      </a:r>
                      <a:endParaRPr lang="ru-RU" sz="1800" baseline="0" dirty="0"/>
                    </a:p>
                    <a:p>
                      <a:r>
                        <a:rPr lang="ru-RU" sz="1800" baseline="0" dirty="0"/>
                        <a:t>Метаболические нарушения</a:t>
                      </a:r>
                      <a:endParaRPr lang="ru-RU" sz="1800" dirty="0"/>
                    </a:p>
                  </a:txBody>
                  <a:tcPr marL="91441" marR="91441" marT="45722" marB="457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919289" y="6021388"/>
            <a:ext cx="8497887" cy="6477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По сравнению с не вакцинированными, у вакцинированных против гриппа старше 65 лет был </a:t>
            </a: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более низкий риск инсульта и смерти от всех причин</a:t>
            </a:r>
          </a:p>
        </p:txBody>
      </p:sp>
      <p:pic>
        <p:nvPicPr>
          <p:cNvPr id="194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4" y="981076"/>
            <a:ext cx="324008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4" y="2133600"/>
            <a:ext cx="32400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4" y="2997201"/>
            <a:ext cx="3024187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4" y="4652963"/>
            <a:ext cx="3024187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68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774825" y="188913"/>
            <a:ext cx="8229600" cy="1008062"/>
          </a:xfrm>
          <a:solidFill>
            <a:srgbClr val="FF0000"/>
          </a:solidFill>
        </p:spPr>
        <p:txBody>
          <a:bodyPr/>
          <a:lstStyle/>
          <a:p>
            <a:r>
              <a:rPr lang="ru-RU" altLang="ru-RU" b="1" smtClean="0">
                <a:solidFill>
                  <a:schemeClr val="bg1"/>
                </a:solidFill>
              </a:rPr>
              <a:t>Пути передачи инфекций</a:t>
            </a:r>
          </a:p>
        </p:txBody>
      </p:sp>
      <p:pic>
        <p:nvPicPr>
          <p:cNvPr id="21507" name="Объект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1" y="1484314"/>
            <a:ext cx="9083675" cy="5373687"/>
          </a:xfrm>
        </p:spPr>
      </p:pic>
    </p:spTree>
    <p:extLst>
      <p:ext uri="{BB962C8B-B14F-4D97-AF65-F5344CB8AC3E}">
        <p14:creationId xmlns:p14="http://schemas.microsoft.com/office/powerpoint/2010/main" val="202938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6" y="4292600"/>
            <a:ext cx="20669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Рисунок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4371976"/>
            <a:ext cx="205105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309813" y="684213"/>
            <a:ext cx="2305050" cy="531336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ВОЗДУШНО-КАПЕЛЬНЫЙ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возбудитель поступает в воздушную среду при кашле, чихании и т. п., пребывает в  ней и внедряется в организм человека при вдыхании зараженного воздуха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4114" y="84139"/>
            <a:ext cx="7343775" cy="5365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ПУТИ ПЕРЕДАЧИ ОРВИ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64414" y="700088"/>
            <a:ext cx="2516187" cy="531495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КОНТАКТНЫЙ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Прямой (рукопожатия, объятия и т. п., то есть контакт с источником инфекции)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Непрямой (через предметы обстановки, бытовую технику, игрушки, посуду, предметы гигиены…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535" name="Рисунок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76" y="4292600"/>
            <a:ext cx="2316163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773614" y="701675"/>
            <a:ext cx="2403475" cy="531495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ВОЗДУШНО-ПЫЛЕВОЙ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Возбудитель с потоками воздуха способен распространяться на значительные расстояния от больного человека и попадать в организм с частицами пыли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81275" y="6237289"/>
            <a:ext cx="6858000" cy="5365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Основным источником инфекции является больной человек, в том числе в инкубационном периоде заболевания</a:t>
            </a:r>
          </a:p>
        </p:txBody>
      </p:sp>
    </p:spTree>
    <p:extLst>
      <p:ext uri="{BB962C8B-B14F-4D97-AF65-F5344CB8AC3E}">
        <p14:creationId xmlns:p14="http://schemas.microsoft.com/office/powerpoint/2010/main" val="2514944648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774825" y="0"/>
            <a:ext cx="8642350" cy="1143000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ru-RU" altLang="ru-RU" sz="3200" b="1">
                <a:solidFill>
                  <a:schemeClr val="bg1"/>
                </a:solidFill>
              </a:rPr>
              <a:t>Сравнительная характеристика клинических проявлений возбудителей ОРВИ</a:t>
            </a:r>
          </a:p>
        </p:txBody>
      </p:sp>
      <p:pic>
        <p:nvPicPr>
          <p:cNvPr id="24579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0"/>
          <a:stretch>
            <a:fillRect/>
          </a:stretch>
        </p:blipFill>
        <p:spPr bwMode="auto">
          <a:xfrm>
            <a:off x="1495426" y="1268413"/>
            <a:ext cx="9148763" cy="550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26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524000" y="6351"/>
            <a:ext cx="9144000" cy="779463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ru-RU" altLang="ru-RU" sz="3200" b="1"/>
              <a:t>Нормативные документы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1524000" y="793750"/>
            <a:ext cx="9144000" cy="6064250"/>
          </a:xfrm>
        </p:spPr>
        <p:txBody>
          <a:bodyPr/>
          <a:lstStyle/>
          <a:p>
            <a:pPr eaLnBrk="1" hangingPunct="1"/>
            <a:r>
              <a:rPr lang="ru-RU" altLang="ru-RU" sz="1100" dirty="0"/>
              <a:t>КР МЗ РФ «Острая респираторная вирусная инфекция» (дети) 2022 год</a:t>
            </a:r>
          </a:p>
          <a:p>
            <a:pPr eaLnBrk="1" hangingPunct="1"/>
            <a:r>
              <a:rPr lang="ru-RU" altLang="ru-RU" sz="1100" dirty="0"/>
              <a:t>КР МЗ РФ «Острые респираторные вирусные инфекции (ОРВИ) у взрослых» 2021 год</a:t>
            </a:r>
          </a:p>
          <a:p>
            <a:pPr eaLnBrk="1" hangingPunct="1"/>
            <a:r>
              <a:rPr lang="ru-RU" altLang="ru-RU" sz="1100" dirty="0"/>
              <a:t>КР МЗ РФ «Грипп у взрослых» 2022 год</a:t>
            </a:r>
          </a:p>
          <a:p>
            <a:r>
              <a:rPr lang="ru-RU" altLang="ru-RU" sz="1100" dirty="0"/>
              <a:t>ВМР МЗ РФ «ПРОФИЛАКТИКА, ДИАГНОСТИКА И ЛЕЧЕНИЕ НОВОЙ КОРОНАВИРУСНОЙ ИНФЕКЦИИ (COVID-19)» ВЕРСИЯ 18 (26.10.2023)</a:t>
            </a:r>
          </a:p>
          <a:p>
            <a:r>
              <a:rPr lang="ru-RU" altLang="ru-RU" sz="1100" dirty="0"/>
              <a:t>ВМР МЗ РФ «Особенности клинических проявлений и лечения заболевания, вызванного новой </a:t>
            </a:r>
            <a:r>
              <a:rPr lang="ru-RU" altLang="ru-RU" sz="1100" dirty="0" err="1"/>
              <a:t>коронавирусной</a:t>
            </a:r>
            <a:r>
              <a:rPr lang="ru-RU" altLang="ru-RU" sz="1100" dirty="0"/>
              <a:t> инфекцией (COVID-19)» ВЕРСИЯ 2 (03.07.2020)</a:t>
            </a:r>
          </a:p>
          <a:p>
            <a:pPr eaLnBrk="1" hangingPunct="1"/>
            <a:r>
              <a:rPr lang="ru-RU" altLang="ru-RU" sz="1100" dirty="0"/>
              <a:t>КР МЗ РФ «Корь» 2024 год</a:t>
            </a:r>
          </a:p>
          <a:p>
            <a:pPr eaLnBrk="1" hangingPunct="1"/>
            <a:r>
              <a:rPr lang="ru-RU" altLang="ru-RU" sz="1100" dirty="0"/>
              <a:t>КР МЗ РФ «Менингококковая инфекция у детей» 2023 год</a:t>
            </a:r>
          </a:p>
          <a:p>
            <a:pPr eaLnBrk="1" hangingPunct="1"/>
            <a:r>
              <a:rPr lang="ru-RU" altLang="ru-RU" sz="1100" dirty="0"/>
              <a:t>МР ЕАОИБ «Коклюш у детей»  2021 год </a:t>
            </a:r>
          </a:p>
          <a:p>
            <a:r>
              <a:rPr lang="ru-RU" altLang="ru-RU" sz="1100" dirty="0"/>
              <a:t>КР МЗ РФ «Внебольничная пневмония у взрослых» 2021 год</a:t>
            </a:r>
          </a:p>
          <a:p>
            <a:r>
              <a:rPr lang="ru-RU" altLang="ru-RU" sz="1100" dirty="0"/>
              <a:t>КР МЗ РФ «Пневмония (внебольничная)» 2022 год (дети)</a:t>
            </a:r>
          </a:p>
          <a:p>
            <a:pPr eaLnBrk="1" hangingPunct="1"/>
            <a:r>
              <a:rPr lang="ru-RU" altLang="ru-RU" sz="1100" dirty="0"/>
              <a:t>Приказ МЗ РФ от 04.11.2012г. №657н «Об утверждения стандарта специализированной медицинской помощи при острой респираторной вирусной инфекции тяжелой степени тяжести» (взрослые)</a:t>
            </a:r>
          </a:p>
          <a:p>
            <a:pPr eaLnBrk="1" hangingPunct="1"/>
            <a:r>
              <a:rPr lang="ru-RU" altLang="ru-RU" sz="1100" dirty="0"/>
              <a:t>Приказ МЗ РФ от 28.12.2012г. №1954н «Об утверждении </a:t>
            </a:r>
            <a:r>
              <a:rPr lang="ru-RU" altLang="ru-RU" sz="1100" dirty="0">
                <a:solidFill>
                  <a:srgbClr val="0000FF"/>
                </a:solidFill>
                <a:hlinkClick r:id="rId2"/>
              </a:rPr>
              <a:t>стандарта первичной медико-санитарной помощи детям при острых </a:t>
            </a:r>
            <a:r>
              <a:rPr lang="ru-RU" altLang="ru-RU" sz="1100" dirty="0" err="1">
                <a:solidFill>
                  <a:srgbClr val="0000FF"/>
                </a:solidFill>
                <a:hlinkClick r:id="rId2"/>
              </a:rPr>
              <a:t>назофарингите</a:t>
            </a:r>
            <a:r>
              <a:rPr lang="ru-RU" altLang="ru-RU" sz="1100" dirty="0">
                <a:hlinkClick r:id="rId2"/>
              </a:rPr>
              <a:t>, ларингите, трахеите и острых инфекциях верхних дыхательных путей легкой степени тяжести</a:t>
            </a:r>
            <a:r>
              <a:rPr lang="ru-RU" altLang="ru-RU" sz="1100" dirty="0"/>
              <a:t>» (дети)</a:t>
            </a:r>
          </a:p>
          <a:p>
            <a:pPr eaLnBrk="1" hangingPunct="1"/>
            <a:r>
              <a:rPr lang="ru-RU" altLang="ru-RU" sz="1100" dirty="0"/>
              <a:t>Приказ МЗ РФ от 09.11.2012г. №798н «Об утверждении стандарта специализированной медицинской помощи детям при острых респираторных заболеваниях средней степени тяжести»</a:t>
            </a:r>
          </a:p>
          <a:p>
            <a:pPr eaLnBrk="1" hangingPunct="1"/>
            <a:r>
              <a:rPr lang="ru-RU" altLang="ru-RU" sz="1100" dirty="0"/>
              <a:t>Постановление ГГ СВ РФ от 28.01.2021 №4 «Об утверждении </a:t>
            </a:r>
            <a:r>
              <a:rPr lang="ru-RU" altLang="ru-RU" sz="1100" dirty="0">
                <a:hlinkClick r:id="rId3"/>
              </a:rPr>
              <a:t>санитарных правил и норм СанПиН 3.3686-21 "Санитарно-эпидемиологические требования по профилактике инфекционных болезней“</a:t>
            </a:r>
            <a:endParaRPr lang="en-US" altLang="ru-RU" sz="1100" dirty="0"/>
          </a:p>
          <a:p>
            <a:pPr eaLnBrk="1" hangingPunct="1"/>
            <a:r>
              <a:rPr lang="ru-RU" altLang="ru-RU" sz="1100" dirty="0"/>
              <a:t>Приказ  МЗ РФ  от  06.12.2021г. №1122 «Об утверждении национального календаря профилактических прививок, календаря профилактических прививок по эпидемиологическим показаниям и порядка проведения профилактических прививок».</a:t>
            </a:r>
          </a:p>
          <a:p>
            <a:pPr eaLnBrk="1" hangingPunct="1"/>
            <a:r>
              <a:rPr lang="ru-RU" altLang="ru-RU" sz="1100" dirty="0"/>
              <a:t>КР МЗ РФ «ВИЧ-инфекция у взрослых» 2024 год</a:t>
            </a:r>
          </a:p>
          <a:p>
            <a:pPr eaLnBrk="1" hangingPunct="1"/>
            <a:r>
              <a:rPr lang="ru-RU" altLang="ru-RU" sz="1100" dirty="0"/>
              <a:t>КР МЗ РФ «ВИЧ-инфекция у детей» 2024 год</a:t>
            </a:r>
          </a:p>
          <a:p>
            <a:pPr eaLnBrk="1" hangingPunct="1"/>
            <a:r>
              <a:rPr lang="ru-RU" altLang="ru-RU" sz="1100" dirty="0"/>
              <a:t>КР МЗ РФ «ВИЧ-инфекция у беременных» 2021 год</a:t>
            </a:r>
          </a:p>
          <a:p>
            <a:pPr eaLnBrk="1" hangingPunct="1"/>
            <a:r>
              <a:rPr lang="ru-RU" altLang="ru-RU" sz="1100" dirty="0"/>
              <a:t>КР МЗ РФ «Туберкулез у взрослых» 2024 год</a:t>
            </a:r>
          </a:p>
          <a:p>
            <a:pPr eaLnBrk="1" hangingPunct="1"/>
            <a:r>
              <a:rPr lang="ru-RU" altLang="ru-RU" sz="1100" dirty="0"/>
              <a:t>КР МЗ РФ «Туберкулез у детей» 2024 год</a:t>
            </a:r>
          </a:p>
          <a:p>
            <a:pPr eaLnBrk="1" hangingPunct="1"/>
            <a:r>
              <a:rPr lang="ru-RU" altLang="ru-RU" sz="1100" dirty="0"/>
              <a:t>КР МЗ РФ «Хронический вирусный гепатит С у взрослых» 2021 год</a:t>
            </a:r>
          </a:p>
          <a:p>
            <a:pPr eaLnBrk="1" hangingPunct="1"/>
            <a:r>
              <a:rPr lang="ru-RU" altLang="ru-RU" sz="1100" dirty="0"/>
              <a:t>КР МЗ РФ «Хронический вирусный гепатит С (ХВГС) у детей» 2024 год</a:t>
            </a:r>
          </a:p>
          <a:p>
            <a:pPr eaLnBrk="1" hangingPunct="1"/>
            <a:r>
              <a:rPr lang="ru-RU" altLang="ru-RU" sz="1100" dirty="0"/>
              <a:t>Письмо ФМБА  от 14.05.2019г. №32-024/335 приложение  1  «Перечень инфекционных болезней и стран, в которых отмечено эпидемиологическое неблагополучие по болезням, в отношении которых необходимо осуществлять  санитарно-карантинных контроль в пунктах пропуска через  государственную границу РФ на 03.05.2019г.»</a:t>
            </a:r>
          </a:p>
        </p:txBody>
      </p:sp>
    </p:spTree>
    <p:extLst>
      <p:ext uri="{BB962C8B-B14F-4D97-AF65-F5344CB8AC3E}">
        <p14:creationId xmlns:p14="http://schemas.microsoft.com/office/powerpoint/2010/main" val="189301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9251950" cy="1143000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ru-RU" altLang="ru-RU" sz="3200" b="1">
                <a:solidFill>
                  <a:schemeClr val="bg1"/>
                </a:solidFill>
              </a:rPr>
              <a:t>Патогномоничные симптомы клинических проявлений ОРВИ</a:t>
            </a:r>
          </a:p>
        </p:txBody>
      </p:sp>
      <p:pic>
        <p:nvPicPr>
          <p:cNvPr id="25603" name="Рисунок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9" y="1143000"/>
            <a:ext cx="2530475" cy="369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Рисунок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1223963"/>
            <a:ext cx="2328862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Рисунок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2420939"/>
            <a:ext cx="2952750" cy="417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Рисунок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6" y="3860800"/>
            <a:ext cx="2036763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076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666875" y="112714"/>
            <a:ext cx="8750300" cy="617537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chemeClr val="bg1"/>
                </a:solidFill>
              </a:rPr>
              <a:t>Лабораторная диагностика гриппа</a:t>
            </a: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1666875" y="920751"/>
            <a:ext cx="88582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Рекомендуется произвести забор клинического материала: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− смывы из полости носа и ротоглотки (для анализа методом ПЦР, иммуногроматографии);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− мазки из полости носа и ротоглотки (для анализа методом ПЦР, иммунохроматографии);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− носоглоточное отделяемое (для выделения вируса, для анализа методом ПЦР, иммунохроматографии);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− аспираты из трахеи, бронхоальвеолярный лаваж и биоптаты легких (при возможности их забора);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− аутоптаты легких, трахеи и селезенки (у умерших). </a:t>
            </a:r>
          </a:p>
        </p:txBody>
      </p:sp>
      <p:sp>
        <p:nvSpPr>
          <p:cNvPr id="26628" name="TextBox 6"/>
          <p:cNvSpPr txBox="1">
            <a:spLocks noChangeArrowheads="1"/>
          </p:cNvSpPr>
          <p:nvPr/>
        </p:nvSpPr>
        <p:spPr bwMode="auto">
          <a:xfrm>
            <a:off x="1666876" y="4252914"/>
            <a:ext cx="84248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определение РНК (ДНК) респираторно-синцитиального вируса, метапневмовируса, вирусов парагриппа 1, 2, 3 и 4 типов, коронавирусов, риновирусов, аденовирусов групп B, C и E и бокавируса. </a:t>
            </a:r>
          </a:p>
        </p:txBody>
      </p:sp>
      <p:sp>
        <p:nvSpPr>
          <p:cNvPr id="26629" name="TextBox 9"/>
          <p:cNvSpPr txBox="1">
            <a:spLocks noChangeArrowheads="1"/>
          </p:cNvSpPr>
          <p:nvPr/>
        </p:nvSpPr>
        <p:spPr bwMode="auto">
          <a:xfrm>
            <a:off x="1793875" y="388302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ОРВИ-скрин</a:t>
            </a:r>
          </a:p>
        </p:txBody>
      </p:sp>
      <p:sp>
        <p:nvSpPr>
          <p:cNvPr id="26630" name="TextBox 11"/>
          <p:cNvSpPr txBox="1">
            <a:spLocks noChangeArrowheads="1"/>
          </p:cNvSpPr>
          <p:nvPr/>
        </p:nvSpPr>
        <p:spPr bwMode="auto">
          <a:xfrm>
            <a:off x="1774825" y="5351464"/>
            <a:ext cx="86423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ПЦР наиболее эффективный метод, который позволяет обнаружить нуклеиновые кислоты вируса в среднем до 7 дней, и максимум – до 2 недель от начала заболевания (при условии сохранении признаков поражения верхних дыхательных путей). </a:t>
            </a:r>
          </a:p>
        </p:txBody>
      </p:sp>
      <p:sp>
        <p:nvSpPr>
          <p:cNvPr id="26631" name="TextBox 12"/>
          <p:cNvSpPr txBox="1">
            <a:spLocks noChangeArrowheads="1"/>
          </p:cNvSpPr>
          <p:nvPr/>
        </p:nvSpPr>
        <p:spPr bwMode="auto">
          <a:xfrm>
            <a:off x="7108825" y="6165850"/>
            <a:ext cx="33083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 МЗ РФ «Грипп у взрослых» 2022</a:t>
            </a:r>
          </a:p>
        </p:txBody>
      </p:sp>
    </p:spTree>
    <p:extLst>
      <p:ext uri="{BB962C8B-B14F-4D97-AF65-F5344CB8AC3E}">
        <p14:creationId xmlns:p14="http://schemas.microsoft.com/office/powerpoint/2010/main" val="365380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631951" y="115888"/>
            <a:ext cx="8785225" cy="792162"/>
          </a:xfrm>
          <a:solidFill>
            <a:srgbClr val="FF0000"/>
          </a:solidFill>
        </p:spPr>
        <p:txBody>
          <a:bodyPr/>
          <a:lstStyle/>
          <a:p>
            <a:r>
              <a:rPr lang="ru-RU" altLang="ru-RU" sz="3600" b="1">
                <a:solidFill>
                  <a:schemeClr val="bg1"/>
                </a:solidFill>
              </a:rPr>
              <a:t>Дифференциальная диагностика гриппа</a:t>
            </a:r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1774826" y="1196976"/>
            <a:ext cx="7993063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стрептококковые заболевания (скарлатине, ангине, роже);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внебольничной пневмонии (до появления характерных симптомов);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менингококковая инфекция;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малярия;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риккетсиозы;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брюшной тиф и сальмонеллез (до появления диспепсического синдрома);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лептоспироз (в теплое время года), вирусных гепатитах (преджелтушный период);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геморрагические лихорадки;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трихинеллез.</a:t>
            </a:r>
          </a:p>
        </p:txBody>
      </p:sp>
      <p:sp>
        <p:nvSpPr>
          <p:cNvPr id="27652" name="TextBox 6"/>
          <p:cNvSpPr txBox="1">
            <a:spLocks noChangeArrowheads="1"/>
          </p:cNvSpPr>
          <p:nvPr/>
        </p:nvSpPr>
        <p:spPr bwMode="auto">
          <a:xfrm>
            <a:off x="2466975" y="6237289"/>
            <a:ext cx="8229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раздел 2.6. Дифференциальная диагностика КР МЗ РФ «Грипп у взрослых» 2022</a:t>
            </a:r>
          </a:p>
        </p:txBody>
      </p:sp>
    </p:spTree>
    <p:extLst>
      <p:ext uri="{BB962C8B-B14F-4D97-AF65-F5344CB8AC3E}">
        <p14:creationId xmlns:p14="http://schemas.microsoft.com/office/powerpoint/2010/main" val="18213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981200" y="141289"/>
            <a:ext cx="8229600" cy="777875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ru-RU" altLang="ru-RU" sz="2400" b="1"/>
              <a:t>Стратегия терапии ОРВИ в зависимости от времени инфекционного процесса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847851" y="1717675"/>
            <a:ext cx="12239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вирусная нагрузка</a:t>
            </a:r>
          </a:p>
        </p:txBody>
      </p:sp>
      <p:grpSp>
        <p:nvGrpSpPr>
          <p:cNvPr id="28676" name="Группа 1"/>
          <p:cNvGrpSpPr>
            <a:grpSpLocks/>
          </p:cNvGrpSpPr>
          <p:nvPr/>
        </p:nvGrpSpPr>
        <p:grpSpPr bwMode="auto">
          <a:xfrm>
            <a:off x="2063751" y="1497014"/>
            <a:ext cx="8385175" cy="4903787"/>
            <a:chOff x="579438" y="1189038"/>
            <a:chExt cx="7740650" cy="4184650"/>
          </a:xfrm>
        </p:grpSpPr>
        <p:sp>
          <p:nvSpPr>
            <p:cNvPr id="5" name="Стрелка вправо 4"/>
            <p:cNvSpPr/>
            <p:nvPr/>
          </p:nvSpPr>
          <p:spPr>
            <a:xfrm>
              <a:off x="611678" y="2492254"/>
              <a:ext cx="7705479" cy="1224644"/>
            </a:xfrm>
            <a:prstGeom prst="rightArrow">
              <a:avLst>
                <a:gd name="adj1" fmla="val 47682"/>
                <a:gd name="adj2" fmla="val 124165"/>
              </a:avLst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Заголовок 1"/>
            <p:cNvSpPr txBox="1">
              <a:spLocks/>
            </p:cNvSpPr>
            <p:nvPr/>
          </p:nvSpPr>
          <p:spPr bwMode="auto">
            <a:xfrm>
              <a:off x="611678" y="2637206"/>
              <a:ext cx="1223674" cy="936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- 2 дня</a:t>
              </a:r>
            </a:p>
          </p:txBody>
        </p:sp>
        <p:sp>
          <p:nvSpPr>
            <p:cNvPr id="7" name="Заголовок 1"/>
            <p:cNvSpPr txBox="1">
              <a:spLocks/>
            </p:cNvSpPr>
            <p:nvPr/>
          </p:nvSpPr>
          <p:spPr bwMode="auto">
            <a:xfrm>
              <a:off x="1908626" y="2637206"/>
              <a:ext cx="1223673" cy="936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- 1 день</a:t>
              </a:r>
            </a:p>
          </p:txBody>
        </p:sp>
        <p:sp>
          <p:nvSpPr>
            <p:cNvPr id="8" name="Заголовок 1"/>
            <p:cNvSpPr txBox="1">
              <a:spLocks/>
            </p:cNvSpPr>
            <p:nvPr/>
          </p:nvSpPr>
          <p:spPr bwMode="auto">
            <a:xfrm>
              <a:off x="3132299" y="2637206"/>
              <a:ext cx="1223674" cy="936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 день</a:t>
              </a:r>
            </a:p>
          </p:txBody>
        </p:sp>
        <p:sp>
          <p:nvSpPr>
            <p:cNvPr id="9" name="Заголовок 1"/>
            <p:cNvSpPr txBox="1">
              <a:spLocks/>
            </p:cNvSpPr>
            <p:nvPr/>
          </p:nvSpPr>
          <p:spPr bwMode="auto">
            <a:xfrm>
              <a:off x="4427781" y="2637206"/>
              <a:ext cx="1223674" cy="936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 день</a:t>
              </a:r>
            </a:p>
          </p:txBody>
        </p:sp>
        <p:sp>
          <p:nvSpPr>
            <p:cNvPr id="10" name="Заголовок 1"/>
            <p:cNvSpPr txBox="1">
              <a:spLocks/>
            </p:cNvSpPr>
            <p:nvPr/>
          </p:nvSpPr>
          <p:spPr bwMode="auto">
            <a:xfrm>
              <a:off x="5724729" y="2637206"/>
              <a:ext cx="1223673" cy="936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 день</a:t>
              </a: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579438" y="1189038"/>
              <a:ext cx="7740650" cy="1914182"/>
            </a:xfrm>
            <a:custGeom>
              <a:avLst/>
              <a:gdLst>
                <a:gd name="connsiteX0" fmla="*/ 0 w 7740203"/>
                <a:gd name="connsiteY0" fmla="*/ 1341549 h 1818067"/>
                <a:gd name="connsiteX1" fmla="*/ 2446986 w 7740203"/>
                <a:gd name="connsiteY1" fmla="*/ 79420 h 1818067"/>
                <a:gd name="connsiteX2" fmla="*/ 7740203 w 7740203"/>
                <a:gd name="connsiteY2" fmla="*/ 1818067 h 1818067"/>
                <a:gd name="connsiteX0" fmla="*/ 0 w 7740203"/>
                <a:gd name="connsiteY0" fmla="*/ 1437950 h 1914468"/>
                <a:gd name="connsiteX1" fmla="*/ 2624299 w 7740203"/>
                <a:gd name="connsiteY1" fmla="*/ 79420 h 1914468"/>
                <a:gd name="connsiteX2" fmla="*/ 7740203 w 7740203"/>
                <a:gd name="connsiteY2" fmla="*/ 1914468 h 1914468"/>
                <a:gd name="connsiteX0" fmla="*/ 0 w 7740203"/>
                <a:gd name="connsiteY0" fmla="*/ 1437950 h 1914468"/>
                <a:gd name="connsiteX1" fmla="*/ 2768315 w 7740203"/>
                <a:gd name="connsiteY1" fmla="*/ 79420 h 1914468"/>
                <a:gd name="connsiteX2" fmla="*/ 7740203 w 7740203"/>
                <a:gd name="connsiteY2" fmla="*/ 1914468 h 1914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40203" h="1914468">
                  <a:moveTo>
                    <a:pt x="0" y="1437950"/>
                  </a:moveTo>
                  <a:cubicBezTo>
                    <a:pt x="578476" y="767175"/>
                    <a:pt x="1478281" y="0"/>
                    <a:pt x="2768315" y="79420"/>
                  </a:cubicBezTo>
                  <a:cubicBezTo>
                    <a:pt x="4058349" y="158840"/>
                    <a:pt x="6952445" y="1704113"/>
                    <a:pt x="7740203" y="1914468"/>
                  </a:cubicBezTo>
                </a:path>
              </a:pathLst>
            </a:custGeom>
            <a:ln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3132299" y="1268965"/>
              <a:ext cx="0" cy="2015785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Заголовок 1"/>
            <p:cNvSpPr txBox="1">
              <a:spLocks/>
            </p:cNvSpPr>
            <p:nvPr/>
          </p:nvSpPr>
          <p:spPr bwMode="auto">
            <a:xfrm>
              <a:off x="611678" y="3428347"/>
              <a:ext cx="2520621" cy="194534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Этиотропные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противогрипозные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виростатические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препараты прямого действия на вирус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Противовирусные препараты широкого спектра действия с </a:t>
              </a:r>
              <a:r>
                <a:rPr kumimoji="0" lang="ru-R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виростатическим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и иммуномодулирующим эффектами</a:t>
              </a:r>
            </a:p>
          </p:txBody>
        </p:sp>
        <p:sp>
          <p:nvSpPr>
            <p:cNvPr id="16" name="Заголовок 1"/>
            <p:cNvSpPr txBox="1">
              <a:spLocks/>
            </p:cNvSpPr>
            <p:nvPr/>
          </p:nvSpPr>
          <p:spPr bwMode="auto">
            <a:xfrm>
              <a:off x="3132299" y="3428347"/>
              <a:ext cx="3600678" cy="1945341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Противовирусные препараты широкого спектра действия с патогенетическим эффектом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519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6" y="712789"/>
            <a:ext cx="9147175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Заголовок 1"/>
          <p:cNvSpPr>
            <a:spLocks noGrp="1"/>
          </p:cNvSpPr>
          <p:nvPr>
            <p:ph type="title"/>
          </p:nvPr>
        </p:nvSpPr>
        <p:spPr>
          <a:xfrm>
            <a:off x="1631951" y="1"/>
            <a:ext cx="8856663" cy="627063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ru-RU" altLang="ru-RU" sz="2400" b="1"/>
              <a:t>Механизм действия прямых противовирусных препаратов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589088" y="815976"/>
            <a:ext cx="3040062" cy="21891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Ингибиторы фузии (слияния):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Умифеновир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(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Арбидол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 -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ингибирование специфического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шаперона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ГА;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Энисамия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йодид (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Нобазид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 влияние на структуру и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рецепторосвязывающие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функции ГА.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806575" y="5054601"/>
            <a:ext cx="2736850" cy="11525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Ингибиторы репликации (ингибитор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КАП-зависимой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эндонуклеазы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):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Балоксавир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,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Марбоксил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(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Ксофлюза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154614" y="762000"/>
            <a:ext cx="5356225" cy="8461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Ингибиторы репликации, повышение экспрессии рецептора интерферона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типа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IFNAR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, увеличение плотности рецепторов к ИНФ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Имидазолилэтанамид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пентандиовой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кислоты (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Ингавирин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механизм до конца не ясен, точно не описан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717675" y="3762376"/>
            <a:ext cx="2179638" cy="6318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Ингибиторы М2-каналов: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Амантадин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,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Римантадин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8834439" y="3927475"/>
            <a:ext cx="1728787" cy="1716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Ингибиторы синтеза и репликации РНК: 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Триазавирин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(у взрослых) -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механизм не описан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7591425" y="5921375"/>
            <a:ext cx="2916238" cy="7191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Ингибиторы 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нейроменидазы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Осальтемивир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(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Тамифлю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,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Номидекс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),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Занамивир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(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Реленза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762751" y="5548314"/>
            <a:ext cx="384175" cy="4460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984751" y="3890964"/>
            <a:ext cx="384175" cy="447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018088" y="4554539"/>
            <a:ext cx="385762" cy="4460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288089" y="3481388"/>
            <a:ext cx="744537" cy="857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710" name="Рисунок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5803900"/>
            <a:ext cx="6969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Рисунок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3662363"/>
            <a:ext cx="5651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Рисунок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1863725"/>
            <a:ext cx="5651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3" name="Рисунок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6203950"/>
            <a:ext cx="5651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4" name="Рисунок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5357813"/>
            <a:ext cx="5651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Прямая со стрелкой 26"/>
          <p:cNvCxnSpPr>
            <a:stCxn id="4" idx="2"/>
          </p:cNvCxnSpPr>
          <p:nvPr/>
        </p:nvCxnSpPr>
        <p:spPr>
          <a:xfrm>
            <a:off x="3108325" y="3005139"/>
            <a:ext cx="1360488" cy="120967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cxnSpLocks/>
          </p:cNvCxnSpPr>
          <p:nvPr/>
        </p:nvCxnSpPr>
        <p:spPr>
          <a:xfrm flipV="1">
            <a:off x="4533901" y="4079876"/>
            <a:ext cx="1952625" cy="147796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cxnSpLocks/>
            <a:endCxn id="13" idx="5"/>
          </p:cNvCxnSpPr>
          <p:nvPr/>
        </p:nvCxnSpPr>
        <p:spPr>
          <a:xfrm flipH="1" flipV="1">
            <a:off x="7091363" y="5929314"/>
            <a:ext cx="495300" cy="35242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cxnSpLocks/>
          </p:cNvCxnSpPr>
          <p:nvPr/>
        </p:nvCxnSpPr>
        <p:spPr>
          <a:xfrm flipH="1" flipV="1">
            <a:off x="7578726" y="4492625"/>
            <a:ext cx="1255713" cy="3175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/>
          <p:cNvSpPr/>
          <p:nvPr/>
        </p:nvSpPr>
        <p:spPr>
          <a:xfrm>
            <a:off x="7067550" y="4079875"/>
            <a:ext cx="528638" cy="787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7" name="Прямая со стрелкой 36"/>
          <p:cNvCxnSpPr>
            <a:cxnSpLocks/>
            <a:endCxn id="16" idx="2"/>
          </p:cNvCxnSpPr>
          <p:nvPr/>
        </p:nvCxnSpPr>
        <p:spPr>
          <a:xfrm>
            <a:off x="3900488" y="4235450"/>
            <a:ext cx="1117600" cy="54133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cxnSpLocks/>
          </p:cNvCxnSpPr>
          <p:nvPr/>
        </p:nvCxnSpPr>
        <p:spPr>
          <a:xfrm flipH="1">
            <a:off x="6762751" y="1824039"/>
            <a:ext cx="815975" cy="193833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22" name="TextBox 41"/>
          <p:cNvSpPr txBox="1">
            <a:spLocks noChangeArrowheads="1"/>
          </p:cNvSpPr>
          <p:nvPr/>
        </p:nvSpPr>
        <p:spPr bwMode="auto">
          <a:xfrm>
            <a:off x="4643438" y="1698625"/>
            <a:ext cx="1987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Гемагглютинин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984751" y="2211388"/>
            <a:ext cx="169863" cy="190341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724" name="TextBox 45"/>
          <p:cNvSpPr txBox="1">
            <a:spLocks noChangeArrowheads="1"/>
          </p:cNvSpPr>
          <p:nvPr/>
        </p:nvSpPr>
        <p:spPr bwMode="auto">
          <a:xfrm>
            <a:off x="1682751" y="4586289"/>
            <a:ext cx="3230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Белок ионного канала</a:t>
            </a:r>
          </a:p>
        </p:txBody>
      </p:sp>
      <p:cxnSp>
        <p:nvCxnSpPr>
          <p:cNvPr id="47" name="Прямая соединительная линия 46"/>
          <p:cNvCxnSpPr>
            <a:cxnSpLocks/>
          </p:cNvCxnSpPr>
          <p:nvPr/>
        </p:nvCxnSpPr>
        <p:spPr>
          <a:xfrm>
            <a:off x="4168775" y="4754563"/>
            <a:ext cx="927100" cy="5556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726" name="TextBox 49"/>
          <p:cNvSpPr txBox="1">
            <a:spLocks noChangeArrowheads="1"/>
          </p:cNvSpPr>
          <p:nvPr/>
        </p:nvSpPr>
        <p:spPr bwMode="auto">
          <a:xfrm>
            <a:off x="8259763" y="2930525"/>
            <a:ext cx="754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РНК</a:t>
            </a:r>
          </a:p>
        </p:txBody>
      </p:sp>
      <p:cxnSp>
        <p:nvCxnSpPr>
          <p:cNvPr id="51" name="Прямая соединительная линия 50"/>
          <p:cNvCxnSpPr>
            <a:cxnSpLocks/>
          </p:cNvCxnSpPr>
          <p:nvPr/>
        </p:nvCxnSpPr>
        <p:spPr>
          <a:xfrm flipV="1">
            <a:off x="6762750" y="3132139"/>
            <a:ext cx="1506538" cy="75882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728" name="TextBox 53"/>
          <p:cNvSpPr txBox="1">
            <a:spLocks noChangeArrowheads="1"/>
          </p:cNvSpPr>
          <p:nvPr/>
        </p:nvSpPr>
        <p:spPr bwMode="auto">
          <a:xfrm>
            <a:off x="5343526" y="6289675"/>
            <a:ext cx="1985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Нейроменидаза</a:t>
            </a:r>
          </a:p>
        </p:txBody>
      </p:sp>
      <p:cxnSp>
        <p:nvCxnSpPr>
          <p:cNvPr id="55" name="Прямая соединительная линия 54"/>
          <p:cNvCxnSpPr>
            <a:cxnSpLocks/>
          </p:cNvCxnSpPr>
          <p:nvPr/>
        </p:nvCxnSpPr>
        <p:spPr>
          <a:xfrm flipV="1">
            <a:off x="6183313" y="5843589"/>
            <a:ext cx="722312" cy="46672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1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1981200" y="115888"/>
            <a:ext cx="8229600" cy="1143000"/>
          </a:xfrm>
          <a:solidFill>
            <a:srgbClr val="FFC000"/>
          </a:solidFill>
        </p:spPr>
        <p:txBody>
          <a:bodyPr/>
          <a:lstStyle/>
          <a:p>
            <a:r>
              <a:rPr lang="ru-RU" altLang="ru-RU" sz="3600" b="1"/>
              <a:t>Иммунотропные препараты для лечения ОРВИ и гриппа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847851" y="1700214"/>
          <a:ext cx="8424864" cy="4587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486">
                <a:tc gridSpan="2">
                  <a:txBody>
                    <a:bodyPr/>
                    <a:lstStyle/>
                    <a:p>
                      <a:r>
                        <a:rPr lang="ru-RU" sz="1600" dirty="0"/>
                        <a:t>Химическая природа</a:t>
                      </a:r>
                    </a:p>
                  </a:txBody>
                  <a:tcPr marL="91439" marR="91439" marT="45719" marB="45719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Препараты</a:t>
                      </a:r>
                    </a:p>
                  </a:txBody>
                  <a:tcPr marL="91439" marR="91439" marT="45719" marB="457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486">
                <a:tc rowSpan="3">
                  <a:txBody>
                    <a:bodyPr/>
                    <a:lstStyle/>
                    <a:p>
                      <a:r>
                        <a:rPr lang="ru-RU" sz="1600" dirty="0"/>
                        <a:t>Синтетические соединения</a:t>
                      </a:r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r>
                        <a:rPr lang="ru-RU" sz="1600" dirty="0" err="1"/>
                        <a:t>Флуореноны</a:t>
                      </a:r>
                      <a:endParaRPr lang="ru-RU" sz="16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r>
                        <a:rPr lang="ru-RU" sz="1600" dirty="0" err="1"/>
                        <a:t>Амиксин</a:t>
                      </a:r>
                      <a:endParaRPr lang="ru-RU" sz="1600" dirty="0"/>
                    </a:p>
                  </a:txBody>
                  <a:tcPr marL="91439" marR="91439" marT="45719" marB="457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48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/>
                        <a:t>Акридононы</a:t>
                      </a:r>
                      <a:endParaRPr lang="ru-RU" sz="16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Циклоферон, </a:t>
                      </a:r>
                      <a:r>
                        <a:rPr lang="ru-RU" sz="1600" dirty="0" err="1"/>
                        <a:t>Неовир</a:t>
                      </a:r>
                      <a:endParaRPr lang="ru-RU" sz="1600" dirty="0"/>
                    </a:p>
                  </a:txBody>
                  <a:tcPr marL="91439" marR="91439" marT="45719" marB="4571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48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Пуриновые производные</a:t>
                      </a:r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r>
                        <a:rPr lang="ru-RU" sz="1600" dirty="0" err="1"/>
                        <a:t>Изопринозин</a:t>
                      </a:r>
                      <a:endParaRPr lang="ru-RU" sz="1600" dirty="0"/>
                    </a:p>
                  </a:txBody>
                  <a:tcPr marL="91439" marR="91439" marT="45719" marB="4571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486">
                <a:tc rowSpan="2">
                  <a:txBody>
                    <a:bodyPr/>
                    <a:lstStyle/>
                    <a:p>
                      <a:r>
                        <a:rPr lang="ru-RU" sz="1600" dirty="0"/>
                        <a:t>Природные соединения</a:t>
                      </a:r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Полифенолы</a:t>
                      </a:r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r>
                        <a:rPr lang="ru-RU" sz="1600" dirty="0" err="1"/>
                        <a:t>Кагоцел</a:t>
                      </a:r>
                      <a:r>
                        <a:rPr lang="ru-RU" sz="1600" dirty="0"/>
                        <a:t>, </a:t>
                      </a:r>
                      <a:r>
                        <a:rPr lang="ru-RU" sz="1600" dirty="0" err="1"/>
                        <a:t>Мегосин</a:t>
                      </a:r>
                      <a:endParaRPr lang="ru-RU" sz="1600" dirty="0"/>
                    </a:p>
                  </a:txBody>
                  <a:tcPr marL="91439" marR="91439" marT="45719" marB="4571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748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Двуспиральные РНК</a:t>
                      </a:r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r>
                        <a:rPr lang="ru-RU" sz="1600" dirty="0" err="1"/>
                        <a:t>Ларифан</a:t>
                      </a:r>
                      <a:r>
                        <a:rPr lang="ru-RU" sz="1600" dirty="0"/>
                        <a:t>,</a:t>
                      </a:r>
                      <a:r>
                        <a:rPr lang="ru-RU" sz="1600" baseline="0" dirty="0"/>
                        <a:t> </a:t>
                      </a:r>
                      <a:r>
                        <a:rPr lang="ru-RU" sz="1600" baseline="0" dirty="0" err="1"/>
                        <a:t>Рибостин</a:t>
                      </a:r>
                      <a:endParaRPr lang="ru-RU" sz="1600" dirty="0"/>
                    </a:p>
                  </a:txBody>
                  <a:tcPr marL="91439" marR="91439" marT="45719" marB="4571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2958">
                <a:tc>
                  <a:txBody>
                    <a:bodyPr/>
                    <a:lstStyle/>
                    <a:p>
                      <a:r>
                        <a:rPr lang="ru-RU" sz="1600" dirty="0"/>
                        <a:t>Технологически обработанные антитела</a:t>
                      </a:r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Антитела</a:t>
                      </a:r>
                      <a:r>
                        <a:rPr lang="ru-RU" sz="1600" baseline="0" dirty="0"/>
                        <a:t> к ИНФ-</a:t>
                      </a:r>
                      <a:r>
                        <a:rPr lang="en-US" sz="1600" baseline="0" dirty="0"/>
                        <a:t>y</a:t>
                      </a:r>
                      <a:endParaRPr lang="ru-RU" sz="1600" baseline="0" dirty="0"/>
                    </a:p>
                    <a:p>
                      <a:r>
                        <a:rPr lang="ru-RU" sz="1600" baseline="0" dirty="0">
                          <a:solidFill>
                            <a:srgbClr val="FF0000"/>
                          </a:solidFill>
                        </a:rPr>
                        <a:t>ИНФ-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</a:rPr>
                        <a:t>y</a:t>
                      </a:r>
                      <a:r>
                        <a:rPr lang="ru-RU" sz="1600" baseline="0" dirty="0">
                          <a:solidFill>
                            <a:srgbClr val="FF0000"/>
                          </a:solidFill>
                        </a:rPr>
                        <a:t> + 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</a:rPr>
                        <a:t>CD4 + </a:t>
                      </a:r>
                      <a:r>
                        <a:rPr lang="ru-RU" sz="1600" baseline="0" dirty="0">
                          <a:solidFill>
                            <a:srgbClr val="FF0000"/>
                          </a:solidFill>
                        </a:rPr>
                        <a:t>гистамину</a:t>
                      </a:r>
                    </a:p>
                    <a:p>
                      <a:r>
                        <a:rPr lang="ru-RU" sz="1600" baseline="0" dirty="0"/>
                        <a:t>ИНФ-</a:t>
                      </a:r>
                      <a:r>
                        <a:rPr lang="en-US" sz="1600" baseline="0" dirty="0"/>
                        <a:t>y</a:t>
                      </a:r>
                      <a:r>
                        <a:rPr lang="ru-RU" sz="1600" baseline="0" dirty="0"/>
                        <a:t> + </a:t>
                      </a:r>
                      <a:r>
                        <a:rPr lang="en-US" sz="1600" baseline="0" dirty="0"/>
                        <a:t>CD4 + </a:t>
                      </a:r>
                      <a:r>
                        <a:rPr lang="ru-RU" sz="1600" baseline="0" dirty="0"/>
                        <a:t>МНС </a:t>
                      </a:r>
                      <a:r>
                        <a:rPr lang="en-US" sz="1600" baseline="0" dirty="0"/>
                        <a:t>I </a:t>
                      </a:r>
                      <a:r>
                        <a:rPr lang="ru-RU" sz="1600" baseline="0" dirty="0"/>
                        <a:t>и </a:t>
                      </a:r>
                      <a:r>
                        <a:rPr lang="en-US" sz="1600" baseline="0" dirty="0"/>
                        <a:t>II</a:t>
                      </a:r>
                      <a:endParaRPr lang="ru-RU" sz="16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r>
                        <a:rPr lang="ru-RU" sz="1600" dirty="0" err="1"/>
                        <a:t>Анаферно</a:t>
                      </a:r>
                      <a:r>
                        <a:rPr lang="ru-RU" sz="1600" dirty="0"/>
                        <a:t>,</a:t>
                      </a:r>
                    </a:p>
                    <a:p>
                      <a:r>
                        <a:rPr lang="ru-RU" sz="1600" dirty="0" err="1">
                          <a:solidFill>
                            <a:srgbClr val="FF0000"/>
                          </a:solidFill>
                        </a:rPr>
                        <a:t>Эргоферон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</a:rPr>
                        <a:t>, </a:t>
                      </a:r>
                    </a:p>
                    <a:p>
                      <a:r>
                        <a:rPr lang="ru-RU" sz="1600" dirty="0" err="1"/>
                        <a:t>Рафамин</a:t>
                      </a:r>
                      <a:endParaRPr lang="ru-RU" sz="1600" dirty="0"/>
                    </a:p>
                  </a:txBody>
                  <a:tcPr marL="91439" marR="91439" marT="45719" marB="4571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93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981200" y="115888"/>
            <a:ext cx="8229600" cy="646112"/>
          </a:xfrm>
          <a:solidFill>
            <a:srgbClr val="FFC000"/>
          </a:solidFill>
        </p:spPr>
        <p:txBody>
          <a:bodyPr/>
          <a:lstStyle/>
          <a:p>
            <a:r>
              <a:rPr lang="ru-RU" altLang="ru-RU" sz="2800" b="1"/>
              <a:t>Общая схема формирования иммунного ответа</a:t>
            </a:r>
          </a:p>
        </p:txBody>
      </p:sp>
      <p:pic>
        <p:nvPicPr>
          <p:cNvPr id="31747" name="Рисунок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1085850"/>
            <a:ext cx="2895600" cy="533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4" y="1027113"/>
            <a:ext cx="3025775" cy="545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Рисунок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8" y="895351"/>
            <a:ext cx="3262312" cy="545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6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30401" y="3500439"/>
            <a:ext cx="3960813" cy="2592387"/>
          </a:xfrm>
          <a:ln>
            <a:solidFill>
              <a:srgbClr val="FF0000"/>
            </a:solidFill>
          </a:ln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1800" dirty="0"/>
              <a:t>Egg-based vaccines</a:t>
            </a:r>
          </a:p>
          <a:p>
            <a:pPr marL="0" indent="90488">
              <a:buFontTx/>
              <a:buChar char="-"/>
              <a:defRPr/>
            </a:pPr>
            <a:r>
              <a:rPr lang="en-US" sz="1800" dirty="0"/>
              <a:t>an A/Victoria/4897/2022 (H1N1)pdm09-like virus</a:t>
            </a:r>
            <a:r>
              <a:rPr lang="ru-RU" sz="1800" dirty="0"/>
              <a:t>;</a:t>
            </a:r>
          </a:p>
          <a:p>
            <a:pPr marL="0" indent="90488">
              <a:buFontTx/>
              <a:buChar char="-"/>
              <a:defRPr/>
            </a:pPr>
            <a:r>
              <a:rPr lang="en-US" sz="1800" dirty="0"/>
              <a:t>an A/Darwin/9/2021 (H3N2)-like</a:t>
            </a:r>
            <a:r>
              <a:rPr lang="ru-RU" sz="1800" dirty="0"/>
              <a:t>;</a:t>
            </a:r>
            <a:r>
              <a:rPr lang="en-US" sz="1800" dirty="0"/>
              <a:t> and</a:t>
            </a:r>
          </a:p>
          <a:p>
            <a:pPr marL="0" indent="90488">
              <a:buFontTx/>
              <a:buChar char="-"/>
              <a:defRPr/>
            </a:pPr>
            <a:r>
              <a:rPr lang="en-US" sz="1800" dirty="0"/>
              <a:t>a B/Austria/1359417/2021 (B/Victoria lineage)-like virus.</a:t>
            </a:r>
            <a:endParaRPr lang="ru-RU" sz="1800" dirty="0"/>
          </a:p>
          <a:p>
            <a:pPr marL="0" indent="90488">
              <a:buFontTx/>
              <a:buChar char="-"/>
              <a:defRPr/>
            </a:pPr>
            <a:r>
              <a:rPr lang="en-US" sz="1800" dirty="0"/>
              <a:t>a B/</a:t>
            </a:r>
            <a:r>
              <a:rPr lang="en-US" sz="1800" dirty="0" err="1"/>
              <a:t>Phuket</a:t>
            </a:r>
            <a:r>
              <a:rPr lang="en-US" sz="1800" dirty="0"/>
              <a:t>/3073/2013 (B/Yamagata lineage)-like.</a:t>
            </a:r>
          </a:p>
          <a:p>
            <a:pPr marL="0" indent="0">
              <a:buNone/>
              <a:defRPr/>
            </a:pPr>
            <a:endParaRPr lang="en-US" sz="1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063750" y="1146176"/>
            <a:ext cx="7920038" cy="792163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Рекомендации о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штаммовом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составе гриппозных вакцин на основе куриных эмбрионов для Северного Полушария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063750" y="2044701"/>
            <a:ext cx="2952750" cy="5048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Сезон 2023 - 2024гг.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032626" y="2044701"/>
            <a:ext cx="2951163" cy="5048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Сезон 2022 - 2023гг.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190876" y="2673350"/>
            <a:ext cx="5400675" cy="5032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Для ЧЕТЫРЕХВАЛЕНТНЫХ гриппозных вакцин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6297614" y="3500439"/>
            <a:ext cx="3959225" cy="25923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an A/Victoria/2570/2019 (H1N1)pdm09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;</a:t>
            </a: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an A/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Darvwin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/9/2021 (H3N2)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;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 B/Austria/1359417/2021 (B/Victoria lineage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);</a:t>
            </a: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 B/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Phuket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/3073/2013 (B/Yamagata lineage).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32776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4" y="28576"/>
            <a:ext cx="355917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48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object 2"/>
          <p:cNvGrpSpPr>
            <a:grpSpLocks/>
          </p:cNvGrpSpPr>
          <p:nvPr/>
        </p:nvGrpSpPr>
        <p:grpSpPr bwMode="auto">
          <a:xfrm>
            <a:off x="2378076" y="1258889"/>
            <a:ext cx="5878513" cy="1914525"/>
            <a:chOff x="1408175" y="1084325"/>
            <a:chExt cx="6775450" cy="2003425"/>
          </a:xfrm>
        </p:grpSpPr>
        <p:pic>
          <p:nvPicPr>
            <p:cNvPr id="33810" name="object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4525" y="1090675"/>
              <a:ext cx="6762750" cy="199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11" name="object 4"/>
            <p:cNvSpPr>
              <a:spLocks/>
            </p:cNvSpPr>
            <p:nvPr/>
          </p:nvSpPr>
          <p:spPr bwMode="auto">
            <a:xfrm>
              <a:off x="1414525" y="1090675"/>
              <a:ext cx="6762750" cy="1990725"/>
            </a:xfrm>
            <a:custGeom>
              <a:avLst/>
              <a:gdLst>
                <a:gd name="T0" fmla="*/ 0 w 6762750"/>
                <a:gd name="T1" fmla="*/ 331724 h 1990725"/>
                <a:gd name="T2" fmla="*/ 3595 w 6762750"/>
                <a:gd name="T3" fmla="*/ 282691 h 1990725"/>
                <a:gd name="T4" fmla="*/ 14040 w 6762750"/>
                <a:gd name="T5" fmla="*/ 235897 h 1990725"/>
                <a:gd name="T6" fmla="*/ 30822 w 6762750"/>
                <a:gd name="T7" fmla="*/ 191853 h 1990725"/>
                <a:gd name="T8" fmla="*/ 53428 w 6762750"/>
                <a:gd name="T9" fmla="*/ 151072 h 1990725"/>
                <a:gd name="T10" fmla="*/ 81347 w 6762750"/>
                <a:gd name="T11" fmla="*/ 114066 h 1990725"/>
                <a:gd name="T12" fmla="*/ 114066 w 6762750"/>
                <a:gd name="T13" fmla="*/ 81347 h 1990725"/>
                <a:gd name="T14" fmla="*/ 151072 w 6762750"/>
                <a:gd name="T15" fmla="*/ 53428 h 1990725"/>
                <a:gd name="T16" fmla="*/ 191853 w 6762750"/>
                <a:gd name="T17" fmla="*/ 30822 h 1990725"/>
                <a:gd name="T18" fmla="*/ 235897 w 6762750"/>
                <a:gd name="T19" fmla="*/ 14040 h 1990725"/>
                <a:gd name="T20" fmla="*/ 282691 w 6762750"/>
                <a:gd name="T21" fmla="*/ 3595 h 1990725"/>
                <a:gd name="T22" fmla="*/ 331724 w 6762750"/>
                <a:gd name="T23" fmla="*/ 0 h 1990725"/>
                <a:gd name="T24" fmla="*/ 6430898 w 6762750"/>
                <a:gd name="T25" fmla="*/ 0 h 1990725"/>
                <a:gd name="T26" fmla="*/ 6479934 w 6762750"/>
                <a:gd name="T27" fmla="*/ 3595 h 1990725"/>
                <a:gd name="T28" fmla="*/ 6526738 w 6762750"/>
                <a:gd name="T29" fmla="*/ 14040 h 1990725"/>
                <a:gd name="T30" fmla="*/ 6570794 w 6762750"/>
                <a:gd name="T31" fmla="*/ 30822 h 1990725"/>
                <a:gd name="T32" fmla="*/ 6611590 w 6762750"/>
                <a:gd name="T33" fmla="*/ 53428 h 1990725"/>
                <a:gd name="T34" fmla="*/ 6648610 w 6762750"/>
                <a:gd name="T35" fmla="*/ 81347 h 1990725"/>
                <a:gd name="T36" fmla="*/ 6681346 w 6762750"/>
                <a:gd name="T37" fmla="*/ 114066 h 1990725"/>
                <a:gd name="T38" fmla="*/ 6709282 w 6762750"/>
                <a:gd name="T39" fmla="*/ 151072 h 1990725"/>
                <a:gd name="T40" fmla="*/ 6731906 w 6762750"/>
                <a:gd name="T41" fmla="*/ 191853 h 1990725"/>
                <a:gd name="T42" fmla="*/ 6748698 w 6762750"/>
                <a:gd name="T43" fmla="*/ 235897 h 1990725"/>
                <a:gd name="T44" fmla="*/ 6759150 w 6762750"/>
                <a:gd name="T45" fmla="*/ 282691 h 1990725"/>
                <a:gd name="T46" fmla="*/ 6762750 w 6762750"/>
                <a:gd name="T47" fmla="*/ 331724 h 1990725"/>
                <a:gd name="T48" fmla="*/ 6762750 w 6762750"/>
                <a:gd name="T49" fmla="*/ 1658874 h 1990725"/>
                <a:gd name="T50" fmla="*/ 6759150 w 6762750"/>
                <a:gd name="T51" fmla="*/ 1707909 h 1990725"/>
                <a:gd name="T52" fmla="*/ 6748698 w 6762750"/>
                <a:gd name="T53" fmla="*/ 1754711 h 1990725"/>
                <a:gd name="T54" fmla="*/ 6731906 w 6762750"/>
                <a:gd name="T55" fmla="*/ 1798767 h 1990725"/>
                <a:gd name="T56" fmla="*/ 6709282 w 6762750"/>
                <a:gd name="T57" fmla="*/ 1839563 h 1990725"/>
                <a:gd name="T58" fmla="*/ 6681346 w 6762750"/>
                <a:gd name="T59" fmla="*/ 1876586 h 1990725"/>
                <a:gd name="T60" fmla="*/ 6648610 w 6762750"/>
                <a:gd name="T61" fmla="*/ 1909322 h 1990725"/>
                <a:gd name="T62" fmla="*/ 6611590 w 6762750"/>
                <a:gd name="T63" fmla="*/ 1937257 h 1990725"/>
                <a:gd name="T64" fmla="*/ 6570794 w 6762750"/>
                <a:gd name="T65" fmla="*/ 1959879 h 1990725"/>
                <a:gd name="T66" fmla="*/ 6526738 w 6762750"/>
                <a:gd name="T67" fmla="*/ 1976673 h 1990725"/>
                <a:gd name="T68" fmla="*/ 6479934 w 6762750"/>
                <a:gd name="T69" fmla="*/ 1987126 h 1990725"/>
                <a:gd name="T70" fmla="*/ 6430898 w 6762750"/>
                <a:gd name="T71" fmla="*/ 1990725 h 1990725"/>
                <a:gd name="T72" fmla="*/ 331724 w 6762750"/>
                <a:gd name="T73" fmla="*/ 1990725 h 1990725"/>
                <a:gd name="T74" fmla="*/ 282691 w 6762750"/>
                <a:gd name="T75" fmla="*/ 1987126 h 1990725"/>
                <a:gd name="T76" fmla="*/ 235897 w 6762750"/>
                <a:gd name="T77" fmla="*/ 1976673 h 1990725"/>
                <a:gd name="T78" fmla="*/ 191853 w 6762750"/>
                <a:gd name="T79" fmla="*/ 1959879 h 1990725"/>
                <a:gd name="T80" fmla="*/ 151072 w 6762750"/>
                <a:gd name="T81" fmla="*/ 1937257 h 1990725"/>
                <a:gd name="T82" fmla="*/ 114066 w 6762750"/>
                <a:gd name="T83" fmla="*/ 1909322 h 1990725"/>
                <a:gd name="T84" fmla="*/ 81347 w 6762750"/>
                <a:gd name="T85" fmla="*/ 1876586 h 1990725"/>
                <a:gd name="T86" fmla="*/ 53428 w 6762750"/>
                <a:gd name="T87" fmla="*/ 1839563 h 1990725"/>
                <a:gd name="T88" fmla="*/ 30822 w 6762750"/>
                <a:gd name="T89" fmla="*/ 1798767 h 1990725"/>
                <a:gd name="T90" fmla="*/ 14040 w 6762750"/>
                <a:gd name="T91" fmla="*/ 1754711 h 1990725"/>
                <a:gd name="T92" fmla="*/ 3595 w 6762750"/>
                <a:gd name="T93" fmla="*/ 1707909 h 1990725"/>
                <a:gd name="T94" fmla="*/ 0 w 6762750"/>
                <a:gd name="T95" fmla="*/ 1658874 h 1990725"/>
                <a:gd name="T96" fmla="*/ 0 w 6762750"/>
                <a:gd name="T97" fmla="*/ 331724 h 199072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762750"/>
                <a:gd name="T148" fmla="*/ 0 h 1990725"/>
                <a:gd name="T149" fmla="*/ 6762750 w 6762750"/>
                <a:gd name="T150" fmla="*/ 1990725 h 199072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762750" h="1990725">
                  <a:moveTo>
                    <a:pt x="0" y="331724"/>
                  </a:moveTo>
                  <a:lnTo>
                    <a:pt x="3595" y="282691"/>
                  </a:lnTo>
                  <a:lnTo>
                    <a:pt x="14040" y="235897"/>
                  </a:lnTo>
                  <a:lnTo>
                    <a:pt x="30822" y="191853"/>
                  </a:lnTo>
                  <a:lnTo>
                    <a:pt x="53428" y="151072"/>
                  </a:lnTo>
                  <a:lnTo>
                    <a:pt x="81347" y="114066"/>
                  </a:lnTo>
                  <a:lnTo>
                    <a:pt x="114066" y="81347"/>
                  </a:lnTo>
                  <a:lnTo>
                    <a:pt x="151072" y="53428"/>
                  </a:lnTo>
                  <a:lnTo>
                    <a:pt x="191853" y="30822"/>
                  </a:lnTo>
                  <a:lnTo>
                    <a:pt x="235897" y="14040"/>
                  </a:lnTo>
                  <a:lnTo>
                    <a:pt x="282691" y="3595"/>
                  </a:lnTo>
                  <a:lnTo>
                    <a:pt x="331724" y="0"/>
                  </a:lnTo>
                  <a:lnTo>
                    <a:pt x="6430899" y="0"/>
                  </a:lnTo>
                  <a:lnTo>
                    <a:pt x="6479934" y="3595"/>
                  </a:lnTo>
                  <a:lnTo>
                    <a:pt x="6526736" y="14040"/>
                  </a:lnTo>
                  <a:lnTo>
                    <a:pt x="6570792" y="30822"/>
                  </a:lnTo>
                  <a:lnTo>
                    <a:pt x="6611588" y="53428"/>
                  </a:lnTo>
                  <a:lnTo>
                    <a:pt x="6648611" y="81347"/>
                  </a:lnTo>
                  <a:lnTo>
                    <a:pt x="6681347" y="114066"/>
                  </a:lnTo>
                  <a:lnTo>
                    <a:pt x="6709282" y="151072"/>
                  </a:lnTo>
                  <a:lnTo>
                    <a:pt x="6731904" y="191853"/>
                  </a:lnTo>
                  <a:lnTo>
                    <a:pt x="6748698" y="235897"/>
                  </a:lnTo>
                  <a:lnTo>
                    <a:pt x="6759151" y="282691"/>
                  </a:lnTo>
                  <a:lnTo>
                    <a:pt x="6762750" y="331724"/>
                  </a:lnTo>
                  <a:lnTo>
                    <a:pt x="6762750" y="1658874"/>
                  </a:lnTo>
                  <a:lnTo>
                    <a:pt x="6759151" y="1707909"/>
                  </a:lnTo>
                  <a:lnTo>
                    <a:pt x="6748698" y="1754711"/>
                  </a:lnTo>
                  <a:lnTo>
                    <a:pt x="6731904" y="1798767"/>
                  </a:lnTo>
                  <a:lnTo>
                    <a:pt x="6709282" y="1839563"/>
                  </a:lnTo>
                  <a:lnTo>
                    <a:pt x="6681347" y="1876586"/>
                  </a:lnTo>
                  <a:lnTo>
                    <a:pt x="6648611" y="1909322"/>
                  </a:lnTo>
                  <a:lnTo>
                    <a:pt x="6611588" y="1937257"/>
                  </a:lnTo>
                  <a:lnTo>
                    <a:pt x="6570792" y="1959879"/>
                  </a:lnTo>
                  <a:lnTo>
                    <a:pt x="6526736" y="1976673"/>
                  </a:lnTo>
                  <a:lnTo>
                    <a:pt x="6479934" y="1987126"/>
                  </a:lnTo>
                  <a:lnTo>
                    <a:pt x="6430899" y="1990725"/>
                  </a:lnTo>
                  <a:lnTo>
                    <a:pt x="331724" y="1990725"/>
                  </a:lnTo>
                  <a:lnTo>
                    <a:pt x="282691" y="1987126"/>
                  </a:lnTo>
                  <a:lnTo>
                    <a:pt x="235897" y="1976673"/>
                  </a:lnTo>
                  <a:lnTo>
                    <a:pt x="191853" y="1959879"/>
                  </a:lnTo>
                  <a:lnTo>
                    <a:pt x="151072" y="1937257"/>
                  </a:lnTo>
                  <a:lnTo>
                    <a:pt x="114066" y="1909322"/>
                  </a:lnTo>
                  <a:lnTo>
                    <a:pt x="81347" y="1876586"/>
                  </a:lnTo>
                  <a:lnTo>
                    <a:pt x="53428" y="1839563"/>
                  </a:lnTo>
                  <a:lnTo>
                    <a:pt x="30822" y="1798767"/>
                  </a:lnTo>
                  <a:lnTo>
                    <a:pt x="14040" y="1754711"/>
                  </a:lnTo>
                  <a:lnTo>
                    <a:pt x="3595" y="1707909"/>
                  </a:lnTo>
                  <a:lnTo>
                    <a:pt x="0" y="1658874"/>
                  </a:lnTo>
                  <a:lnTo>
                    <a:pt x="0" y="331724"/>
                  </a:lnTo>
                  <a:close/>
                </a:path>
              </a:pathLst>
            </a:custGeom>
            <a:noFill/>
            <a:ln w="12700">
              <a:solidFill>
                <a:srgbClr val="DAE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795" name="object 8"/>
          <p:cNvSpPr txBox="1">
            <a:spLocks noChangeArrowheads="1"/>
          </p:cNvSpPr>
          <p:nvPr/>
        </p:nvSpPr>
        <p:spPr bwMode="auto">
          <a:xfrm>
            <a:off x="2825750" y="1447800"/>
            <a:ext cx="5214938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953" rIns="0" bIns="0">
            <a:spAutoFit/>
          </a:bodyPr>
          <a:lstStyle>
            <a:lvl1pPr marL="95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9525" marR="0" lvl="0" indent="0" algn="just" defTabSz="914400" rtl="0" eaLnBrk="0" fontAlgn="base" latinLnBrk="0" hangingPunct="0">
              <a:lnSpc>
                <a:spcPct val="101000"/>
              </a:lnSpc>
              <a:spcBef>
                <a:spcPts val="88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Вакцинопрофилактика гриппа – самый надежный способ  предотвратить инфекцию, а в случае заражения – предупредить  тяжелое течение инфекции и ее осложнения</a:t>
            </a: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525" marR="0" lvl="0" indent="0" algn="l" defTabSz="914400" rtl="0" eaLnBrk="0" fontAlgn="base" latinLnBrk="0" hangingPunct="0">
              <a:lnSpc>
                <a:spcPct val="100000"/>
              </a:lnSpc>
              <a:spcBef>
                <a:spcPts val="13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525" marR="0" lvl="0" indent="0" algn="just" defTabSz="914400" rtl="0" eaLnBrk="0" fontAlgn="base" latinLnBrk="0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Все вакцины против гриппа, применяемые в Российской  Федерации, являются инактивированными и имеют высокий  профиль безопасности и эффективности</a:t>
            </a: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3796" name="object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4" y="1892301"/>
            <a:ext cx="7143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object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1" y="3244850"/>
            <a:ext cx="7524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object 11"/>
          <p:cNvSpPr txBox="1">
            <a:spLocks noChangeArrowheads="1"/>
          </p:cNvSpPr>
          <p:nvPr/>
        </p:nvSpPr>
        <p:spPr bwMode="auto">
          <a:xfrm>
            <a:off x="8256589" y="1457325"/>
            <a:ext cx="2465387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525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7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Штаммовый состав</a:t>
            </a: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гриппозных вакцин на сезон  2024-2025 гг.:</a:t>
            </a: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37564" y="2235201"/>
            <a:ext cx="2103437" cy="754063"/>
          </a:xfrm>
          <a:prstGeom prst="rect">
            <a:avLst/>
          </a:prstGeom>
        </p:spPr>
        <p:txBody>
          <a:bodyPr lIns="0" tIns="11906" rIns="0" bIns="0">
            <a:spAutoFit/>
          </a:bodyPr>
          <a:lstStyle/>
          <a:p>
            <a:pPr marL="105728" marR="0" lvl="0" indent="-96679" algn="l" defTabSz="914400" rtl="0" eaLnBrk="0" fontAlgn="base" latinLnBrk="0" hangingPunct="0">
              <a:lnSpc>
                <a:spcPct val="100000"/>
              </a:lnSpc>
              <a:spcBef>
                <a:spcPts val="94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6204" algn="l"/>
              </a:tabLst>
              <a:defRPr/>
            </a:pPr>
            <a:r>
              <a:rPr kumimoji="0" sz="1163" b="0" i="0" u="none" strike="noStrike" kern="1200" cap="none" spc="15" normalizeH="0" baseline="0" noProof="0" dirty="0">
                <a:ln>
                  <a:noFill/>
                </a:ln>
                <a:solidFill>
                  <a:srgbClr val="3B4245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(H1N1)pdm09:</a:t>
            </a:r>
            <a:endParaRPr kumimoji="0" sz="116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9525" marR="0" lvl="0" indent="0" algn="l" defTabSz="914400" rtl="0" eaLnBrk="0" fontAlgn="base" latinLnBrk="0" hangingPunct="0">
              <a:lnSpc>
                <a:spcPct val="100000"/>
              </a:lnSpc>
              <a:spcBef>
                <a:spcPts val="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163" b="0" i="0" u="none" strike="noStrike" kern="1200" cap="none" spc="11" normalizeH="0" baseline="0" noProof="0" dirty="0">
                <a:ln>
                  <a:noFill/>
                </a:ln>
                <a:solidFill>
                  <a:srgbClr val="3B4245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A/Виктория/4897/2022;</a:t>
            </a:r>
            <a:endParaRPr kumimoji="0" sz="116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105728" marR="0" lvl="0" indent="-96679" algn="l" defTabSz="914400" rtl="0" eaLnBrk="0" fontAlgn="base" latinLnBrk="0" hangingPunct="0">
              <a:lnSpc>
                <a:spcPct val="100000"/>
              </a:lnSpc>
              <a:spcBef>
                <a:spcPts val="11"/>
              </a:spcBef>
              <a:spcAft>
                <a:spcPct val="0"/>
              </a:spcAft>
              <a:buClrTx/>
              <a:buSzTx/>
              <a:buFont typeface="Microsoft Sans Serif"/>
              <a:buChar char="•"/>
              <a:tabLst>
                <a:tab pos="106204" algn="l"/>
              </a:tabLst>
              <a:defRPr/>
            </a:pPr>
            <a:r>
              <a:rPr kumimoji="0" sz="1163" b="1" i="0" u="none" strike="noStrike" kern="1200" cap="none" spc="15" normalizeH="0" baseline="0" noProof="0" dirty="0">
                <a:ln>
                  <a:noFill/>
                </a:ln>
                <a:solidFill>
                  <a:srgbClr val="3B424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(H3N2):</a:t>
            </a:r>
            <a:r>
              <a:rPr kumimoji="0" sz="1163" b="1" i="0" u="none" strike="noStrike" kern="1200" cap="none" spc="-60" normalizeH="0" baseline="0" noProof="0" dirty="0">
                <a:ln>
                  <a:noFill/>
                </a:ln>
                <a:solidFill>
                  <a:srgbClr val="3B424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63" b="1" i="0" u="none" strike="noStrike" kern="1200" cap="none" spc="15" normalizeH="0" baseline="0" noProof="0" dirty="0">
                <a:ln>
                  <a:noFill/>
                </a:ln>
                <a:solidFill>
                  <a:srgbClr val="3B424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A/Тайланд/8/2022*;</a:t>
            </a:r>
            <a:endParaRPr kumimoji="0" sz="116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05728" marR="0" lvl="0" indent="-96679" algn="l" defTabSz="914400" rtl="0" eaLnBrk="0" fontAlgn="base" latinLnBrk="0" hangingPunct="0">
              <a:lnSpc>
                <a:spcPct val="100000"/>
              </a:lnSpc>
              <a:spcBef>
                <a:spcPts val="71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6204" algn="l"/>
              </a:tabLst>
              <a:defRPr/>
            </a:pPr>
            <a:r>
              <a:rPr kumimoji="0" sz="1163" b="0" i="0" u="none" strike="noStrike" kern="1200" cap="none" spc="15" normalizeH="0" baseline="0" noProof="0" dirty="0">
                <a:ln>
                  <a:noFill/>
                </a:ln>
                <a:solidFill>
                  <a:srgbClr val="3B4245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B/Австрия/1359417/2021</a:t>
            </a:r>
            <a:endParaRPr kumimoji="0" sz="116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26450" y="3233739"/>
            <a:ext cx="2190750" cy="319087"/>
          </a:xfrm>
          <a:prstGeom prst="rect">
            <a:avLst/>
          </a:prstGeom>
        </p:spPr>
        <p:txBody>
          <a:bodyPr lIns="0" tIns="11906" rIns="0" bIns="0">
            <a:spAutoFit/>
          </a:bodyPr>
          <a:lstStyle/>
          <a:p>
            <a:pPr marL="9525" marR="0" lvl="0" indent="0" algn="l" defTabSz="914400" rtl="0" eaLnBrk="0" fontAlgn="base" latinLnBrk="0" hangingPunct="0">
              <a:lnSpc>
                <a:spcPts val="1248"/>
              </a:lnSpc>
              <a:spcBef>
                <a:spcPts val="94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*компонент</a:t>
            </a:r>
            <a:r>
              <a:rPr kumimoji="0" sz="105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050" b="0" i="0" u="none" strike="noStrike" kern="1200" cap="none" spc="-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изменен</a:t>
            </a:r>
            <a:r>
              <a:rPr kumimoji="0" sz="1050" b="0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050" b="0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по</a:t>
            </a:r>
            <a:r>
              <a:rPr kumimoji="0" sz="1050" b="0" i="0" u="none" strike="noStrike" kern="1200" cap="none" spc="-4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сравнению</a:t>
            </a:r>
          </a:p>
          <a:p>
            <a:pPr marL="9525" marR="0" lvl="0" indent="0" algn="l" defTabSz="914400" rtl="0" eaLnBrk="0" fontAlgn="base" latinLnBrk="0" hangingPunct="0">
              <a:lnSpc>
                <a:spcPts val="1248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</a:t>
            </a:r>
            <a:r>
              <a:rPr kumimoji="0" sz="1050" b="0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05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вакциной</a:t>
            </a:r>
            <a:r>
              <a:rPr kumimoji="0" sz="1050" b="0" i="0" u="none" strike="noStrike" kern="1200" cap="none" spc="-4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2023-2024</a:t>
            </a:r>
            <a:r>
              <a:rPr kumimoji="0" sz="10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050" b="0" i="0" u="none" strike="noStrike" kern="1200" cap="none" spc="-6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гг.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33801" name="object 14"/>
          <p:cNvSpPr txBox="1">
            <a:spLocks noChangeArrowheads="1"/>
          </p:cNvSpPr>
          <p:nvPr/>
        </p:nvSpPr>
        <p:spPr bwMode="auto">
          <a:xfrm>
            <a:off x="2466975" y="4311651"/>
            <a:ext cx="7829550" cy="104563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30956" rIns="0" bIns="0">
            <a:spAutoFit/>
          </a:bodyPr>
          <a:lstStyle>
            <a:lvl1pPr marL="619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1913" marR="0" lvl="0" indent="0" algn="ctr" defTabSz="914400" rtl="0" eaLnBrk="0" fontAlgn="base" latinLnBrk="0" hangingPunct="0">
              <a:lnSpc>
                <a:spcPct val="103000"/>
              </a:lnSpc>
              <a:spcBef>
                <a:spcPts val="2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В рекомендациях на сезон 2024/2025 для Северного полушария ВОЗ указано, что </a:t>
            </a:r>
            <a:r>
              <a:rPr kumimoji="0" lang="ru-RU" altLang="ru-RU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четырехвалентные  вакцины больше не имеют преимущества над трехвалентными</a:t>
            </a: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, так как одна из линий гриппа В  (Yamagata) не циркулирует с 2020 года. Не отказывайтесь от применения трехвалентных вакцин.</a:t>
            </a:r>
            <a:endParaRPr kumimoji="0" lang="ru-RU" altLang="ru-RU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Microsoft Sans Serif" panose="020B0604020202020204" pitchFamily="34" charset="0"/>
            </a:endParaRPr>
          </a:p>
        </p:txBody>
      </p:sp>
      <p:sp>
        <p:nvSpPr>
          <p:cNvPr id="33802" name="object 15"/>
          <p:cNvSpPr txBox="1">
            <a:spLocks noChangeArrowheads="1"/>
          </p:cNvSpPr>
          <p:nvPr/>
        </p:nvSpPr>
        <p:spPr bwMode="auto">
          <a:xfrm>
            <a:off x="2559050" y="5494339"/>
            <a:ext cx="7380288" cy="75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096" rIns="0" bIns="0">
            <a:spAutoFit/>
          </a:bodyPr>
          <a:lstStyle>
            <a:lvl1pPr indent="3603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360363" algn="ctr" defTabSz="914400" rtl="0" eaLnBrk="0" fontAlgn="base" latinLnBrk="0" hangingPunct="0">
              <a:lnSpc>
                <a:spcPct val="101000"/>
              </a:lnSpc>
              <a:spcBef>
                <a:spcPts val="63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В текущем сезоне четырехвалентными вакцинами будут прививать только детей, как группу  риска, ранее не встречавшуюся с вирусами грипп В Ямагатской линии.</a:t>
            </a:r>
          </a:p>
        </p:txBody>
      </p:sp>
      <p:sp>
        <p:nvSpPr>
          <p:cNvPr id="33803" name="object 16"/>
          <p:cNvSpPr>
            <a:spLocks/>
          </p:cNvSpPr>
          <p:nvPr/>
        </p:nvSpPr>
        <p:spPr bwMode="auto">
          <a:xfrm>
            <a:off x="3195638" y="2178050"/>
            <a:ext cx="3841750" cy="26988"/>
          </a:xfrm>
          <a:custGeom>
            <a:avLst/>
            <a:gdLst>
              <a:gd name="T0" fmla="*/ 1214720 w 5123180"/>
              <a:gd name="T1" fmla="*/ 0 h 37464"/>
              <a:gd name="T2" fmla="*/ 0 w 5123180"/>
              <a:gd name="T3" fmla="*/ 7193 h 37464"/>
              <a:gd name="T4" fmla="*/ 0 60000 65536"/>
              <a:gd name="T5" fmla="*/ 0 60000 65536"/>
              <a:gd name="T6" fmla="*/ 0 w 5123180"/>
              <a:gd name="T7" fmla="*/ 0 h 37464"/>
              <a:gd name="T8" fmla="*/ 5123180 w 5123180"/>
              <a:gd name="T9" fmla="*/ 37464 h 374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123180" h="37464">
                <a:moveTo>
                  <a:pt x="5123053" y="0"/>
                </a:moveTo>
                <a:lnTo>
                  <a:pt x="0" y="37084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3804" name="object 17"/>
          <p:cNvGrpSpPr>
            <a:grpSpLocks/>
          </p:cNvGrpSpPr>
          <p:nvPr/>
        </p:nvGrpSpPr>
        <p:grpSpPr bwMode="auto">
          <a:xfrm>
            <a:off x="2466976" y="3198813"/>
            <a:ext cx="5783263" cy="933450"/>
            <a:chOff x="1408175" y="3122676"/>
            <a:chExt cx="6775450" cy="946150"/>
          </a:xfrm>
        </p:grpSpPr>
        <p:pic>
          <p:nvPicPr>
            <p:cNvPr id="33808" name="object 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4525" y="3129026"/>
              <a:ext cx="6762750" cy="93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9" name="object 19"/>
            <p:cNvSpPr>
              <a:spLocks/>
            </p:cNvSpPr>
            <p:nvPr/>
          </p:nvSpPr>
          <p:spPr bwMode="auto">
            <a:xfrm>
              <a:off x="1414525" y="3129026"/>
              <a:ext cx="6762750" cy="933450"/>
            </a:xfrm>
            <a:custGeom>
              <a:avLst/>
              <a:gdLst>
                <a:gd name="T0" fmla="*/ 0 w 6762750"/>
                <a:gd name="T1" fmla="*/ 303022 h 933450"/>
                <a:gd name="T2" fmla="*/ 3965 w 6762750"/>
                <a:gd name="T3" fmla="*/ 253862 h 933450"/>
                <a:gd name="T4" fmla="*/ 15445 w 6762750"/>
                <a:gd name="T5" fmla="*/ 207231 h 933450"/>
                <a:gd name="T6" fmla="*/ 33816 w 6762750"/>
                <a:gd name="T7" fmla="*/ 163752 h 933450"/>
                <a:gd name="T8" fmla="*/ 58456 w 6762750"/>
                <a:gd name="T9" fmla="*/ 124047 h 933450"/>
                <a:gd name="T10" fmla="*/ 88741 w 6762750"/>
                <a:gd name="T11" fmla="*/ 88741 h 933450"/>
                <a:gd name="T12" fmla="*/ 124047 w 6762750"/>
                <a:gd name="T13" fmla="*/ 58456 h 933450"/>
                <a:gd name="T14" fmla="*/ 163752 w 6762750"/>
                <a:gd name="T15" fmla="*/ 33816 h 933450"/>
                <a:gd name="T16" fmla="*/ 207231 w 6762750"/>
                <a:gd name="T17" fmla="*/ 15445 h 933450"/>
                <a:gd name="T18" fmla="*/ 253862 w 6762750"/>
                <a:gd name="T19" fmla="*/ 3965 h 933450"/>
                <a:gd name="T20" fmla="*/ 303022 w 6762750"/>
                <a:gd name="T21" fmla="*/ 0 h 933450"/>
                <a:gd name="T22" fmla="*/ 6459602 w 6762750"/>
                <a:gd name="T23" fmla="*/ 0 h 933450"/>
                <a:gd name="T24" fmla="*/ 6508762 w 6762750"/>
                <a:gd name="T25" fmla="*/ 3965 h 933450"/>
                <a:gd name="T26" fmla="*/ 6555406 w 6762750"/>
                <a:gd name="T27" fmla="*/ 15445 h 933450"/>
                <a:gd name="T28" fmla="*/ 6598898 w 6762750"/>
                <a:gd name="T29" fmla="*/ 33816 h 933450"/>
                <a:gd name="T30" fmla="*/ 6638622 w 6762750"/>
                <a:gd name="T31" fmla="*/ 58456 h 933450"/>
                <a:gd name="T32" fmla="*/ 6673946 w 6762750"/>
                <a:gd name="T33" fmla="*/ 88741 h 933450"/>
                <a:gd name="T34" fmla="*/ 6704250 w 6762750"/>
                <a:gd name="T35" fmla="*/ 124047 h 933450"/>
                <a:gd name="T36" fmla="*/ 6728906 w 6762750"/>
                <a:gd name="T37" fmla="*/ 163752 h 933450"/>
                <a:gd name="T38" fmla="*/ 6747290 w 6762750"/>
                <a:gd name="T39" fmla="*/ 207231 h 933450"/>
                <a:gd name="T40" fmla="*/ 6758782 w 6762750"/>
                <a:gd name="T41" fmla="*/ 253862 h 933450"/>
                <a:gd name="T42" fmla="*/ 6762750 w 6762750"/>
                <a:gd name="T43" fmla="*/ 303022 h 933450"/>
                <a:gd name="T44" fmla="*/ 6762750 w 6762750"/>
                <a:gd name="T45" fmla="*/ 630301 h 933450"/>
                <a:gd name="T46" fmla="*/ 6758782 w 6762750"/>
                <a:gd name="T47" fmla="*/ 679463 h 933450"/>
                <a:gd name="T48" fmla="*/ 6747290 w 6762750"/>
                <a:gd name="T49" fmla="*/ 726104 h 933450"/>
                <a:gd name="T50" fmla="*/ 6728906 w 6762750"/>
                <a:gd name="T51" fmla="*/ 769598 h 933450"/>
                <a:gd name="T52" fmla="*/ 6704250 w 6762750"/>
                <a:gd name="T53" fmla="*/ 809320 h 933450"/>
                <a:gd name="T54" fmla="*/ 6673946 w 6762750"/>
                <a:gd name="T55" fmla="*/ 844645 h 933450"/>
                <a:gd name="T56" fmla="*/ 6638622 w 6762750"/>
                <a:gd name="T57" fmla="*/ 874948 h 933450"/>
                <a:gd name="T58" fmla="*/ 6598898 w 6762750"/>
                <a:gd name="T59" fmla="*/ 899605 h 933450"/>
                <a:gd name="T60" fmla="*/ 6555406 w 6762750"/>
                <a:gd name="T61" fmla="*/ 917991 h 933450"/>
                <a:gd name="T62" fmla="*/ 6508762 w 6762750"/>
                <a:gd name="T63" fmla="*/ 929481 h 933450"/>
                <a:gd name="T64" fmla="*/ 6459602 w 6762750"/>
                <a:gd name="T65" fmla="*/ 933450 h 933450"/>
                <a:gd name="T66" fmla="*/ 303022 w 6762750"/>
                <a:gd name="T67" fmla="*/ 933450 h 933450"/>
                <a:gd name="T68" fmla="*/ 253862 w 6762750"/>
                <a:gd name="T69" fmla="*/ 929481 h 933450"/>
                <a:gd name="T70" fmla="*/ 207231 w 6762750"/>
                <a:gd name="T71" fmla="*/ 917991 h 933450"/>
                <a:gd name="T72" fmla="*/ 163752 w 6762750"/>
                <a:gd name="T73" fmla="*/ 899605 h 933450"/>
                <a:gd name="T74" fmla="*/ 124047 w 6762750"/>
                <a:gd name="T75" fmla="*/ 874948 h 933450"/>
                <a:gd name="T76" fmla="*/ 88741 w 6762750"/>
                <a:gd name="T77" fmla="*/ 844645 h 933450"/>
                <a:gd name="T78" fmla="*/ 58456 w 6762750"/>
                <a:gd name="T79" fmla="*/ 809320 h 933450"/>
                <a:gd name="T80" fmla="*/ 33816 w 6762750"/>
                <a:gd name="T81" fmla="*/ 769598 h 933450"/>
                <a:gd name="T82" fmla="*/ 15445 w 6762750"/>
                <a:gd name="T83" fmla="*/ 726104 h 933450"/>
                <a:gd name="T84" fmla="*/ 3965 w 6762750"/>
                <a:gd name="T85" fmla="*/ 679463 h 933450"/>
                <a:gd name="T86" fmla="*/ 0 w 6762750"/>
                <a:gd name="T87" fmla="*/ 630301 h 933450"/>
                <a:gd name="T88" fmla="*/ 0 w 6762750"/>
                <a:gd name="T89" fmla="*/ 303022 h 9334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762750"/>
                <a:gd name="T136" fmla="*/ 0 h 933450"/>
                <a:gd name="T137" fmla="*/ 6762750 w 6762750"/>
                <a:gd name="T138" fmla="*/ 933450 h 93345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762750" h="933450">
                  <a:moveTo>
                    <a:pt x="0" y="303022"/>
                  </a:moveTo>
                  <a:lnTo>
                    <a:pt x="3965" y="253862"/>
                  </a:lnTo>
                  <a:lnTo>
                    <a:pt x="15445" y="207231"/>
                  </a:lnTo>
                  <a:lnTo>
                    <a:pt x="33816" y="163752"/>
                  </a:lnTo>
                  <a:lnTo>
                    <a:pt x="58456" y="124047"/>
                  </a:lnTo>
                  <a:lnTo>
                    <a:pt x="88741" y="88741"/>
                  </a:lnTo>
                  <a:lnTo>
                    <a:pt x="124047" y="58456"/>
                  </a:lnTo>
                  <a:lnTo>
                    <a:pt x="163752" y="33816"/>
                  </a:lnTo>
                  <a:lnTo>
                    <a:pt x="207231" y="15445"/>
                  </a:lnTo>
                  <a:lnTo>
                    <a:pt x="253862" y="3965"/>
                  </a:lnTo>
                  <a:lnTo>
                    <a:pt x="303022" y="0"/>
                  </a:lnTo>
                  <a:lnTo>
                    <a:pt x="6459601" y="0"/>
                  </a:lnTo>
                  <a:lnTo>
                    <a:pt x="6508763" y="3965"/>
                  </a:lnTo>
                  <a:lnTo>
                    <a:pt x="6555404" y="15445"/>
                  </a:lnTo>
                  <a:lnTo>
                    <a:pt x="6598898" y="33816"/>
                  </a:lnTo>
                  <a:lnTo>
                    <a:pt x="6638620" y="58456"/>
                  </a:lnTo>
                  <a:lnTo>
                    <a:pt x="6673945" y="88741"/>
                  </a:lnTo>
                  <a:lnTo>
                    <a:pt x="6704248" y="124047"/>
                  </a:lnTo>
                  <a:lnTo>
                    <a:pt x="6728905" y="163752"/>
                  </a:lnTo>
                  <a:lnTo>
                    <a:pt x="6747291" y="207231"/>
                  </a:lnTo>
                  <a:lnTo>
                    <a:pt x="6758781" y="253862"/>
                  </a:lnTo>
                  <a:lnTo>
                    <a:pt x="6762750" y="303022"/>
                  </a:lnTo>
                  <a:lnTo>
                    <a:pt x="6762750" y="630301"/>
                  </a:lnTo>
                  <a:lnTo>
                    <a:pt x="6758781" y="679463"/>
                  </a:lnTo>
                  <a:lnTo>
                    <a:pt x="6747291" y="726104"/>
                  </a:lnTo>
                  <a:lnTo>
                    <a:pt x="6728905" y="769598"/>
                  </a:lnTo>
                  <a:lnTo>
                    <a:pt x="6704248" y="809320"/>
                  </a:lnTo>
                  <a:lnTo>
                    <a:pt x="6673945" y="844645"/>
                  </a:lnTo>
                  <a:lnTo>
                    <a:pt x="6638620" y="874948"/>
                  </a:lnTo>
                  <a:lnTo>
                    <a:pt x="6598898" y="899605"/>
                  </a:lnTo>
                  <a:lnTo>
                    <a:pt x="6555404" y="917991"/>
                  </a:lnTo>
                  <a:lnTo>
                    <a:pt x="6508763" y="929481"/>
                  </a:lnTo>
                  <a:lnTo>
                    <a:pt x="6459601" y="933450"/>
                  </a:lnTo>
                  <a:lnTo>
                    <a:pt x="303022" y="933450"/>
                  </a:lnTo>
                  <a:lnTo>
                    <a:pt x="253862" y="929481"/>
                  </a:lnTo>
                  <a:lnTo>
                    <a:pt x="207231" y="917991"/>
                  </a:lnTo>
                  <a:lnTo>
                    <a:pt x="163752" y="899605"/>
                  </a:lnTo>
                  <a:lnTo>
                    <a:pt x="124047" y="874948"/>
                  </a:lnTo>
                  <a:lnTo>
                    <a:pt x="88741" y="844645"/>
                  </a:lnTo>
                  <a:lnTo>
                    <a:pt x="58456" y="809320"/>
                  </a:lnTo>
                  <a:lnTo>
                    <a:pt x="33816" y="769598"/>
                  </a:lnTo>
                  <a:lnTo>
                    <a:pt x="15445" y="726104"/>
                  </a:lnTo>
                  <a:lnTo>
                    <a:pt x="3965" y="679463"/>
                  </a:lnTo>
                  <a:lnTo>
                    <a:pt x="0" y="630301"/>
                  </a:lnTo>
                  <a:lnTo>
                    <a:pt x="0" y="303022"/>
                  </a:lnTo>
                  <a:close/>
                </a:path>
              </a:pathLst>
            </a:custGeom>
            <a:noFill/>
            <a:ln w="12700">
              <a:solidFill>
                <a:srgbClr val="DAE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805" name="object 20"/>
          <p:cNvSpPr txBox="1">
            <a:spLocks noChangeArrowheads="1"/>
          </p:cNvSpPr>
          <p:nvPr/>
        </p:nvSpPr>
        <p:spPr bwMode="auto">
          <a:xfrm>
            <a:off x="2803525" y="3394075"/>
            <a:ext cx="511175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953" rIns="0" bIns="0">
            <a:spAutoFit/>
          </a:bodyPr>
          <a:lstStyle>
            <a:lvl1pPr marL="95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9525" marR="0" lvl="0" indent="0" algn="just" defTabSz="914400" rtl="0" eaLnBrk="0" fontAlgn="base" latinLnBrk="0" hangingPunct="0">
              <a:lnSpc>
                <a:spcPct val="101000"/>
              </a:lnSpc>
              <a:spcBef>
                <a:spcPts val="88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Все вакцины, независимо от производителя, имеют ОДИНАКОВЫЙ  штаммовый состав, рекомендованный экспертами ВОЗ на  предстоящий сезон</a:t>
            </a: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1524000" y="-7938"/>
            <a:ext cx="9144000" cy="12668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9525" marR="0" lvl="0" indent="0" algn="ctr" defTabSz="914400" rtl="0" eaLnBrk="0" fontAlgn="base" latinLnBrk="0" hangingPunct="0">
              <a:lnSpc>
                <a:spcPct val="100000"/>
              </a:lnSpc>
              <a:spcBef>
                <a:spcPts val="94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1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Вакцинопрофилактика гриппа</a:t>
            </a: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0" name="object 3"/>
          <p:cNvSpPr txBox="1"/>
          <p:nvPr/>
        </p:nvSpPr>
        <p:spPr>
          <a:xfrm>
            <a:off x="1785938" y="6561139"/>
            <a:ext cx="8831262" cy="206375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6668" marR="0" lvl="0" indent="0" algn="l" defTabSz="914400" rtl="0" eaLnBrk="0" fontAlgn="base" latinLnBrk="0" hangingPunct="0">
              <a:lnSpc>
                <a:spcPct val="107000"/>
              </a:lnSpc>
              <a:spcBef>
                <a:spcPts val="15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 доклада Заместителя</a:t>
            </a:r>
            <a:r>
              <a:rPr kumimoji="0" lang="ru-RU" sz="1200" b="1" i="1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Министра</a:t>
            </a:r>
            <a:r>
              <a:rPr kumimoji="0" lang="ru-RU" sz="1200" b="1" i="1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1" i="1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здравоохранения</a:t>
            </a:r>
            <a:r>
              <a:rPr kumimoji="0" lang="ru-RU" sz="1200" b="1" i="1" u="none" strike="noStrike" kern="1200" cap="none" spc="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1" i="1" u="none" strike="noStrike" kern="1200" cap="none" spc="-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Российской</a:t>
            </a:r>
            <a:r>
              <a:rPr kumimoji="0" lang="ru-RU" sz="1200" b="1" i="1" u="none" strike="noStrike" kern="1200" cap="none" spc="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1" i="1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Федерации </a:t>
            </a:r>
            <a:r>
              <a:rPr kumimoji="0" lang="ru-RU" sz="1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Плутницкого</a:t>
            </a:r>
            <a:r>
              <a:rPr kumimoji="0" lang="ru-RU" sz="1200" b="1" i="1" u="none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1" i="1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А.</a:t>
            </a:r>
            <a:r>
              <a:rPr kumimoji="0" lang="ru-RU" sz="1200" b="1" i="1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Н. от </a:t>
            </a:r>
            <a:r>
              <a:rPr kumimoji="0" lang="ru-RU" sz="1200" b="1" i="1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12.09.2024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3190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2017713" y="58738"/>
            <a:ext cx="8229600" cy="635000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ru-RU" altLang="ru-RU" b="1" smtClean="0"/>
              <a:t>Специфическая профилактика</a:t>
            </a:r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1847850" y="2060576"/>
            <a:ext cx="8496300" cy="4537075"/>
          </a:xfrm>
        </p:spPr>
        <p:txBody>
          <a:bodyPr/>
          <a:lstStyle/>
          <a:p>
            <a:pPr eaLnBrk="1" hangingPunct="1"/>
            <a:r>
              <a:rPr lang="ru-RU" altLang="ru-RU" sz="1600"/>
              <a:t>дети с 6 месяцев;</a:t>
            </a:r>
          </a:p>
          <a:p>
            <a:pPr eaLnBrk="1" hangingPunct="1"/>
            <a:r>
              <a:rPr lang="ru-RU" altLang="ru-RU" sz="1600"/>
              <a:t>учащиеся 1 - 11 классов;</a:t>
            </a:r>
          </a:p>
          <a:p>
            <a:pPr eaLnBrk="1" hangingPunct="1"/>
            <a:r>
              <a:rPr lang="ru-RU" altLang="ru-RU" sz="1600"/>
              <a:t>обучающиеся в профессиональных образовательных организациях и образовательных организациях высшего образования;</a:t>
            </a:r>
          </a:p>
          <a:p>
            <a:pPr eaLnBrk="1" hangingPunct="1"/>
            <a:r>
              <a:rPr lang="ru-RU" altLang="ru-RU" sz="1600"/>
              <a:t>взрослые, работающие по отдельным профессиям и должностям (работники медицинских и образовательных организаций, транспорта, коммунальной сферы и социальной сферы);</a:t>
            </a:r>
          </a:p>
          <a:p>
            <a:pPr eaLnBrk="1" hangingPunct="1"/>
            <a:r>
              <a:rPr lang="ru-RU" altLang="ru-RU" sz="1600"/>
              <a:t>лица, работающие вахтовым методом, сотрудники правоохранительных органов и государственных контрольных органов в пунктах пропуска через государственную границ РФ;</a:t>
            </a:r>
          </a:p>
          <a:p>
            <a:pPr eaLnBrk="1" hangingPunct="1"/>
            <a:r>
              <a:rPr lang="ru-RU" altLang="ru-RU" sz="1600"/>
              <a:t>работники организаций социального обслуживания и многофункциональных центров;</a:t>
            </a:r>
          </a:p>
          <a:p>
            <a:pPr eaLnBrk="1" hangingPunct="1"/>
            <a:r>
              <a:rPr lang="ru-RU" altLang="ru-RU" sz="1600"/>
              <a:t>государственные гражданские и муниципальные служащие;</a:t>
            </a:r>
          </a:p>
          <a:p>
            <a:pPr eaLnBrk="1" hangingPunct="1"/>
            <a:r>
              <a:rPr lang="ru-RU" altLang="ru-RU" sz="1600"/>
              <a:t>беременные женщины;</a:t>
            </a:r>
          </a:p>
          <a:p>
            <a:pPr eaLnBrk="1" hangingPunct="1"/>
            <a:r>
              <a:rPr lang="ru-RU" altLang="ru-RU" sz="1600"/>
              <a:t>взрослые старше 60 лет;</a:t>
            </a:r>
            <a:br>
              <a:rPr lang="ru-RU" altLang="ru-RU" sz="1600"/>
            </a:br>
            <a:r>
              <a:rPr lang="ru-RU" altLang="ru-RU" sz="1600"/>
              <a:t>лица, подлежащие призыву на военную службу;</a:t>
            </a:r>
          </a:p>
          <a:p>
            <a:pPr eaLnBrk="1" hangingPunct="1"/>
            <a:r>
              <a:rPr lang="ru-RU" altLang="ru-RU" sz="1600"/>
              <a:t>лица с хроническими заболеваниями, в том числе с заболеваниями легких, сердечнососудистыми заболеваниями, метаболическими нарушениями и ожирением.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74825" y="765176"/>
            <a:ext cx="8713788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Категории граждан, подлежащих обязательной вакцинации против ГРИППА, согласно НКПП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063750" y="1557339"/>
            <a:ext cx="792003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Приложение 1 к Приказу МЗ РФ №1122н от 06.12.2021г. </a:t>
            </a:r>
          </a:p>
        </p:txBody>
      </p:sp>
    </p:spTree>
    <p:extLst>
      <p:ext uri="{BB962C8B-B14F-4D97-AF65-F5344CB8AC3E}">
        <p14:creationId xmlns:p14="http://schemas.microsoft.com/office/powerpoint/2010/main" val="82797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1036638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ru-RU" altLang="ru-RU" b="1" dirty="0" smtClean="0"/>
              <a:t>Клинические рекомендации</a:t>
            </a:r>
          </a:p>
        </p:txBody>
      </p:sp>
      <p:pic>
        <p:nvPicPr>
          <p:cNvPr id="6148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25539"/>
            <a:ext cx="9144000" cy="548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78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785813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ru-RU" altLang="ru-RU" b="1" smtClean="0"/>
              <a:t>Выводы:</a:t>
            </a: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1524000" y="785814"/>
            <a:ext cx="9144000" cy="6072187"/>
          </a:xfrm>
        </p:spPr>
        <p:txBody>
          <a:bodyPr/>
          <a:lstStyle/>
          <a:p>
            <a:pPr eaLnBrk="1" hangingPunct="1"/>
            <a:r>
              <a:rPr lang="ru-RU" altLang="ru-RU" sz="2800" dirty="0"/>
              <a:t>Основной мерой противодействия распространения инфекционных заболеваний является профилактика;</a:t>
            </a:r>
          </a:p>
          <a:p>
            <a:pPr eaLnBrk="1" hangingPunct="1"/>
            <a:r>
              <a:rPr lang="ru-RU" altLang="ru-RU" sz="2800" dirty="0"/>
              <a:t>Применение в повседневной практике клинических рекомендаций позволяет обеспечить подбор оптимальных режимов лечения и диагностики заболеваний;</a:t>
            </a:r>
          </a:p>
          <a:p>
            <a:pPr eaLnBrk="1" hangingPunct="1"/>
            <a:r>
              <a:rPr lang="ru-RU" altLang="ru-RU" sz="2800" dirty="0"/>
              <a:t>Наличие знаний и навыков для реализации порядка действий при обнаружении трупа, больного  с подозрением на особо опасную инфекцию;</a:t>
            </a:r>
          </a:p>
          <a:p>
            <a:pPr eaLnBrk="1" hangingPunct="1"/>
            <a:r>
              <a:rPr lang="ru-RU" altLang="ru-RU" sz="2800" dirty="0"/>
              <a:t>Необходимо продолжать изучение свойств не только «новых» патогенов, но и </a:t>
            </a:r>
            <a:r>
              <a:rPr lang="ru-RU" altLang="ru-RU" sz="2800" dirty="0" smtClean="0"/>
              <a:t>тех, что уже, как </a:t>
            </a:r>
            <a:r>
              <a:rPr lang="ru-RU" altLang="ru-RU" sz="2800" smtClean="0"/>
              <a:t>считается, «изучены</a:t>
            </a:r>
            <a:r>
              <a:rPr lang="ru-RU" altLang="ru-RU" sz="2800" dirty="0"/>
              <a:t>» для подготовки к  своевременному реагированию на возможные  вспышки и эпидемии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600" dirty="0"/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600" dirty="0"/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600" dirty="0"/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600" dirty="0"/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600" dirty="0"/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600" dirty="0"/>
          </a:p>
        </p:txBody>
      </p:sp>
    </p:spTree>
    <p:extLst>
      <p:ext uri="{BB962C8B-B14F-4D97-AF65-F5344CB8AC3E}">
        <p14:creationId xmlns:p14="http://schemas.microsoft.com/office/powerpoint/2010/main" val="25889587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Картинки по запросу &quot;иммунитет&quot;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751" y="1995488"/>
            <a:ext cx="7997825" cy="3676650"/>
          </a:xfrm>
        </p:spPr>
      </p:pic>
      <p:pic>
        <p:nvPicPr>
          <p:cNvPr id="35843" name="Picture 4" descr="Картинки по запросу &quot;иммунитет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3" r="73180" b="77733"/>
          <a:stretch>
            <a:fillRect/>
          </a:stretch>
        </p:blipFill>
        <p:spPr bwMode="auto">
          <a:xfrm>
            <a:off x="4852989" y="1995488"/>
            <a:ext cx="7016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 descr="Картинки по запросу &quot;иммунитет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4" r="72607" b="17938"/>
          <a:stretch>
            <a:fillRect/>
          </a:stretch>
        </p:blipFill>
        <p:spPr bwMode="auto">
          <a:xfrm>
            <a:off x="1979614" y="593726"/>
            <a:ext cx="803275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4" descr="Картинки по запросу &quot;иммунитет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3" r="73180" b="86104"/>
          <a:stretch>
            <a:fillRect/>
          </a:stretch>
        </p:blipFill>
        <p:spPr bwMode="auto">
          <a:xfrm>
            <a:off x="4800601" y="5951538"/>
            <a:ext cx="4032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294438" y="5762625"/>
            <a:ext cx="4265612" cy="1081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j-ea"/>
                <a:cs typeface="Times New Roman" panose="02020603050405020304" pitchFamily="18" charset="0"/>
              </a:rPr>
              <a:t>Контакты: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j-ea"/>
                <a:cs typeface="Times New Roman" panose="02020603050405020304" pitchFamily="18" charset="0"/>
              </a:rPr>
              <a:t>тел.: +7-921-162-95-49, 8(8152) 22-87-84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j-ea"/>
                <a:cs typeface="Times New Roman" panose="02020603050405020304" pitchFamily="18" charset="0"/>
              </a:rPr>
              <a:t>эл. почта: </a:t>
            </a:r>
            <a:r>
              <a:rPr kumimoji="0" lang="fr-FR" sz="1800" b="1" i="0" u="sng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j-ea"/>
                <a:cs typeface="Times New Roman" panose="02020603050405020304" pitchFamily="18" charset="0"/>
              </a:rPr>
              <a:t>mocsvmp51@yandex.ru</a:t>
            </a:r>
            <a:endParaRPr kumimoji="0" lang="ru-RU" altLang="ru-RU" sz="1800" b="1" i="0" u="sng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55914" y="587375"/>
            <a:ext cx="7343775" cy="7064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СПАСИБО ЗА ВНИМАНИЕ!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581150" y="5559425"/>
            <a:ext cx="4681538" cy="9985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j-ea"/>
                <a:cs typeface="Times New Roman" panose="02020603050405020304" pitchFamily="18" charset="0"/>
              </a:rPr>
              <a:t>БУДЬТЕ ЗДОРОВЫ И БЕРЕГИТЕ СЕБЯ!</a:t>
            </a:r>
          </a:p>
        </p:txBody>
      </p:sp>
    </p:spTree>
    <p:extLst>
      <p:ext uri="{BB962C8B-B14F-4D97-AF65-F5344CB8AC3E}">
        <p14:creationId xmlns:p14="http://schemas.microsoft.com/office/powerpoint/2010/main" val="4004368738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036638"/>
          </a:xfrm>
          <a:solidFill>
            <a:srgbClr val="92D050"/>
          </a:solidFill>
        </p:spPr>
        <p:txBody>
          <a:bodyPr/>
          <a:lstStyle/>
          <a:p>
            <a:r>
              <a:rPr lang="ru-RU" altLang="ru-RU" b="1" smtClean="0"/>
              <a:t>Образовательные циклы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24000" y="1036638"/>
          <a:ext cx="9144001" cy="57769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35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396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№ п/п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9" marR="4589" marT="45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Наименования цикла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9" marR="4589" marT="45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Профиль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9" marR="4589" marT="45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Образовательная организация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9" marR="4589" marT="45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Форма обучения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9" marR="4589" marT="45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Форма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9" marR="4589" marT="45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Стоимость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9" marR="4589" marT="45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Баллы НМО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9" marR="4589" marT="458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87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9" marR="4589" marT="45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Грипп у взрослых (по утвержденным клиническим рекомендациям)-2022</a:t>
                      </a:r>
                      <a:endParaRPr lang="ru-RU" sz="1400" b="0" i="0" u="none" strike="noStrike" dirty="0">
                        <a:solidFill>
                          <a:srgbClr val="434343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4589" marR="4589" marT="45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Инфекционные болезни</a:t>
                      </a:r>
                      <a:endParaRPr lang="ru-RU" sz="1100" b="0" i="0" u="none" strike="noStrike" dirty="0">
                        <a:solidFill>
                          <a:srgbClr val="434343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4589" marR="4589" marT="45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ФГАОУ ВО РНИМУ ИМ. Н.И. ПИРОГОВА МИНЗДРАВА РОССИИ (ПИРОГОВСКИЙ УНИВЕРСИТЕТ)</a:t>
                      </a:r>
                      <a:endParaRPr lang="ru-RU" sz="1100" b="0" i="0" u="none" strike="noStrike">
                        <a:solidFill>
                          <a:srgbClr val="434343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4589" marR="4589" marT="45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Заочная</a:t>
                      </a:r>
                      <a:endParaRPr lang="ru-RU" sz="1100" b="0" i="0" u="none" strike="noStrike" dirty="0">
                        <a:solidFill>
                          <a:srgbClr val="434343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4589" marR="4589" marT="45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ИОМ</a:t>
                      </a:r>
                      <a:endParaRPr lang="ru-RU" sz="1100" b="0" i="0" u="none" strike="noStrike" dirty="0">
                        <a:solidFill>
                          <a:srgbClr val="434343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4589" marR="4589" marT="45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Бесплатная</a:t>
                      </a:r>
                      <a:endParaRPr lang="ru-RU" sz="1100" b="0" i="0" u="none" strike="noStrike">
                        <a:solidFill>
                          <a:srgbClr val="434343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4589" marR="4589" marT="45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4589" marR="4589" marT="458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09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9" marR="4589" marT="45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Острые респираторные вирусные инфекции (ОРВИ) у взрослых (по утвержденным клиническим рекомендациям)-2021</a:t>
                      </a:r>
                      <a:endParaRPr lang="ru-RU" sz="1400" b="0" i="0" u="none" strike="noStrike" dirty="0">
                        <a:solidFill>
                          <a:srgbClr val="434343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4589" marR="4589" marT="45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Инфекционные болезни</a:t>
                      </a:r>
                      <a:endParaRPr lang="ru-RU" sz="1100" b="0" i="0" u="none" strike="noStrike" dirty="0">
                        <a:solidFill>
                          <a:srgbClr val="434343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4589" marR="4589" marT="45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ФГАОУ ВО РНИМУ ИМ. Н.И. ПИРОГОВА МИНЗДРАВА РОССИИ (ПИРОГОВСКИЙ УНИВЕРСИТЕТ)</a:t>
                      </a:r>
                      <a:endParaRPr lang="ru-RU" sz="1100" b="0" i="0" u="none" strike="noStrike" dirty="0">
                        <a:solidFill>
                          <a:srgbClr val="434343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4589" marR="4589" marT="45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Заочная</a:t>
                      </a:r>
                      <a:endParaRPr lang="ru-RU" sz="1100" b="0" i="0" u="none" strike="noStrike">
                        <a:solidFill>
                          <a:srgbClr val="434343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4589" marR="4589" marT="45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ИОМ</a:t>
                      </a:r>
                      <a:endParaRPr lang="ru-RU" sz="1100" b="0" i="0" u="none" strike="noStrike">
                        <a:solidFill>
                          <a:srgbClr val="434343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4589" marR="4589" marT="45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Бесплатная</a:t>
                      </a:r>
                      <a:endParaRPr lang="ru-RU" sz="1100" b="0" i="0" u="none" strike="noStrike">
                        <a:solidFill>
                          <a:srgbClr val="434343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4589" marR="4589" marT="45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4589" marR="4589" marT="458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87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9" marR="4589" marT="45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Пневмония (внебольничная) (по утвержденным клиническим рекомендациям)-2022</a:t>
                      </a:r>
                      <a:endParaRPr lang="ru-RU" sz="1400" b="0" i="0" u="none" strike="noStrike" dirty="0">
                        <a:solidFill>
                          <a:srgbClr val="434343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4589" marR="4589" marT="45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Инфекционные болезни</a:t>
                      </a:r>
                      <a:endParaRPr lang="ru-RU" sz="1100" b="0" i="0" u="none" strike="noStrike" dirty="0">
                        <a:solidFill>
                          <a:srgbClr val="434343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4589" marR="4589" marT="45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ФГАОУ ВО РНИМУ ИМ. Н.И. ПИРОГОВА МИНЗДРАВА РОССИИ (ПИРОГОВСКИЙ УНИВЕРСИТЕТ)</a:t>
                      </a:r>
                      <a:endParaRPr lang="ru-RU" sz="1100" b="0" i="0" u="none" strike="noStrike" dirty="0">
                        <a:solidFill>
                          <a:srgbClr val="434343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4589" marR="4589" marT="45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Заочная</a:t>
                      </a:r>
                      <a:endParaRPr lang="ru-RU" sz="1100" b="0" i="0" u="none" strike="noStrike">
                        <a:solidFill>
                          <a:srgbClr val="434343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4589" marR="4589" marT="45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ИОМ</a:t>
                      </a:r>
                      <a:endParaRPr lang="ru-RU" sz="1100" b="0" i="0" u="none" strike="noStrike">
                        <a:solidFill>
                          <a:srgbClr val="434343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4589" marR="4589" marT="45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Бесплатная</a:t>
                      </a:r>
                      <a:endParaRPr lang="ru-RU" sz="1100" b="0" i="0" u="none" strike="noStrike">
                        <a:solidFill>
                          <a:srgbClr val="434343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4589" marR="4589" marT="45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4589" marR="4589" marT="458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87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9" marR="4589" marT="45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Временные методические рекомендации "Профилактика, диагностика и лечение оспы обезьян"</a:t>
                      </a:r>
                      <a:endParaRPr lang="ru-RU" sz="1400" b="0" i="0" u="none" strike="noStrike" dirty="0">
                        <a:solidFill>
                          <a:srgbClr val="434343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4589" marR="4589" marT="45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Организация здравоохранения и общественное здоровье, Инфекционные болезни</a:t>
                      </a:r>
                      <a:endParaRPr lang="ru-RU" sz="1100" b="0" i="0" u="none" strike="noStrike" dirty="0">
                        <a:solidFill>
                          <a:srgbClr val="434343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4589" marR="4589" marT="45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ФГАОУ ВО РНИМУ ИМ. Н.И. ПИРОГОВА МИНЗДРАВА РОССИИ (ПИРОГОВСКИЙ УНИВЕРСИТЕТ)</a:t>
                      </a:r>
                      <a:endParaRPr lang="ru-RU" sz="1100" b="0" i="0" u="none" strike="noStrike">
                        <a:solidFill>
                          <a:srgbClr val="434343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4589" marR="4589" marT="45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Заочная</a:t>
                      </a:r>
                      <a:endParaRPr lang="ru-RU" sz="1100" b="0" i="0" u="none" strike="noStrike" dirty="0">
                        <a:solidFill>
                          <a:srgbClr val="434343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4589" marR="4589" marT="45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ИОМ</a:t>
                      </a:r>
                      <a:endParaRPr lang="ru-RU" sz="1100" b="0" i="0" u="none" strike="noStrike" dirty="0">
                        <a:solidFill>
                          <a:srgbClr val="434343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4589" marR="4589" marT="45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Бесплатная</a:t>
                      </a:r>
                      <a:endParaRPr lang="ru-RU" sz="1100" b="0" i="0" u="none" strike="noStrike" dirty="0">
                        <a:solidFill>
                          <a:srgbClr val="434343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4589" marR="4589" marT="45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4589" marR="4589" marT="458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193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pidkab4_vr\Desktop\sxzoq0bbcbgfdrr02rws.jp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214439"/>
            <a:ext cx="7786688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036638"/>
          </a:xfrm>
          <a:solidFill>
            <a:srgbClr val="FFC000"/>
          </a:solidFill>
        </p:spPr>
        <p:txBody>
          <a:bodyPr/>
          <a:lstStyle/>
          <a:p>
            <a:r>
              <a:rPr lang="ru-RU" altLang="ru-RU" b="1" smtClean="0"/>
              <a:t>Актуальность?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24001" y="3071813"/>
            <a:ext cx="1928813" cy="5715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Бактерии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82001" y="3071813"/>
            <a:ext cx="2143125" cy="500062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Вирусы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52992" y="6215082"/>
            <a:ext cx="2143140" cy="50004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Грибы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53001" y="1071563"/>
            <a:ext cx="2143125" cy="500062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Прионы</a:t>
            </a:r>
            <a:endParaRPr kumimoji="0" lang="ru-RU" altLang="ru-R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3524232" y="3143248"/>
            <a:ext cx="714380" cy="428628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16200000">
            <a:off x="5881688" y="5786438"/>
            <a:ext cx="285750" cy="4286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5953124" y="1428736"/>
            <a:ext cx="142876" cy="428628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10800000">
            <a:off x="7596198" y="3071810"/>
            <a:ext cx="714380" cy="50006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4988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746125"/>
          </a:xfrm>
          <a:solidFill>
            <a:srgbClr val="FF0000"/>
          </a:solidFill>
        </p:spPr>
        <p:txBody>
          <a:bodyPr/>
          <a:lstStyle/>
          <a:p>
            <a:r>
              <a:rPr lang="ru-RU" altLang="ru-RU" sz="2000">
                <a:solidFill>
                  <a:schemeClr val="bg1"/>
                </a:solidFill>
              </a:rPr>
              <a:t>Современные тенденции эпидемической ситуации по инфекционным болезням в Российской Федерации</a:t>
            </a:r>
          </a:p>
        </p:txBody>
      </p:sp>
      <p:sp>
        <p:nvSpPr>
          <p:cNvPr id="9219" name="Заголовок 1"/>
          <p:cNvSpPr txBox="1">
            <a:spLocks/>
          </p:cNvSpPr>
          <p:nvPr/>
        </p:nvSpPr>
        <p:spPr bwMode="auto">
          <a:xfrm>
            <a:off x="1981201" y="708025"/>
            <a:ext cx="29622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Вспышки инфекционных болезней в Российской Федерации в 2023 году</a:t>
            </a:r>
          </a:p>
        </p:txBody>
      </p:sp>
      <p:sp>
        <p:nvSpPr>
          <p:cNvPr id="9220" name="Заголовок 1"/>
          <p:cNvSpPr txBox="1">
            <a:spLocks/>
          </p:cNvSpPr>
          <p:nvPr/>
        </p:nvSpPr>
        <p:spPr bwMode="auto">
          <a:xfrm>
            <a:off x="6743701" y="708026"/>
            <a:ext cx="3744913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Рост заболеваемости в Российской Федерации за период январь-сентябрь 2023 года</a:t>
            </a: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(по сравнению с аналогичным периодом 222 года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135188" y="1803400"/>
            <a:ext cx="3960812" cy="19129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Корь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9 месяцев 2023 года </a:t>
            </a:r>
            <a:r>
              <a:rPr kumimoji="0" lang="ru-RU" sz="1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– более 8 тыс. случаев в 77 субъектах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(5,5 на 100 тыс.)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Из них более 2600 – Республика Дагестан </a:t>
            </a:r>
            <a:r>
              <a:rPr kumimoji="0" lang="ru-RU" sz="1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(83,8 на 100 тыс.)</a:t>
            </a: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Астраханская область (14,9 на 100 тыс.)</a:t>
            </a: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- Курская область (12,9 на 100 тыс.)</a:t>
            </a: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- г. Москва (12,7 на 100 тыс.)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133601" y="3870325"/>
            <a:ext cx="3960813" cy="13589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Сибирская язва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- Воронежская область – 11 случаев </a:t>
            </a:r>
            <a:r>
              <a:rPr kumimoji="0" lang="ru-RU" sz="1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(за август – сентябрь впервые за 36 лет)</a:t>
            </a: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Республика Тыва – 5 случаев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- Чувашская Республика – 2 случая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- Рязанская область – 1 случай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133601" y="5383213"/>
            <a:ext cx="3960813" cy="13589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Менингокоовая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инфекция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465 случаев в 63 субъектах (0,32 на 100 тыс.)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- г. Москва (1,3 на 100 тыс.)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- Республика Марий Эл (0,9 на 100 тыс.)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- Республика Адыгея (0,86 на 100 тыс.)</a:t>
            </a:r>
          </a:p>
        </p:txBody>
      </p:sp>
      <p:sp>
        <p:nvSpPr>
          <p:cNvPr id="9224" name="Заголовок 1"/>
          <p:cNvSpPr txBox="1">
            <a:spLocks/>
          </p:cNvSpPr>
          <p:nvPr/>
        </p:nvSpPr>
        <p:spPr bwMode="auto">
          <a:xfrm>
            <a:off x="6743701" y="1838325"/>
            <a:ext cx="3744913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КОРЬ – в 290 раз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КОКЛЮШ – в 12 раз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ГРИПП – в 12 раз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Туляремия – в 4 раза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Эпидемический паротит – в 2 раза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Энтеровирусные инфекции – в 1,8 раза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Острый гепатит А – в 1,7 раза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Сальмонеллезные инфекции – на 31%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Ветряная оспа – на 18%</a:t>
            </a:r>
          </a:p>
        </p:txBody>
      </p:sp>
      <p:sp>
        <p:nvSpPr>
          <p:cNvPr id="9225" name="Заголовок 1"/>
          <p:cNvSpPr txBox="1">
            <a:spLocks noChangeArrowheads="1"/>
          </p:cNvSpPr>
          <p:nvPr/>
        </p:nvSpPr>
        <p:spPr bwMode="auto">
          <a:xfrm>
            <a:off x="6742114" y="4351338"/>
            <a:ext cx="3743325" cy="16637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ЗАДАЧА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Повышение квалификации врачей – инфекционистов и медицинских работников неинфекционных специальностей по вопросам клиники и диагностики эмерджентных инфекций</a:t>
            </a:r>
          </a:p>
        </p:txBody>
      </p:sp>
      <p:sp>
        <p:nvSpPr>
          <p:cNvPr id="9226" name="Заголовок 1"/>
          <p:cNvSpPr txBox="1">
            <a:spLocks/>
          </p:cNvSpPr>
          <p:nvPr/>
        </p:nvSpPr>
        <p:spPr bwMode="auto">
          <a:xfrm>
            <a:off x="7523164" y="6149975"/>
            <a:ext cx="29622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Из доклада МЗ РФ 11.2023г.</a:t>
            </a:r>
          </a:p>
        </p:txBody>
      </p:sp>
    </p:spTree>
    <p:extLst>
      <p:ext uri="{BB962C8B-B14F-4D97-AF65-F5344CB8AC3E}">
        <p14:creationId xmlns:p14="http://schemas.microsoft.com/office/powerpoint/2010/main" val="65824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24000" y="981075"/>
          <a:ext cx="9144001" cy="3384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01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01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01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01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01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716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9290">
                <a:tc>
                  <a:txBody>
                    <a:bodyPr/>
                    <a:lstStyle/>
                    <a:p>
                      <a:r>
                        <a:rPr lang="ru-RU" sz="1200" dirty="0"/>
                        <a:t>Нозология</a:t>
                      </a:r>
                    </a:p>
                  </a:txBody>
                  <a:tcPr marL="91443" marR="91443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2004</a:t>
                      </a:r>
                    </a:p>
                  </a:txBody>
                  <a:tcPr marL="91443" marR="91443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2017</a:t>
                      </a:r>
                    </a:p>
                  </a:txBody>
                  <a:tcPr marL="91443" marR="91443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2018</a:t>
                      </a:r>
                    </a:p>
                  </a:txBody>
                  <a:tcPr marL="91443" marR="91443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2019</a:t>
                      </a:r>
                    </a:p>
                  </a:txBody>
                  <a:tcPr marL="91443" marR="91443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2020</a:t>
                      </a:r>
                    </a:p>
                  </a:txBody>
                  <a:tcPr marL="91443" marR="91443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2021</a:t>
                      </a:r>
                    </a:p>
                  </a:txBody>
                  <a:tcPr marL="91443" marR="91443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2022</a:t>
                      </a:r>
                    </a:p>
                  </a:txBody>
                  <a:tcPr marL="91443" marR="91443" marT="45729" marB="4572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290">
                <a:tc>
                  <a:txBody>
                    <a:bodyPr/>
                    <a:lstStyle/>
                    <a:p>
                      <a:r>
                        <a:rPr lang="ru-RU" sz="1200" dirty="0"/>
                        <a:t>Грипп</a:t>
                      </a:r>
                    </a:p>
                  </a:txBody>
                  <a:tcPr marL="91443" marR="91443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FF0000"/>
                          </a:solidFill>
                        </a:rPr>
                        <a:t>926,723</a:t>
                      </a:r>
                    </a:p>
                  </a:txBody>
                  <a:tcPr marL="91443" marR="91443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51,143</a:t>
                      </a:r>
                    </a:p>
                  </a:txBody>
                  <a:tcPr marL="91443" marR="91443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38,838</a:t>
                      </a:r>
                    </a:p>
                  </a:txBody>
                  <a:tcPr marL="91443" marR="91443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54,745</a:t>
                      </a:r>
                    </a:p>
                  </a:txBody>
                  <a:tcPr marL="91443" marR="91443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51,467</a:t>
                      </a:r>
                    </a:p>
                  </a:txBody>
                  <a:tcPr marL="91443" marR="91443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20,864</a:t>
                      </a:r>
                    </a:p>
                  </a:txBody>
                  <a:tcPr marL="91443" marR="91443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FF0000"/>
                          </a:solidFill>
                        </a:rPr>
                        <a:t>85,372</a:t>
                      </a:r>
                    </a:p>
                  </a:txBody>
                  <a:tcPr marL="91443" marR="91443" marT="45729" marB="4572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866">
                <a:tc>
                  <a:txBody>
                    <a:bodyPr/>
                    <a:lstStyle/>
                    <a:p>
                      <a:r>
                        <a:rPr lang="ru-RU" sz="1200" dirty="0"/>
                        <a:t>Пневмония (внебольничная)</a:t>
                      </a:r>
                    </a:p>
                  </a:txBody>
                  <a:tcPr marL="91443" marR="91443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/>
                        <a:t>н</a:t>
                      </a:r>
                      <a:r>
                        <a:rPr lang="ru-RU" sz="1400" dirty="0"/>
                        <a:t>/</a:t>
                      </a:r>
                      <a:r>
                        <a:rPr lang="ru-RU" sz="1400" dirty="0" err="1"/>
                        <a:t>д</a:t>
                      </a:r>
                      <a:endParaRPr lang="ru-RU" sz="1400" dirty="0"/>
                    </a:p>
                  </a:txBody>
                  <a:tcPr marL="91443" marR="91443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604,878</a:t>
                      </a:r>
                    </a:p>
                  </a:txBody>
                  <a:tcPr marL="91443" marR="91443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721,926</a:t>
                      </a:r>
                    </a:p>
                  </a:txBody>
                  <a:tcPr marL="91443" marR="91443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760,074</a:t>
                      </a:r>
                    </a:p>
                  </a:txBody>
                  <a:tcPr marL="91443" marR="91443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FF0000"/>
                          </a:solidFill>
                        </a:rPr>
                        <a:t>2722,292(!)</a:t>
                      </a:r>
                    </a:p>
                  </a:txBody>
                  <a:tcPr marL="91443" marR="91443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FF0000"/>
                          </a:solidFill>
                        </a:rPr>
                        <a:t>1688,407</a:t>
                      </a:r>
                    </a:p>
                  </a:txBody>
                  <a:tcPr marL="91443" marR="91443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590,141</a:t>
                      </a:r>
                    </a:p>
                  </a:txBody>
                  <a:tcPr marL="91443" marR="91443" marT="45729" marB="4572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4103">
                <a:tc>
                  <a:txBody>
                    <a:bodyPr/>
                    <a:lstStyle/>
                    <a:p>
                      <a:r>
                        <a:rPr lang="ru-RU" sz="1200" dirty="0"/>
                        <a:t>Острые</a:t>
                      </a:r>
                      <a:r>
                        <a:rPr lang="ru-RU" sz="1200" baseline="0" dirty="0"/>
                        <a:t> </a:t>
                      </a:r>
                      <a:r>
                        <a:rPr lang="ru-RU" sz="1200" baseline="0" dirty="0" smtClean="0"/>
                        <a:t>инфекционные заболевания верхних </a:t>
                      </a:r>
                      <a:r>
                        <a:rPr lang="ru-RU" sz="1200" baseline="0" dirty="0"/>
                        <a:t>дыхательных путей множественной и неуточнённой локализации</a:t>
                      </a:r>
                      <a:endParaRPr lang="ru-RU" sz="1200" dirty="0"/>
                    </a:p>
                  </a:txBody>
                  <a:tcPr marL="91443" marR="91443" marT="45729" marB="4572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26403,514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marL="91443" marR="91443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31825,739</a:t>
                      </a:r>
                    </a:p>
                  </a:txBody>
                  <a:tcPr marL="91443" marR="91443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30883,986</a:t>
                      </a:r>
                    </a:p>
                  </a:txBody>
                  <a:tcPr marL="91443" marR="91443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29834,672</a:t>
                      </a:r>
                    </a:p>
                  </a:txBody>
                  <a:tcPr marL="91443" marR="91443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33188,474</a:t>
                      </a:r>
                    </a:p>
                  </a:txBody>
                  <a:tcPr marL="91443" marR="91443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38379,894</a:t>
                      </a:r>
                    </a:p>
                  </a:txBody>
                  <a:tcPr marL="91443" marR="91443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FF0000"/>
                          </a:solidFill>
                        </a:rPr>
                        <a:t>42176,499</a:t>
                      </a:r>
                    </a:p>
                  </a:txBody>
                  <a:tcPr marL="91443" marR="91443" marT="45729" marB="4572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981200" y="4581525"/>
            <a:ext cx="8229600" cy="1143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NB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в 2004 году диагноз «Грипп» еще можно было ставить клинически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6851650" y="6237288"/>
            <a:ext cx="38163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Сборник Росстат, </a:t>
            </a:r>
            <a:r>
              <a:rPr kumimoji="0" lang="ru-RU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Роспотребнадзор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1" name="Заголовок 1"/>
          <p:cNvSpPr txBox="1">
            <a:spLocks/>
          </p:cNvSpPr>
          <p:nvPr/>
        </p:nvSpPr>
        <p:spPr bwMode="auto">
          <a:xfrm>
            <a:off x="1524000" y="-22225"/>
            <a:ext cx="9144000" cy="7874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95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9525" marR="0" lvl="0" indent="0" algn="ctr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Актуальность</a:t>
            </a:r>
            <a:endParaRPr kumimoji="0" lang="ru-RU" altLang="ru-RU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18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2"/>
          <p:cNvSpPr>
            <a:spLocks noGrp="1"/>
          </p:cNvSpPr>
          <p:nvPr>
            <p:ph idx="1"/>
          </p:nvPr>
        </p:nvSpPr>
        <p:spPr>
          <a:xfrm>
            <a:off x="1981200" y="1387476"/>
            <a:ext cx="8229600" cy="4525963"/>
          </a:xfrm>
        </p:spPr>
        <p:txBody>
          <a:bodyPr/>
          <a:lstStyle/>
          <a:p>
            <a:r>
              <a:rPr lang="ru-RU" altLang="ru-RU" sz="2400" b="1"/>
              <a:t>7 млн </a:t>
            </a:r>
            <a:r>
              <a:rPr lang="ru-RU" altLang="ru-RU" sz="2400"/>
              <a:t>погибших от </a:t>
            </a:r>
            <a:r>
              <a:rPr lang="en-US" altLang="ru-RU" sz="2400"/>
              <a:t>COVID-19</a:t>
            </a:r>
            <a:endParaRPr lang="ru-RU" altLang="ru-RU" sz="2400"/>
          </a:p>
          <a:p>
            <a:r>
              <a:rPr lang="ru-RU" altLang="ru-RU" sz="2400" b="1"/>
              <a:t>Мобилизация </a:t>
            </a:r>
            <a:r>
              <a:rPr lang="ru-RU" altLang="ru-RU" sz="2400"/>
              <a:t>систем здравоохранения (через стресс и истощение)</a:t>
            </a:r>
          </a:p>
          <a:p>
            <a:r>
              <a:rPr lang="ru-RU" altLang="ru-RU" sz="2400"/>
              <a:t>Масштабный </a:t>
            </a:r>
            <a:r>
              <a:rPr lang="ru-RU" altLang="ru-RU" sz="2400" b="1"/>
              <a:t>опыт работы </a:t>
            </a:r>
            <a:r>
              <a:rPr lang="ru-RU" altLang="ru-RU" sz="2400"/>
              <a:t>соматических стационаров с инфекционными больными в условиях эпидемии (в условиях мер повышенной инфекционной безопасности).</a:t>
            </a:r>
          </a:p>
          <a:p>
            <a:r>
              <a:rPr lang="ru-RU" altLang="ru-RU" sz="2400"/>
              <a:t>…</a:t>
            </a:r>
          </a:p>
          <a:p>
            <a:r>
              <a:rPr lang="ru-RU" altLang="ru-RU" sz="2400"/>
              <a:t>Новые </a:t>
            </a:r>
            <a:r>
              <a:rPr lang="ru-RU" altLang="ru-RU" sz="2400" b="1"/>
              <a:t>вакцинные платформы</a:t>
            </a:r>
          </a:p>
          <a:p>
            <a:r>
              <a:rPr lang="ru-RU" altLang="ru-RU" sz="2400"/>
              <a:t>Прогресс в </a:t>
            </a:r>
            <a:r>
              <a:rPr lang="ru-RU" altLang="ru-RU" sz="2400" b="1"/>
              <a:t>разработке препаратов </a:t>
            </a:r>
            <a:r>
              <a:rPr lang="ru-RU" altLang="ru-RU" sz="2400"/>
              <a:t>на основе вируснейтрализующих антител</a:t>
            </a:r>
          </a:p>
          <a:p>
            <a:r>
              <a:rPr lang="ru-RU" altLang="ru-RU" sz="2400"/>
              <a:t>… и другие инновационные подходы</a:t>
            </a:r>
          </a:p>
        </p:txBody>
      </p:sp>
      <p:sp>
        <p:nvSpPr>
          <p:cNvPr id="11267" name="Заголовок 1"/>
          <p:cNvSpPr txBox="1">
            <a:spLocks/>
          </p:cNvSpPr>
          <p:nvPr/>
        </p:nvSpPr>
        <p:spPr bwMode="auto">
          <a:xfrm>
            <a:off x="1981200" y="83185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Биомедицинские</a:t>
            </a:r>
          </a:p>
        </p:txBody>
      </p:sp>
      <p:sp>
        <p:nvSpPr>
          <p:cNvPr id="11268" name="Заголовок 1"/>
          <p:cNvSpPr txBox="1">
            <a:spLocks/>
          </p:cNvSpPr>
          <p:nvPr/>
        </p:nvSpPr>
        <p:spPr bwMode="auto">
          <a:xfrm>
            <a:off x="1981200" y="6126163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Что нужно делать, чтобы быть лучше готовыми к следующей?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399463" y="4005264"/>
            <a:ext cx="2089150" cy="19081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Неготовность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служб здравоохранения и систем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эпиднадзора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за инфекционными заболеваниями</a:t>
            </a:r>
          </a:p>
        </p:txBody>
      </p:sp>
      <p:sp>
        <p:nvSpPr>
          <p:cNvPr id="11270" name="Заголовок 1"/>
          <p:cNvSpPr txBox="1">
            <a:spLocks noChangeArrowheads="1"/>
          </p:cNvSpPr>
          <p:nvPr/>
        </p:nvSpPr>
        <p:spPr bwMode="auto">
          <a:xfrm>
            <a:off x="1524000" y="1"/>
            <a:ext cx="9144000" cy="7334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95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9525" marR="0" lvl="0" indent="0" algn="ctr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Краткие итоги пандемии </a:t>
            </a:r>
            <a:r>
              <a:rPr kumimoji="0" lang="en-US" altLang="ru-RU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COVID-19</a:t>
            </a: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36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 txBox="1">
            <a:spLocks/>
          </p:cNvSpPr>
          <p:nvPr/>
        </p:nvSpPr>
        <p:spPr bwMode="auto">
          <a:xfrm>
            <a:off x="1703389" y="1989139"/>
            <a:ext cx="17287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А (</a:t>
            </a:r>
            <a:r>
              <a:rPr kumimoji="0" lang="en-US" altLang="ru-RU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H1N1)</a:t>
            </a:r>
            <a:endParaRPr kumimoji="0" lang="ru-RU" altLang="ru-RU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1" name="Заголовок 1"/>
          <p:cNvSpPr txBox="1">
            <a:spLocks/>
          </p:cNvSpPr>
          <p:nvPr/>
        </p:nvSpPr>
        <p:spPr bwMode="auto">
          <a:xfrm>
            <a:off x="5232400" y="1989139"/>
            <a:ext cx="17272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А (</a:t>
            </a:r>
            <a:r>
              <a:rPr kumimoji="0" lang="en-US" altLang="ru-RU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ru-RU" altLang="ru-RU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altLang="ru-RU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</a:t>
            </a:r>
            <a:r>
              <a:rPr kumimoji="0" lang="ru-RU" altLang="ru-RU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altLang="ru-RU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ru-RU" altLang="ru-RU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2" name="Заголовок 1"/>
          <p:cNvSpPr txBox="1">
            <a:spLocks/>
          </p:cNvSpPr>
          <p:nvPr/>
        </p:nvSpPr>
        <p:spPr bwMode="auto">
          <a:xfrm>
            <a:off x="8672513" y="1984376"/>
            <a:ext cx="19431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ru-RU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SARS-CoV-2</a:t>
            </a:r>
            <a:endParaRPr kumimoji="0" lang="ru-RU" altLang="ru-RU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1703389" y="3141664"/>
            <a:ext cx="1728787" cy="503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1918-1920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430589" y="3136900"/>
            <a:ext cx="1800225" cy="50323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1957-1958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230813" y="3136900"/>
            <a:ext cx="1727200" cy="5032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1967-1968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6981826" y="3136900"/>
            <a:ext cx="1774825" cy="50323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2009-2010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8756651" y="3136900"/>
            <a:ext cx="1774825" cy="50323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2020-202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12298" name="Заголовок 1"/>
          <p:cNvSpPr txBox="1">
            <a:spLocks/>
          </p:cNvSpPr>
          <p:nvPr/>
        </p:nvSpPr>
        <p:spPr bwMode="auto">
          <a:xfrm>
            <a:off x="3430589" y="4292601"/>
            <a:ext cx="17287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А (</a:t>
            </a:r>
            <a:r>
              <a:rPr kumimoji="0" lang="en-US" altLang="ru-RU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ru-RU" altLang="ru-RU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altLang="ru-RU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</a:t>
            </a:r>
            <a:r>
              <a:rPr kumimoji="0" lang="ru-RU" altLang="ru-RU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altLang="ru-RU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ru-RU" altLang="ru-RU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9" name="Заголовок 1"/>
          <p:cNvSpPr txBox="1">
            <a:spLocks/>
          </p:cNvSpPr>
          <p:nvPr/>
        </p:nvSpPr>
        <p:spPr bwMode="auto">
          <a:xfrm>
            <a:off x="6142038" y="4284664"/>
            <a:ext cx="25955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А (</a:t>
            </a:r>
            <a:r>
              <a:rPr kumimoji="0" lang="en-US" altLang="ru-RU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H1N1)pdm09</a:t>
            </a:r>
            <a:endParaRPr kumimoji="0" lang="ru-RU" altLang="ru-RU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6" name="Прямая со стрелкой 15"/>
          <p:cNvCxnSpPr>
            <a:stCxn id="7" idx="0"/>
            <a:endCxn id="12290" idx="2"/>
          </p:cNvCxnSpPr>
          <p:nvPr/>
        </p:nvCxnSpPr>
        <p:spPr>
          <a:xfrm flipV="1">
            <a:off x="2566988" y="2492375"/>
            <a:ext cx="0" cy="649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6096000" y="2489200"/>
            <a:ext cx="0" cy="647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9644063" y="2489200"/>
            <a:ext cx="0" cy="647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9" idx="2"/>
          </p:cNvCxnSpPr>
          <p:nvPr/>
        </p:nvCxnSpPr>
        <p:spPr>
          <a:xfrm>
            <a:off x="4330700" y="3640138"/>
            <a:ext cx="0" cy="652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7869238" y="3640138"/>
            <a:ext cx="0" cy="652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703388" y="1660525"/>
            <a:ext cx="7053262" cy="36401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06" name="Заголовок 1"/>
          <p:cNvSpPr txBox="1">
            <a:spLocks/>
          </p:cNvSpPr>
          <p:nvPr/>
        </p:nvSpPr>
        <p:spPr bwMode="auto">
          <a:xfrm>
            <a:off x="3862388" y="5549900"/>
            <a:ext cx="273526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Вирусы гриппа</a:t>
            </a:r>
          </a:p>
        </p:txBody>
      </p:sp>
      <p:sp>
        <p:nvSpPr>
          <p:cNvPr id="12307" name="Заголовок 1"/>
          <p:cNvSpPr txBox="1">
            <a:spLocks/>
          </p:cNvSpPr>
          <p:nvPr/>
        </p:nvSpPr>
        <p:spPr bwMode="auto">
          <a:xfrm>
            <a:off x="8112125" y="5549900"/>
            <a:ext cx="24193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Коронавирус</a:t>
            </a:r>
          </a:p>
        </p:txBody>
      </p:sp>
      <p:sp>
        <p:nvSpPr>
          <p:cNvPr id="12308" name="Заголовок 1"/>
          <p:cNvSpPr txBox="1">
            <a:spLocks noChangeArrowheads="1"/>
          </p:cNvSpPr>
          <p:nvPr/>
        </p:nvSpPr>
        <p:spPr bwMode="auto">
          <a:xfrm>
            <a:off x="1524000" y="0"/>
            <a:ext cx="9144000" cy="11493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95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9525" marR="0" lvl="0" indent="0" algn="ctr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Все последние пандемии вызваны ограниченным кругом патогенов</a:t>
            </a: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63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3193</Words>
  <Application>Microsoft Office PowerPoint</Application>
  <PresentationFormat>Широкоэкранный</PresentationFormat>
  <Paragraphs>454</Paragraphs>
  <Slides>31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40" baseType="lpstr">
      <vt:lpstr>Arial</vt:lpstr>
      <vt:lpstr>Calibri</vt:lpstr>
      <vt:lpstr>Constantia</vt:lpstr>
      <vt:lpstr>Microsoft Sans Serif</vt:lpstr>
      <vt:lpstr>Open Sans</vt:lpstr>
      <vt:lpstr>Times New Roman</vt:lpstr>
      <vt:lpstr>Wingdings 2</vt:lpstr>
      <vt:lpstr>1_Тема Office</vt:lpstr>
      <vt:lpstr>Поток</vt:lpstr>
      <vt:lpstr>Клинические проявления актуальных инфекции</vt:lpstr>
      <vt:lpstr>Нормативные документы</vt:lpstr>
      <vt:lpstr>Клинические рекомендации</vt:lpstr>
      <vt:lpstr>Образовательные циклы</vt:lpstr>
      <vt:lpstr>Актуальность?</vt:lpstr>
      <vt:lpstr>Современные тенденции эпидемической ситуации по инфекционным болезням в Российской Федерации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Летальность от гриппа не дооценивается</vt:lpstr>
      <vt:lpstr>Пути передачи инфекций</vt:lpstr>
      <vt:lpstr>Презентация PowerPoint</vt:lpstr>
      <vt:lpstr>Сравнительная характеристика клинических проявлений возбудителей ОРВИ</vt:lpstr>
      <vt:lpstr>Патогномоничные симптомы клинических проявлений ОРВИ</vt:lpstr>
      <vt:lpstr>Лабораторная диагностика гриппа</vt:lpstr>
      <vt:lpstr>Дифференциальная диагностика гриппа</vt:lpstr>
      <vt:lpstr>Стратегия терапии ОРВИ в зависимости от времени инфекционного процесса</vt:lpstr>
      <vt:lpstr>Механизм действия прямых противовирусных препаратов </vt:lpstr>
      <vt:lpstr>Иммунотропные препараты для лечения ОРВИ и гриппа</vt:lpstr>
      <vt:lpstr>Общая схема формирования иммунного ответа</vt:lpstr>
      <vt:lpstr>Презентация PowerPoint</vt:lpstr>
      <vt:lpstr>Презентация PowerPoint</vt:lpstr>
      <vt:lpstr>Специфическая профилактика</vt:lpstr>
      <vt:lpstr>Выводы: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Клинические проявления актуальных инфекции</dc:title>
  <dc:creator>Лаптева Наталья Сергеевна</dc:creator>
  <cp:lastModifiedBy>Лаптева Наталья Сергеевна</cp:lastModifiedBy>
  <cp:revision>1</cp:revision>
  <dcterms:created xsi:type="dcterms:W3CDTF">2024-12-03T11:56:57Z</dcterms:created>
  <dcterms:modified xsi:type="dcterms:W3CDTF">2024-12-03T11:57:58Z</dcterms:modified>
</cp:coreProperties>
</file>