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Количество положительных</a:t>
            </a:r>
            <a:r>
              <a:rPr lang="ru-RU" sz="1200" baseline="0" dirty="0" smtClean="0"/>
              <a:t> образцов на к</a:t>
            </a:r>
            <a:r>
              <a:rPr lang="ru-RU" sz="1200" dirty="0" smtClean="0"/>
              <a:t>оклюш методом ПЦР </a:t>
            </a:r>
            <a:r>
              <a:rPr lang="ru-RU" sz="1200" dirty="0"/>
              <a:t>в Мурманской области </a:t>
            </a:r>
          </a:p>
        </c:rich>
      </c:tx>
      <c:layout>
        <c:manualLayout>
          <c:xMode val="edge"/>
          <c:yMode val="edge"/>
          <c:x val="0.1010397266123586"/>
          <c:y val="6.42556481401941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803149606299214E-2"/>
          <c:y val="0.15709883284652393"/>
          <c:w val="0.89019685039370078"/>
          <c:h val="0.65979782440939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Лист1!$J$3</c:f>
              <c:strCache>
                <c:ptCount val="1"/>
                <c:pt idx="0">
                  <c:v>Bordetella pertussis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Лист1!$K$2:$N$2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 (10 мес)</c:v>
                </c:pt>
              </c:strCache>
            </c:strRef>
          </c:cat>
          <c:val>
            <c:numRef>
              <c:f>Лист1!$K$3:$N$3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289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E-477D-AAA5-04C6415A4351}"/>
            </c:ext>
          </c:extLst>
        </c:ser>
        <c:ser>
          <c:idx val="1"/>
          <c:order val="1"/>
          <c:tx>
            <c:strRef>
              <c:f>Лист1!$J$4</c:f>
              <c:strCache>
                <c:ptCount val="1"/>
                <c:pt idx="0">
                  <c:v>Bordetella parapertussis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Лист1!$K$2:$N$2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 (10 мес)</c:v>
                </c:pt>
              </c:strCache>
            </c:strRef>
          </c:cat>
          <c:val>
            <c:numRef>
              <c:f>Лист1!$K$4:$N$4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E-477D-AAA5-04C6415A4351}"/>
            </c:ext>
          </c:extLst>
        </c:ser>
        <c:ser>
          <c:idx val="2"/>
          <c:order val="2"/>
          <c:tx>
            <c:strRef>
              <c:f>Лист1!$J$5</c:f>
              <c:strCache>
                <c:ptCount val="1"/>
                <c:pt idx="0">
                  <c:v>Bordetella bronchiseptica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Лист1!$K$2:$N$2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 (10 мес)</c:v>
                </c:pt>
              </c:strCache>
            </c:strRef>
          </c:cat>
          <c:val>
            <c:numRef>
              <c:f>Лист1!$K$5:$N$5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E-477D-AAA5-04C6415A4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353446544"/>
        <c:axId val="-353444912"/>
      </c:barChart>
      <c:catAx>
        <c:axId val="-35344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53444912"/>
        <c:crosses val="autoZero"/>
        <c:auto val="1"/>
        <c:lblAlgn val="ctr"/>
        <c:lblOffset val="100"/>
        <c:noMultiLvlLbl val="0"/>
      </c:catAx>
      <c:valAx>
        <c:axId val="-35344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5344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318163191339396E-2"/>
          <c:y val="0.86880015988521675"/>
          <c:w val="0.95214830410464413"/>
          <c:h val="0.12959016175593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100" dirty="0"/>
              <a:t>Этиологическая структура ОКИ (вирусной природы</a:t>
            </a:r>
            <a:r>
              <a:rPr lang="ru-RU" sz="1100" dirty="0" smtClean="0"/>
              <a:t>) по Мурманской области</a:t>
            </a:r>
            <a:endParaRPr lang="ru-RU" sz="1100" dirty="0"/>
          </a:p>
        </c:rich>
      </c:tx>
      <c:layout>
        <c:manualLayout>
          <c:xMode val="edge"/>
          <c:yMode val="edge"/>
          <c:x val="0.146139065356374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Rotavirus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Лист1!$B$2:$E$2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 (10 мес)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1477</c:v>
                </c:pt>
                <c:pt idx="1">
                  <c:v>1123</c:v>
                </c:pt>
                <c:pt idx="2">
                  <c:v>1085</c:v>
                </c:pt>
                <c:pt idx="3">
                  <c:v>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E-455C-B1F3-33ABEC6395E3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Norovirus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Лист1!$B$2:$E$2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 (10 мес)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1555</c:v>
                </c:pt>
                <c:pt idx="1">
                  <c:v>1731</c:v>
                </c:pt>
                <c:pt idx="2">
                  <c:v>2528</c:v>
                </c:pt>
                <c:pt idx="3">
                  <c:v>1042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E-455C-B1F3-33ABEC6395E3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Astrovirus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Лист1!$B$2:$E$2</c:f>
              <c:strCache>
                <c:ptCount val="4"/>
                <c:pt idx="0">
                  <c:v>2021 г</c:v>
                </c:pt>
                <c:pt idx="1">
                  <c:v>2022 г</c:v>
                </c:pt>
                <c:pt idx="2">
                  <c:v>2023 г</c:v>
                </c:pt>
                <c:pt idx="3">
                  <c:v>2024 г (10 мес)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347</c:v>
                </c:pt>
                <c:pt idx="1">
                  <c:v>279</c:v>
                </c:pt>
                <c:pt idx="2">
                  <c:v>503</c:v>
                </c:pt>
                <c:pt idx="3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DE-455C-B1F3-33ABEC639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53116272"/>
        <c:axId val="-353119536"/>
      </c:barChart>
      <c:catAx>
        <c:axId val="-35311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53119536"/>
        <c:crosses val="autoZero"/>
        <c:auto val="1"/>
        <c:lblAlgn val="ctr"/>
        <c:lblOffset val="100"/>
        <c:noMultiLvlLbl val="0"/>
      </c:catAx>
      <c:valAx>
        <c:axId val="-35311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5311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исследований на </a:t>
            </a:r>
            <a:r>
              <a:rPr lang="ru-RU" dirty="0" smtClean="0"/>
              <a:t>холеру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исследований на холеру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5B9BD5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 (10 мес)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9</c:v>
                </c:pt>
                <c:pt idx="1">
                  <c:v>18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C-4F33-B9D9-2EDEA8E9A0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-556614144"/>
        <c:axId val="-556607616"/>
        <c:axId val="0"/>
      </c:bar3DChart>
      <c:catAx>
        <c:axId val="-55661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1" u="none" strike="noStrike" kern="12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56607616"/>
        <c:crosses val="autoZero"/>
        <c:auto val="1"/>
        <c:lblAlgn val="ctr"/>
        <c:lblOffset val="100"/>
        <c:noMultiLvlLbl val="0"/>
      </c:catAx>
      <c:valAx>
        <c:axId val="-556607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55661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Количество обследованых пациентов на холеру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Лист1!$B$5:$H$5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 (10 мес)</c:v>
                </c:pt>
              </c:strCache>
            </c:strRef>
          </c:cat>
          <c:val>
            <c:numRef>
              <c:f>Лист1!$B$6:$H$6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9-46EC-8466-19B7BA1529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-556612512"/>
        <c:axId val="-556611968"/>
        <c:axId val="0"/>
      </c:bar3DChart>
      <c:catAx>
        <c:axId val="-5566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1" u="none" strike="noStrike" kern="12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56611968"/>
        <c:crosses val="autoZero"/>
        <c:auto val="1"/>
        <c:lblAlgn val="ctr"/>
        <c:lblOffset val="100"/>
        <c:noMultiLvlLbl val="0"/>
      </c:catAx>
      <c:valAx>
        <c:axId val="-556611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55661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A0598-38FD-4C36-8A15-94633FD7C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E1FA-1ADB-4847-A5DD-F20700516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83EF6-EA5B-471D-B442-809E3507E5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3A025-5737-4684-9B39-0CABA42C0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CFD9C-888C-45D7-A8AA-02FB8ACE8F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D0ED-9917-4CCD-BE80-1DF21B579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9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CBF415-1F49-406C-80C5-8A4E2182ABBD}" type="datetimeFigureOut">
              <a:rPr lang="ru-RU" smtClean="0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3E0AFE-73B8-47DC-B96B-1ADFAD4DF0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2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EXP&amp;n=763941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EXP&amp;n=763941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47628" y="908720"/>
            <a:ext cx="8064896" cy="316835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4000" b="1" dirty="0"/>
              <a:t/>
            </a:r>
            <a:br>
              <a:rPr lang="ru-RU" sz="4000" b="1" dirty="0"/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Диагностика бактериальных и вирусных инфекций. Возможности лаборатории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 диагностике инфекций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95600" y="5013176"/>
            <a:ext cx="7916924" cy="1584176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000" b="1" dirty="0"/>
              <a:t>Якунина М.А.,</a:t>
            </a:r>
          </a:p>
          <a:p>
            <a:pPr algn="r">
              <a:defRPr/>
            </a:pPr>
            <a:r>
              <a:rPr lang="ru-RU" sz="2000" b="1" dirty="0"/>
              <a:t>Главный внештатный специалист по микробиологии, биолог лаборатории клинической </a:t>
            </a:r>
            <a:r>
              <a:rPr lang="ru-RU" sz="2000" b="1" dirty="0" err="1"/>
              <a:t>микробиологиии</a:t>
            </a:r>
            <a:r>
              <a:rPr lang="ru-RU" sz="2000" b="1" dirty="0"/>
              <a:t> (бактериологии) Централизованной многофункциональной лаборатории ГОБУЗ «Мурманская областная клиническая больница им. П.А. </a:t>
            </a:r>
            <a:r>
              <a:rPr lang="ru-RU" sz="2000" b="1" dirty="0" err="1"/>
              <a:t>Баяндина</a:t>
            </a:r>
            <a:r>
              <a:rPr lang="ru-RU" sz="2000" b="1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9484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90520" y="6247644"/>
            <a:ext cx="2520280" cy="5539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 Исследование параллельно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культуральным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методом и ПЦР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(Письмо Росздравнадзора от 02.08.2023 №51-00-05/29-1378-2023)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69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chemeClr val="accent5">
                    <a:lumMod val="50000"/>
                  </a:schemeClr>
                </a:solidFill>
              </a:rPr>
              <a:t>Этиологическая структура острых кишечных инфекций (бактериальной природы)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574531"/>
            <a:ext cx="8424936" cy="37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672" y="5153486"/>
            <a:ext cx="115212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Культуральный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/ПЦР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3663" y="5138098"/>
            <a:ext cx="1224136" cy="4154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Культуральный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/ПЦР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752" y="5145792"/>
            <a:ext cx="11879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Культуральный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/ПЦР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3832" y="6093297"/>
            <a:ext cx="252028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Ограничения ПЦР: 1.Изменились алгоритмы лаб. исследования (3-4 дня)- исследуется 2-х кратно (после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подращивания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Не тестируются мазки из ротовой полости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846723" y="5545902"/>
            <a:ext cx="45719" cy="47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430" y="5145792"/>
            <a:ext cx="11879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Культуральный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/ПЦР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6120" y="5595628"/>
            <a:ext cx="252028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Ограничения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культурального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метода: 1. Лучше использовать параллельно с ПЦР методами на этапе исследования биоматериала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Сыворотки устарели (разработка в 50-х годах)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8152582" y="5529940"/>
            <a:ext cx="45719" cy="87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5996" y="5128275"/>
            <a:ext cx="118794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Культуральный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/ПЦР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9824986" y="5490747"/>
            <a:ext cx="67322" cy="818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0395" y="5636337"/>
            <a:ext cx="2520280" cy="33855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Кампилобактериоз</a:t>
            </a: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Род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Campylobacter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1892" y="6355067"/>
            <a:ext cx="115212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Культуральный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/ПЦР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815097" y="5942709"/>
            <a:ext cx="45719" cy="47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4509120"/>
            <a:ext cx="22472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002" y="497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Результаты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культурального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556792"/>
            <a:ext cx="8229600" cy="5040560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ru-RU" sz="2600" b="1" u="sng" dirty="0">
                <a:solidFill>
                  <a:srgbClr val="00B050"/>
                </a:solidFill>
              </a:rPr>
              <a:t>Исследование на кишечную патогенную флору (КПФ):</a:t>
            </a:r>
          </a:p>
          <a:p>
            <a:pPr algn="ctr"/>
            <a:r>
              <a:rPr lang="en-US" i="1" u="sng" dirty="0" smtClean="0"/>
              <a:t>Salmonella </a:t>
            </a:r>
            <a:r>
              <a:rPr lang="en-US" i="1" u="sng" dirty="0" err="1"/>
              <a:t>spp</a:t>
            </a:r>
            <a:endParaRPr lang="en-US" i="1" u="sng" dirty="0"/>
          </a:p>
          <a:p>
            <a:pPr algn="ctr"/>
            <a:r>
              <a:rPr lang="en-US" i="1" dirty="0" smtClean="0"/>
              <a:t>Escherichia </a:t>
            </a:r>
            <a:r>
              <a:rPr lang="en-US" i="1" dirty="0"/>
              <a:t>coli </a:t>
            </a:r>
            <a:r>
              <a:rPr lang="en-US" i="1" dirty="0" smtClean="0"/>
              <a:t>(EPEC </a:t>
            </a:r>
            <a:r>
              <a:rPr lang="ru-RU" i="1" dirty="0" smtClean="0"/>
              <a:t>и </a:t>
            </a:r>
            <a:r>
              <a:rPr lang="ru-RU" i="1" dirty="0" err="1" smtClean="0"/>
              <a:t>др</a:t>
            </a:r>
            <a:r>
              <a:rPr lang="ru-RU" i="1" dirty="0" smtClean="0"/>
              <a:t>)</a:t>
            </a:r>
          </a:p>
          <a:p>
            <a:pPr algn="ctr"/>
            <a:r>
              <a:rPr lang="en-US" i="1" dirty="0" smtClean="0"/>
              <a:t>Shigella </a:t>
            </a:r>
            <a:r>
              <a:rPr lang="en-US" i="1" dirty="0" err="1"/>
              <a:t>spp</a:t>
            </a:r>
            <a:endParaRPr lang="en-US" i="1" dirty="0"/>
          </a:p>
          <a:p>
            <a:pPr marL="118872" indent="0" algn="ctr">
              <a:buNone/>
            </a:pPr>
            <a:r>
              <a:rPr lang="ru-RU" sz="2800" b="1" u="sng" dirty="0">
                <a:solidFill>
                  <a:schemeClr val="accent3">
                    <a:lumMod val="75000"/>
                  </a:schemeClr>
                </a:solidFill>
              </a:rPr>
              <a:t>Исследования на </a:t>
            </a:r>
            <a:r>
              <a:rPr lang="ru-RU" sz="2800" b="1" u="sng" dirty="0" err="1">
                <a:solidFill>
                  <a:schemeClr val="accent3">
                    <a:lumMod val="75000"/>
                  </a:schemeClr>
                </a:solidFill>
              </a:rPr>
              <a:t>кампилобактерии</a:t>
            </a:r>
            <a:r>
              <a:rPr lang="ru-RU" sz="2800" b="1" u="sng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n-US" sz="28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i="1" dirty="0" smtClean="0"/>
              <a:t>Campylobacter </a:t>
            </a:r>
            <a:r>
              <a:rPr lang="en-US" i="1" dirty="0" err="1" smtClean="0"/>
              <a:t>spp</a:t>
            </a:r>
            <a:endParaRPr lang="en-US" i="1" dirty="0" smtClean="0"/>
          </a:p>
          <a:p>
            <a:pPr marL="118872" indent="0" algn="ctr">
              <a:buNone/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Исследование на </a:t>
            </a:r>
            <a:r>
              <a:rPr lang="ru-RU" sz="2800" b="1" u="sng" dirty="0" err="1">
                <a:solidFill>
                  <a:schemeClr val="accent2">
                    <a:lumMod val="75000"/>
                  </a:schemeClr>
                </a:solidFill>
              </a:rPr>
              <a:t>иерсинии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118872" indent="0" algn="ctr">
              <a:buNone/>
            </a:pPr>
            <a:r>
              <a:rPr lang="en-US" i="1" dirty="0" smtClean="0"/>
              <a:t>Yersinia </a:t>
            </a:r>
            <a:r>
              <a:rPr lang="en-US" i="1" dirty="0" err="1" smtClean="0"/>
              <a:t>enterocolitica</a:t>
            </a:r>
            <a:endParaRPr lang="ru-RU" i="1" dirty="0" smtClean="0"/>
          </a:p>
          <a:p>
            <a:pPr marL="118872" indent="0" algn="ctr">
              <a:buNone/>
            </a:pPr>
            <a:r>
              <a:rPr lang="en-US" i="1" dirty="0"/>
              <a:t>Yersinia </a:t>
            </a:r>
            <a:r>
              <a:rPr lang="en-US" i="1" dirty="0" err="1" smtClean="0"/>
              <a:t>pseudotuberculosis</a:t>
            </a:r>
            <a:r>
              <a:rPr lang="ru-RU" i="1" dirty="0" smtClean="0"/>
              <a:t> </a:t>
            </a:r>
          </a:p>
          <a:p>
            <a:pPr marL="118872" indent="0" algn="ctr">
              <a:buNone/>
            </a:pP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</a:rPr>
              <a:t>Исследование на холеру:</a:t>
            </a:r>
          </a:p>
          <a:p>
            <a:pPr marL="118872" indent="0" algn="ctr">
              <a:buNone/>
            </a:pPr>
            <a:r>
              <a:rPr lang="en-US" sz="2800" i="1" u="sng" dirty="0"/>
              <a:t>Vibrio spp.</a:t>
            </a:r>
            <a:endParaRPr lang="ru-RU" sz="2800" i="1" u="sng" dirty="0"/>
          </a:p>
          <a:p>
            <a:pPr marL="118872" indent="0" algn="ctr">
              <a:buNone/>
            </a:pPr>
            <a:endParaRPr lang="ru-RU" i="1" dirty="0" smtClean="0"/>
          </a:p>
          <a:p>
            <a:pPr marL="118872" indent="0">
              <a:buNone/>
            </a:pPr>
            <a:endParaRPr lang="ru-RU" dirty="0"/>
          </a:p>
        </p:txBody>
      </p:sp>
      <p:pic>
        <p:nvPicPr>
          <p:cNvPr id="5" name="Picture 3" descr="C:\Users\User\Desktop\РАБОТА ДОМА\фото_О164\IMG_0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0336" y="1988841"/>
            <a:ext cx="1350008" cy="18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ser\Desktop\РАБОТА ДОМА\фото_О164\IMG_05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4611" y="4077073"/>
            <a:ext cx="1430099" cy="190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РАБОТА ДОМА\СОПы\картинки\киш_палоч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5520" y="1988841"/>
            <a:ext cx="1646372" cy="138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84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803" y="116633"/>
            <a:ext cx="8651081" cy="92868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</a:rPr>
              <a:t>Результаты молекулярно-генетического анализа при ОКИ:</a:t>
            </a:r>
            <a:r>
              <a:rPr lang="en-US" sz="3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500" b="1" dirty="0" err="1">
                <a:solidFill>
                  <a:schemeClr val="accent5">
                    <a:lumMod val="50000"/>
                  </a:schemeClr>
                </a:solidFill>
              </a:rPr>
              <a:t>АмплиСенс</a:t>
            </a: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</a:rPr>
              <a:t> ОКИ </a:t>
            </a:r>
            <a:r>
              <a:rPr lang="ru-RU" sz="3500" b="1" dirty="0" err="1">
                <a:solidFill>
                  <a:schemeClr val="accent5">
                    <a:lumMod val="50000"/>
                  </a:schemeClr>
                </a:solidFill>
              </a:rPr>
              <a:t>скрин</a:t>
            </a:r>
            <a:r>
              <a:rPr lang="ru-RU" sz="3500" b="1" dirty="0">
                <a:solidFill>
                  <a:schemeClr val="accent5">
                    <a:lumMod val="50000"/>
                  </a:schemeClr>
                </a:solidFill>
              </a:rPr>
              <a:t>-FL»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809750" y="1214439"/>
          <a:ext cx="8643938" cy="5305427"/>
        </p:xfrm>
        <a:graphic>
          <a:graphicData uri="http://schemas.openxmlformats.org/drawingml/2006/table">
            <a:tbl>
              <a:tblPr/>
              <a:tblGrid>
                <a:gridCol w="56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Наименование исследования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Результат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Молекулярно-биологическое исследование испражнений на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Adenovirus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F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(при обследовании очагов ОКИ с групповой заболеваемостью)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ДНК не обнаружена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Молекулярно-биологическое исследование испражнений на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Salmonella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spp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. (при обследовании очагов ОКИ с групповой заболеваемостью)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ДНК не обнаружена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Молекулярно-биологическое исследование испражнений на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Shigella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spp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и/или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EIEC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(при обследовании очагов ОКИ с групповой заболеваемостью)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ДНК обнаружена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Молекулярно-биологическое исследование испражнений на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Campylobacter spp.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(при обследовании очагов ОКИ с групповой заболеваемостью)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ДНК не обнаружена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Молекулярно-биологическое исследование испражнений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Rotavirus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РНК не обнаружена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Молекулярно-биологическое исследование испражнений на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Norovirus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РНК не обнаружена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Молекулярно-биологическое исследование испражнений на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Astrovirus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РНК не обнаружена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1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524000" y="7938"/>
            <a:ext cx="9162825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Сочетание ПЦР диагностики с классическими методами бактериологии  </a:t>
            </a:r>
          </a:p>
        </p:txBody>
      </p:sp>
      <p:sp>
        <p:nvSpPr>
          <p:cNvPr id="46" name="Содержимое 45"/>
          <p:cNvSpPr>
            <a:spLocks noGrp="1"/>
          </p:cNvSpPr>
          <p:nvPr>
            <p:ph idx="1"/>
          </p:nvPr>
        </p:nvSpPr>
        <p:spPr>
          <a:xfrm>
            <a:off x="1684792" y="1934199"/>
            <a:ext cx="4000528" cy="5000659"/>
          </a:xfrm>
        </p:spPr>
        <p:txBody>
          <a:bodyPr>
            <a:normAutofit/>
          </a:bodyPr>
          <a:lstStyle/>
          <a:p>
            <a:r>
              <a:rPr lang="ru-RU" dirty="0" smtClean="0"/>
              <a:t>Сужает круг поиска возбудителя ОКИ</a:t>
            </a:r>
          </a:p>
          <a:p>
            <a:endParaRPr lang="ru-RU" dirty="0" smtClean="0"/>
          </a:p>
          <a:p>
            <a:r>
              <a:rPr lang="ru-RU" dirty="0" smtClean="0"/>
              <a:t>Снижает трудозатраты и финансовые вложения</a:t>
            </a:r>
          </a:p>
          <a:p>
            <a:endParaRPr lang="ru-RU" dirty="0" smtClean="0"/>
          </a:p>
          <a:p>
            <a:r>
              <a:rPr lang="ru-RU" dirty="0" smtClean="0"/>
              <a:t>Увеличивает процент раскрываемости причин вспышек ОКИ</a:t>
            </a:r>
          </a:p>
          <a:p>
            <a:endParaRPr lang="ru-RU" dirty="0" smtClean="0"/>
          </a:p>
          <a:p>
            <a:r>
              <a:rPr lang="ru-RU" dirty="0" smtClean="0"/>
              <a:t>Сокращает сроки исследования </a:t>
            </a: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953388" y="1428736"/>
            <a:ext cx="128588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-2280000">
            <a:off x="9178168" y="2505703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0578" y="18573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4694" y="22859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82148" y="23574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ПЦР-</a:t>
            </a:r>
          </a:p>
        </p:txBody>
      </p:sp>
      <p:sp>
        <p:nvSpPr>
          <p:cNvPr id="4098" name="AutoShape 2" descr="ÐÐ°ÑÑÐ¸Ð½ÐºÐ¸ Ð¿Ð¾ Ð·Ð°Ð¿ÑÐ¾ÑÑ ÑÐ¾ÑÐ¾Ñ Ð´Ð¶Ð¸Ð½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0" name="AutoShape 4" descr="ÐÐ°ÑÑÐ¸Ð½ÐºÐ¸ Ð¿Ð¾ Ð·Ð°Ð¿ÑÐ¾ÑÑ ÑÐ¾ÑÐ¾Ñ Ð´Ð¶Ð¸Ð½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AutoShape 6" descr="ÐÐ°ÑÑÐ¸Ð½ÐºÐ¸ Ð¿Ð¾ Ð·Ð°Ð¿ÑÐ¾ÑÑ ÑÐ¾ÑÐ¾Ñ Ð´Ð¶Ð¸Ð½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4" name="AutoShape 8" descr="ÐÐ°ÑÑÐ¸Ð½ÐºÐ¸ Ð¿Ð¾ Ð·Ð°Ð¿ÑÐ¾ÑÑ ÑÐ¾ÑÐ¾Ñ Ð´Ð¶Ð¸Ð½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6" name="AutoShape 10" descr="ÐÐ°ÑÑÐ¸Ð½ÐºÐ¸ Ð¿Ð¾ Ð·Ð°Ð¿ÑÐ¾ÑÑ ÑÐ¾ÑÐ¾Ñ Ð´Ð¶Ð¸Ð½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8" name="Picture 12" descr="ÐÐ°ÑÑÐ¸Ð½ÐºÐ¸ Ð¿Ð¾ Ð·Ð°Ð¿ÑÐ¾ÑÑ ÑÐ¾ÑÐ¾Ñ Ð´Ð¶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4" y="2714620"/>
            <a:ext cx="1571636" cy="1571636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2280000">
            <a:off x="7749408" y="243426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7570" y="350043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</a:t>
            </a:r>
          </a:p>
        </p:txBody>
      </p:sp>
      <p:pic>
        <p:nvPicPr>
          <p:cNvPr id="26" name="Picture 2" descr="ÐÐ°ÑÑÐ¸Ð½ÐºÐ¸ Ð¿Ð¾ Ð·Ð°Ð¿ÑÐ¾ÑÑ ÑÑÐµÐ´Ð° ÑÐ½Ð´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024958" y="3071811"/>
            <a:ext cx="1143008" cy="109824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53586" y="350043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7" name="Стрелка вниз 26"/>
          <p:cNvSpPr/>
          <p:nvPr/>
        </p:nvSpPr>
        <p:spPr>
          <a:xfrm rot="2280000">
            <a:off x="6820714" y="4005900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-2280000">
            <a:off x="7820846" y="4005900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-2280000">
            <a:off x="10035424" y="4148776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14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10835" y="4285736"/>
            <a:ext cx="428628" cy="1001175"/>
          </a:xfrm>
          <a:prstGeom prst="rect">
            <a:avLst/>
          </a:prstGeom>
          <a:noFill/>
        </p:spPr>
      </p:pic>
      <p:pic>
        <p:nvPicPr>
          <p:cNvPr id="35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739595" y="4285736"/>
            <a:ext cx="428628" cy="1001175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7667636" y="4572008"/>
            <a:ext cx="500066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667636" y="4572008"/>
            <a:ext cx="509590" cy="4905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10314" y="50006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10512" y="507207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3" name="Стрелка вниз 42"/>
          <p:cNvSpPr/>
          <p:nvPr/>
        </p:nvSpPr>
        <p:spPr>
          <a:xfrm rot="2280000">
            <a:off x="5892020" y="5220347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Стрелка вниз 43"/>
          <p:cNvSpPr/>
          <p:nvPr/>
        </p:nvSpPr>
        <p:spPr>
          <a:xfrm rot="-2280000">
            <a:off x="6892152" y="5220346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16" name="Picture 20" descr="ÐÐ°ÑÑÐ¸Ð½ÐºÐ¸ Ð¿Ð¾ Ð·Ð°Ð¿ÑÐ¾ÑÑ ÐºÐ¸ÑÐµÑÐ½Ð°Ñ Ð¿Ð°Ð»Ð¾ÑÐº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934" y="5786431"/>
            <a:ext cx="642942" cy="964413"/>
          </a:xfrm>
          <a:prstGeom prst="rect">
            <a:avLst/>
          </a:prstGeom>
          <a:noFill/>
        </p:spPr>
      </p:pic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6953256" y="5857892"/>
            <a:ext cx="357190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953256" y="5857892"/>
            <a:ext cx="357190" cy="347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882214" y="4714884"/>
            <a:ext cx="509590" cy="4905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9882214" y="4714884"/>
            <a:ext cx="500066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10182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53256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025090" y="52149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pic>
        <p:nvPicPr>
          <p:cNvPr id="57" name="Picture 20" descr="ÐÐ°ÑÑÐ¸Ð½ÐºÐ¸ Ð¿Ð¾ Ð·Ð°Ð¿ÑÐ¾ÑÑ ÐºÐ¸ÑÐµÑÐ½Ð°Ñ Ð¿Ð°Ð»Ð¾ÑÐº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6330" y="4643447"/>
            <a:ext cx="642942" cy="973913"/>
          </a:xfrm>
          <a:prstGeom prst="rect">
            <a:avLst/>
          </a:prstGeom>
          <a:noFill/>
        </p:spPr>
      </p:pic>
      <p:sp>
        <p:nvSpPr>
          <p:cNvPr id="28" name="Стрелка вниз 27"/>
          <p:cNvSpPr/>
          <p:nvPr/>
        </p:nvSpPr>
        <p:spPr>
          <a:xfrm rot="2280000">
            <a:off x="9035292" y="4148777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96396" y="528638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6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81" y="5331524"/>
            <a:ext cx="3467199" cy="129614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81200" y="134421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Лабораторная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диагностика холеры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1628801"/>
            <a:ext cx="8928992" cy="1941841"/>
          </a:xfrm>
          <a:ln w="28575">
            <a:solidFill>
              <a:schemeClr val="accent6"/>
            </a:solidFill>
          </a:ln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sz="1600" b="1" u="sng" dirty="0">
                <a:solidFill>
                  <a:schemeClr val="accent6"/>
                </a:solidFill>
              </a:rPr>
              <a:t>НОВЫЕ МЕТОДИЧЕСКИЕ РЕКОМЕНДАЦИИ ПО ЛАБОРАТОРНОЙ ДИАГНОСТИКЕ ХОЛЕРЫ</a:t>
            </a:r>
            <a:endParaRPr lang="en-US" sz="1600" b="1" u="sng" dirty="0">
              <a:solidFill>
                <a:schemeClr val="accent6"/>
              </a:solidFill>
            </a:endParaRPr>
          </a:p>
          <a:p>
            <a:r>
              <a:rPr lang="ru-RU" sz="1600" b="1" u="sng" dirty="0"/>
              <a:t>МУК 4.2.3746-22. 4.2. </a:t>
            </a:r>
            <a:r>
              <a:rPr lang="ru-RU" sz="1600" dirty="0"/>
              <a:t>Методы контроля. Биологические и микробиологические факторы. Организация и проведение лабораторной диагностики холеры в лабораториях различного уровня. Методические указания</a:t>
            </a:r>
          </a:p>
          <a:p>
            <a:pPr marL="118872" indent="0">
              <a:buNone/>
            </a:pPr>
            <a:r>
              <a:rPr lang="en-US" sz="1600" dirty="0"/>
              <a:t>        </a:t>
            </a:r>
            <a:r>
              <a:rPr lang="ru-RU" sz="1600" dirty="0"/>
              <a:t>(утв. </a:t>
            </a:r>
            <a:r>
              <a:rPr lang="ru-RU" sz="1600" dirty="0" err="1"/>
              <a:t>Роспотребнадзором</a:t>
            </a:r>
            <a:r>
              <a:rPr lang="ru-RU" sz="1600" dirty="0"/>
              <a:t> 12.05.2022)</a:t>
            </a:r>
          </a:p>
          <a:p>
            <a:r>
              <a:rPr lang="ru-RU" sz="1600" b="1" u="sng" dirty="0"/>
              <a:t>МУК 4.2.3745-22. 4.2. </a:t>
            </a:r>
            <a:r>
              <a:rPr lang="ru-RU" sz="1600" dirty="0"/>
              <a:t>Методы контроля. Биологические и микробиологические факторы. Методы лабораторной диагностики холеры. Методические указания</a:t>
            </a:r>
            <a:endParaRPr lang="en-US" sz="1600" dirty="0"/>
          </a:p>
          <a:p>
            <a:pPr marL="118872" indent="0">
              <a:buNone/>
            </a:pPr>
            <a:r>
              <a:rPr lang="en-US" sz="1600" dirty="0"/>
              <a:t>        </a:t>
            </a:r>
            <a:r>
              <a:rPr lang="ru-RU" sz="1600" dirty="0"/>
              <a:t>(утв. </a:t>
            </a:r>
            <a:r>
              <a:rPr lang="ru-RU" sz="1600" dirty="0" err="1"/>
              <a:t>Роспотребнадзором</a:t>
            </a:r>
            <a:r>
              <a:rPr lang="ru-RU" sz="1600" dirty="0"/>
              <a:t> 12.05.2022)</a:t>
            </a:r>
          </a:p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3832" y="3717033"/>
            <a:ext cx="597666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п.2.1. </a:t>
            </a:r>
            <a:r>
              <a:rPr kumimoji="0" lang="ru-RU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Холера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острое инфекционное заболевание из группы особо опасных инфекционных болезней, характеризующееся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диарейным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синдромом, фекально-оральным механизмом передачи возбудителя, </a:t>
            </a:r>
            <a:r>
              <a:rPr kumimoji="0" lang="ru-RU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водным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пищевым и контактно-бытовым путями распространения инфекции.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2096" y="3689584"/>
            <a:ext cx="2787720" cy="122341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МКБ-10: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 A00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холера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 A00.0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холера, вызванная холерным вибрионом 01 </a:t>
            </a:r>
            <a:r>
              <a:rPr kumimoji="0" lang="ru-RU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классического </a:t>
            </a:r>
            <a:r>
              <a:rPr kumimoji="0" lang="ru-RU" sz="105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биовара</a:t>
            </a:r>
            <a:endParaRPr kumimoji="0" lang="ru-RU" sz="105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 A00.1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холера, вызванная холерным вибрионом 01 </a:t>
            </a:r>
            <a:r>
              <a:rPr kumimoji="0" lang="ru-RU" sz="105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биовара</a:t>
            </a:r>
            <a:r>
              <a:rPr kumimoji="0" lang="ru-RU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Эль Тор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4365104"/>
            <a:ext cx="2665422" cy="22322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98064" y="6596390"/>
            <a:ext cx="36344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Эпидемий холеры в России не было с 1985 года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9896" y="4365105"/>
            <a:ext cx="2486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Мурманск 2006г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Статья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Информационно-аналитический портал «ХИБИНЫ.РУ» от 18 июля 2006: 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В Заполярье впервые в этом году был зарегистрирован случай заболевания холерой. Опасную инфекцию привез с собой из Индии мурманский моряк. По предварительным данным, он попил сырой воды из питьевого фонтанчика и так «подцепил» холерный вибрион.»</a:t>
            </a: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9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046623" cy="13097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Статистические данные микробиологических исследований на холеру по Мурманской области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58240" y="2516024"/>
            <a:ext cx="3637638" cy="504056"/>
          </a:xfrm>
        </p:spPr>
        <p:txBody>
          <a:bodyPr rtlCol="0">
            <a:noAutofit/>
          </a:bodyPr>
          <a:lstStyle/>
          <a:p>
            <a:pPr marL="118872" indent="0" algn="ctr">
              <a:buNone/>
              <a:defRPr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обследованных пациентов на холеру  возвращается к уровню «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доковидного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» периода</a:t>
            </a:r>
          </a:p>
          <a:p>
            <a:pPr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1559496" y="4005064"/>
          <a:ext cx="4464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6070631" y="4005064"/>
          <a:ext cx="4499992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1628999"/>
            <a:ext cx="3322495" cy="20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96149" y="2977592"/>
            <a:ext cx="3898347" cy="61093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2006 г. до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наст.вр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 Мурманской области не зарегистрировано ни одного случая выделения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Vibrio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cholerae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28" y="1465353"/>
            <a:ext cx="1584176" cy="1074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04" y="2259214"/>
            <a:ext cx="1700129" cy="9824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0181" y="1629000"/>
            <a:ext cx="37810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Материалом для бактериологического анализа могут служить: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испражнения, рвотные массы, желчь, секционный материал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(отрезки тонкого кишечника и желчный пузырь)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9497" y="3595865"/>
            <a:ext cx="90961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лабораторных исследований Центральной многофункциональной лаборатории ГОБУЗ «Мурманская клиническая больница им. П.А. </a:t>
            </a:r>
            <a:r>
              <a:rPr kumimoji="0" lang="ru-RU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Баяндина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2540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-33435"/>
            <a:ext cx="6840760" cy="72613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764705"/>
            <a:ext cx="8640960" cy="5904655"/>
          </a:xfrm>
        </p:spPr>
        <p:txBody>
          <a:bodyPr>
            <a:noAutofit/>
          </a:bodyPr>
          <a:lstStyle/>
          <a:p>
            <a:pPr marL="461772" indent="-342900" algn="just">
              <a:buAutoNum type="arabicPeriod"/>
            </a:pPr>
            <a:r>
              <a:rPr lang="ru-RU" sz="1700" i="1" dirty="0"/>
              <a:t>Название исследования </a:t>
            </a:r>
            <a:r>
              <a:rPr lang="ru-RU" sz="1700" b="1" i="1" dirty="0"/>
              <a:t>«</a:t>
            </a:r>
            <a:r>
              <a:rPr lang="ru-RU" sz="1700" b="1" i="1" dirty="0" err="1"/>
              <a:t>Молекулярно</a:t>
            </a:r>
            <a:r>
              <a:rPr lang="ru-RU" sz="1700" b="1" i="1" dirty="0"/>
              <a:t>—биологическое исследование…» </a:t>
            </a:r>
            <a:r>
              <a:rPr lang="ru-RU" sz="1700" i="1" dirty="0"/>
              <a:t>предполагает исследование методом ПЦР.</a:t>
            </a:r>
          </a:p>
          <a:p>
            <a:pPr marL="461772" indent="-342900" algn="just">
              <a:buFont typeface="Wingdings 2"/>
              <a:buAutoNum type="arabicPeriod"/>
            </a:pPr>
            <a:r>
              <a:rPr lang="ru-RU" sz="1700" i="1" dirty="0"/>
              <a:t>Название исследования </a:t>
            </a:r>
            <a:r>
              <a:rPr lang="ru-RU" sz="1700" b="1" i="1" dirty="0"/>
              <a:t>«Микробиологическое исследование…» </a:t>
            </a:r>
            <a:r>
              <a:rPr lang="ru-RU" sz="1700" i="1" dirty="0"/>
              <a:t>предполагает исследование </a:t>
            </a:r>
            <a:r>
              <a:rPr lang="ru-RU" sz="1700" i="1" dirty="0" err="1"/>
              <a:t>культуральным</a:t>
            </a:r>
            <a:r>
              <a:rPr lang="ru-RU" sz="1700" i="1" dirty="0"/>
              <a:t> методом в сочетании с другими методами диагностики. Является </a:t>
            </a:r>
            <a:r>
              <a:rPr lang="ru-RU" sz="1700" i="1" u="sng" dirty="0"/>
              <a:t>«золотым стандартом диагностики».</a:t>
            </a:r>
          </a:p>
          <a:p>
            <a:pPr marL="461772" indent="-342900" algn="just">
              <a:buFont typeface="Wingdings 2"/>
              <a:buAutoNum type="arabicPeriod"/>
            </a:pPr>
            <a:r>
              <a:rPr lang="ru-RU" sz="1700" i="1" dirty="0"/>
              <a:t>Выбор метода определяет выбор транспортной среды, температурного режима, сроков доставки биоматериала в микробиологическую лабораторию.</a:t>
            </a:r>
            <a:endParaRPr lang="en-US" sz="1700" i="1" dirty="0"/>
          </a:p>
          <a:p>
            <a:pPr marL="461772" indent="-342900" algn="just">
              <a:buFont typeface="Wingdings 2"/>
              <a:buAutoNum type="arabicPeriod"/>
            </a:pPr>
            <a:r>
              <a:rPr lang="ru-RU" sz="1700" i="1" dirty="0"/>
              <a:t>В Мурманской области наблюдается рост числа случаев</a:t>
            </a:r>
            <a:r>
              <a:rPr lang="ru-RU" sz="1700" i="1" u="sng" dirty="0"/>
              <a:t> атипичной </a:t>
            </a:r>
            <a:r>
              <a:rPr lang="ru-RU" sz="1700" i="1" u="sng" dirty="0" err="1"/>
              <a:t>микоплазменной</a:t>
            </a:r>
            <a:r>
              <a:rPr lang="ru-RU" sz="1700" i="1" u="sng" dirty="0"/>
              <a:t> пневмонии.</a:t>
            </a:r>
          </a:p>
          <a:p>
            <a:pPr marL="461772" indent="-342900" algn="just">
              <a:buFont typeface="Wingdings 2"/>
              <a:buAutoNum type="arabicPeriod"/>
            </a:pPr>
            <a:r>
              <a:rPr lang="ru-RU" sz="1700" i="1" dirty="0"/>
              <a:t>В 2023 году отмечается резкий подъем заболеваемости коклюшем среди населения Мурманской области, а в 2024 году отмечается ее спад. </a:t>
            </a:r>
          </a:p>
          <a:p>
            <a:pPr marL="461772" indent="-342900" algn="just">
              <a:buFont typeface="Wingdings 2"/>
              <a:buAutoNum type="arabicPeriod"/>
            </a:pPr>
            <a:r>
              <a:rPr lang="ru-RU" sz="1700" i="1" dirty="0"/>
              <a:t>Некоторые возбудители респираторных инфекций и ОКИ выделяются при стандартом </a:t>
            </a:r>
            <a:r>
              <a:rPr lang="ru-RU" sz="1700" i="1" dirty="0" err="1"/>
              <a:t>культуральном</a:t>
            </a:r>
            <a:r>
              <a:rPr lang="ru-RU" sz="1700" i="1" dirty="0"/>
              <a:t> исследовании, а некоторые требуют применения специальных сред для их выращивания, особых температурных режимов и алгоритмов взятия и посева биоматериала.</a:t>
            </a:r>
          </a:p>
          <a:p>
            <a:pPr marL="461772" indent="-342900" algn="just">
              <a:buFont typeface="Wingdings 2"/>
              <a:buAutoNum type="arabicPeriod"/>
            </a:pPr>
            <a:r>
              <a:rPr lang="ru-RU" sz="1700" i="1" dirty="0"/>
              <a:t>Этиологическая структура ОКИ в настоящее время характеризуется преобладанием вирусных агентов над бактериальными. </a:t>
            </a:r>
          </a:p>
          <a:p>
            <a:pPr marL="461772" indent="-342900" algn="just">
              <a:buFont typeface="Wingdings 2"/>
              <a:buAutoNum type="arabicPeriod"/>
            </a:pPr>
            <a:r>
              <a:rPr lang="ru-RU" sz="1700" i="1" dirty="0"/>
              <a:t>Среди бактерий наиболее часто вызывает ОКИ </a:t>
            </a:r>
            <a:r>
              <a:rPr lang="en-US" sz="1700" i="1" dirty="0"/>
              <a:t>Salmonella spp.</a:t>
            </a:r>
            <a:endParaRPr lang="ru-RU" sz="1700" i="1" dirty="0"/>
          </a:p>
          <a:p>
            <a:pPr marL="461772" indent="-342900" algn="just">
              <a:buFont typeface="Wingdings 2"/>
              <a:buAutoNum type="arabicPeriod"/>
            </a:pPr>
            <a:r>
              <a:rPr lang="ru-RU" sz="1700" i="1" dirty="0"/>
              <a:t>Сочетание ПЦР с классическими методами бактериологии позволяет сокращать сроки лабораторного исследования, снижает финансовые вложения и трудозатраты, увеличивает долю расшифрованных случаев инфекционных заболеваний.</a:t>
            </a:r>
          </a:p>
          <a:p>
            <a:pPr marL="118872" indent="0">
              <a:buNone/>
            </a:pPr>
            <a:endParaRPr lang="ru-RU" sz="1600" dirty="0"/>
          </a:p>
          <a:p>
            <a:pPr marL="461772" indent="-342900">
              <a:buFont typeface="Wingdings 2"/>
              <a:buAutoNum type="arabicPeriod"/>
            </a:pPr>
            <a:endParaRPr lang="ru-RU" sz="1600" dirty="0"/>
          </a:p>
          <a:p>
            <a:pPr marL="461772" indent="-342900">
              <a:buAutoNum type="arabicPeriod"/>
            </a:pP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135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23592" y="2060848"/>
            <a:ext cx="8077200" cy="16733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28248" y="5380672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+7 921 275 2663</a:t>
            </a:r>
            <a:b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viviz@mail.ru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Якунина Мария Александровна</a:t>
            </a:r>
            <a:b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avatars.mds.yandex.net/i?id=7afceebadc3d21141ee43f291777fe2a7862306d-926392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5371" y="4063814"/>
            <a:ext cx="717488" cy="7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0"/>
            <a:ext cx="8210872" cy="11942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Методы диагностики бактериальных и вирусных инфекций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6129" y="1215756"/>
            <a:ext cx="4680520" cy="273504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1000" b="1" dirty="0" err="1">
                <a:solidFill>
                  <a:srgbClr val="FF0000"/>
                </a:solidFill>
              </a:rPr>
              <a:t>Культуральный</a:t>
            </a:r>
            <a:r>
              <a:rPr lang="ru-RU" sz="1000" b="1" dirty="0">
                <a:solidFill>
                  <a:srgbClr val="FF0000"/>
                </a:solidFill>
              </a:rPr>
              <a:t> метод</a:t>
            </a:r>
          </a:p>
          <a:p>
            <a:pPr marL="118872" indent="0" algn="ctr">
              <a:buNone/>
            </a:pP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!ЗОЛОТОЙ СТАНДАРТ!</a:t>
            </a:r>
          </a:p>
          <a:p>
            <a:pPr marL="347472" indent="-228600">
              <a:buAutoNum type="arabicPeriod"/>
            </a:pPr>
            <a:r>
              <a:rPr lang="ru-RU" sz="1000" b="1" dirty="0"/>
              <a:t>Выделение чистой культуры микроорганизма-возбудителя путем посева материала, взятого от больного, на питательные среды с последующим изучением свойств выделенных микробов.</a:t>
            </a:r>
          </a:p>
          <a:p>
            <a:pPr marL="347472" indent="-228600">
              <a:buAutoNum type="arabicPeriod"/>
            </a:pPr>
            <a:r>
              <a:rPr lang="ru-RU" sz="1000" b="1" dirty="0"/>
              <a:t>Материал от больного следует забирать до начала этиотропного лечения (назначения АБ и др. антибактериальных препаратов)</a:t>
            </a:r>
          </a:p>
          <a:p>
            <a:pPr marL="347472" indent="-228600">
              <a:buAutoNum type="arabicPeriod"/>
            </a:pPr>
            <a:r>
              <a:rPr lang="ru-RU" sz="1000" b="1" dirty="0"/>
              <a:t>«-»: длительность исследования</a:t>
            </a:r>
          </a:p>
          <a:p>
            <a:pPr marL="347472" indent="-228600">
              <a:buAutoNum type="arabicPeriod"/>
            </a:pPr>
            <a:r>
              <a:rPr lang="ru-RU" sz="1000" b="1" dirty="0"/>
              <a:t>Определение чувствительности возбудителя к основным группам АБ</a:t>
            </a:r>
          </a:p>
          <a:p>
            <a:pPr marL="118872" indent="0" algn="ctr">
              <a:buNone/>
            </a:pPr>
            <a:r>
              <a:rPr lang="ru-RU" sz="1000" b="1" dirty="0">
                <a:solidFill>
                  <a:srgbClr val="FF0000"/>
                </a:solidFill>
              </a:rPr>
              <a:t>!!Работаем с живыми микроорганизмами!!!</a:t>
            </a:r>
          </a:p>
          <a:p>
            <a:pPr marL="118872" indent="0" algn="ctr">
              <a:buNone/>
            </a:pPr>
            <a:r>
              <a:rPr lang="ru-RU" sz="1000" b="1" dirty="0">
                <a:solidFill>
                  <a:srgbClr val="FF0000"/>
                </a:solidFill>
              </a:rPr>
              <a:t>!!Условия доставки!!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6649" y="1215757"/>
            <a:ext cx="4328724" cy="274515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118872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ПЦР</a:t>
            </a:r>
          </a:p>
          <a:p>
            <a:pPr marL="118872" indent="0">
              <a:buNone/>
            </a:pPr>
            <a:r>
              <a:rPr lang="ru-RU" sz="4000" b="1" dirty="0"/>
              <a:t>Этапы</a:t>
            </a:r>
            <a:endParaRPr lang="en-US" sz="4000" b="1" dirty="0"/>
          </a:p>
          <a:p>
            <a:pPr marL="347472" indent="-228600">
              <a:buAutoNum type="arabicPeriod"/>
            </a:pPr>
            <a:r>
              <a:rPr lang="ru-RU" sz="4000" b="1" dirty="0"/>
              <a:t>Денатурация</a:t>
            </a:r>
          </a:p>
          <a:p>
            <a:pPr marL="347472" indent="-228600">
              <a:buAutoNum type="arabicPeriod"/>
            </a:pPr>
            <a:r>
              <a:rPr lang="ru-RU" sz="4000" b="1" dirty="0"/>
              <a:t>Присоединение </a:t>
            </a:r>
            <a:r>
              <a:rPr lang="ru-RU" sz="4000" b="1" dirty="0" err="1"/>
              <a:t>праймеров</a:t>
            </a:r>
            <a:r>
              <a:rPr lang="ru-RU" sz="4000" b="1" dirty="0"/>
              <a:t> (отжиг)</a:t>
            </a:r>
          </a:p>
          <a:p>
            <a:pPr marL="347472" indent="-228600">
              <a:buAutoNum type="arabicPeriod"/>
            </a:pPr>
            <a:r>
              <a:rPr lang="ru-RU" sz="4000" b="1" dirty="0"/>
              <a:t>Достраивание цепи (элонгация)</a:t>
            </a:r>
          </a:p>
          <a:p>
            <a:pPr marL="118872" indent="0">
              <a:buNone/>
            </a:pPr>
            <a:r>
              <a:rPr lang="ru-RU" sz="4000" b="1" dirty="0"/>
              <a:t>Высокая чувствительность и специфичность</a:t>
            </a:r>
          </a:p>
          <a:p>
            <a:pPr marL="118872" indent="0">
              <a:buNone/>
            </a:pPr>
            <a:r>
              <a:rPr lang="ru-RU" sz="4000" b="1" dirty="0"/>
              <a:t>Высокая скорость</a:t>
            </a:r>
          </a:p>
          <a:p>
            <a:pPr marL="118872" indent="0">
              <a:buNone/>
            </a:pPr>
            <a:r>
              <a:rPr lang="ru-RU" sz="4000" b="1" dirty="0"/>
              <a:t>Минимальный объем образца</a:t>
            </a:r>
          </a:p>
          <a:p>
            <a:pPr marL="118872" indent="0">
              <a:buNone/>
            </a:pPr>
            <a:r>
              <a:rPr lang="ru-RU" sz="4000" b="1" dirty="0"/>
              <a:t>Применяется на фоне АБ</a:t>
            </a:r>
          </a:p>
          <a:p>
            <a:pPr marL="118872" indent="0">
              <a:buNone/>
            </a:pPr>
            <a:r>
              <a:rPr lang="ru-RU" sz="4000" b="1" dirty="0"/>
              <a:t>Диагностика не только острых, но и латентных инфекций</a:t>
            </a:r>
          </a:p>
          <a:p>
            <a:pPr marL="118872" indent="0">
              <a:buNone/>
            </a:pPr>
            <a:r>
              <a:rPr lang="ru-RU" sz="4000" b="1" dirty="0"/>
              <a:t>«-» ДНК/РНК возбудителя может долгое время циркулировать в организме, но при этом нет жизнеспособного возбудителя</a:t>
            </a:r>
          </a:p>
          <a:p>
            <a:pPr marL="118872" indent="0" algn="ctr">
              <a:buNone/>
            </a:pPr>
            <a:r>
              <a:rPr lang="ru-RU" sz="4000" b="1" dirty="0">
                <a:solidFill>
                  <a:srgbClr val="FF0000"/>
                </a:solidFill>
              </a:rPr>
              <a:t>!!! НО показывает только то, что ищем!!! (использование специфических </a:t>
            </a:r>
            <a:r>
              <a:rPr lang="ru-RU" sz="4000" b="1" dirty="0" err="1">
                <a:solidFill>
                  <a:srgbClr val="FF0000"/>
                </a:solidFill>
              </a:rPr>
              <a:t>праймеров</a:t>
            </a:r>
            <a:r>
              <a:rPr lang="ru-RU" sz="4000" b="1" dirty="0">
                <a:solidFill>
                  <a:srgbClr val="FF0000"/>
                </a:solidFill>
              </a:rPr>
              <a:t>)</a:t>
            </a:r>
          </a:p>
          <a:p>
            <a:pPr marL="118872" indent="0" algn="ctr">
              <a:buNone/>
            </a:pP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33600" y="4365104"/>
            <a:ext cx="4038600" cy="1871088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847528" y="4085844"/>
            <a:ext cx="4038600" cy="9001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Название исследования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«Микробиологическое исследование…»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09" y="5077158"/>
            <a:ext cx="1277751" cy="1704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33" y="5070262"/>
            <a:ext cx="2282194" cy="1711646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39" y="5077159"/>
            <a:ext cx="2976278" cy="17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97" y="5107134"/>
            <a:ext cx="1584176" cy="1561253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120442" y="4077218"/>
            <a:ext cx="4038600" cy="9001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Название исследования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Молекулярно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—биологическое исследование…»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13" y="4139217"/>
            <a:ext cx="1027801" cy="6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95" y="4747023"/>
            <a:ext cx="849437" cy="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64" y="4177802"/>
            <a:ext cx="849437" cy="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551" y="325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Этапы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культурального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метода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45" y="1493127"/>
            <a:ext cx="29128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8878" y="2996953"/>
            <a:ext cx="273630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Посев биоматериала (указывать диагноз)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01" y="1555969"/>
            <a:ext cx="1944216" cy="2593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33" y="1572029"/>
            <a:ext cx="1100449" cy="825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26" y="1863806"/>
            <a:ext cx="1273424" cy="9550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28" y="3674302"/>
            <a:ext cx="2016224" cy="1512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72" y="4166998"/>
            <a:ext cx="2048553" cy="21328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02079" y="5260659"/>
            <a:ext cx="2208807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Изучение выросших колоний и их идентификация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вида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4929969" y="5805264"/>
            <a:ext cx="10771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4110" y="5661248"/>
            <a:ext cx="2736304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Постановка чувствительности к АБ и оценка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3145" y="3926227"/>
            <a:ext cx="1377815" cy="1310754"/>
          </a:xfrm>
          <a:prstGeom prst="rect">
            <a:avLst/>
          </a:prstGeo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52" y="1493127"/>
            <a:ext cx="1714114" cy="14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5131873" y="2276873"/>
            <a:ext cx="1080120" cy="480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6458884"/>
            <a:ext cx="2596041" cy="2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30" y="2853626"/>
            <a:ext cx="1771922" cy="10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83" y="3706949"/>
            <a:ext cx="1879818" cy="12490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35" y="4410645"/>
            <a:ext cx="1588161" cy="11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514"/>
            <a:ext cx="844334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Масс-спектрометрия в микробиологии</a:t>
            </a: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39" y="1437069"/>
            <a:ext cx="4032448" cy="34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723273"/>
            <a:ext cx="447957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77779" y="1591962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Масс-спектрометрия в микробиологии 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используется для идентификации микроорганизмов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Метод основан на сравнении полученных масс-спектров с </a:t>
            </a: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референсными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 спектрами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, которые присутствуют в базах данных. При достаточном количестве совпадений делается вывод о таксономической принадлежности исследуемых микроорганизмов к конкретной группе.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3512" y="48557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В микробиологической лаборатории с помощью масс-спектрометрии: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S Tex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Получают данные о возбудителе инфекционного заболевания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.  Для этого используют чистую культуру микроорганизма или его экстракты.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Определяют </a:t>
            </a: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рибосомные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 белки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. Их молекулярная масса, как правило, не превышает 15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кДа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Масс-спектрометрия позволяет: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S Tex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увеличить скорость и точность идентификации болезнетворных микроорганизмов;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не требовать дополнительного подтверждения классическими биохимическими тестами.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7780" y="5820947"/>
            <a:ext cx="4618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Интервью газете "Нью-Йорк Таймс"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Фенн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"Мы научили слонов летать".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Джон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Фенн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 и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Коити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Танака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 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усовершенствовали метод масс-спектрометрического анализа, известный уже около ста лет, позволив применить его к большим молекулам.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4C3C28"/>
                </a:solidFill>
                <a:effectLst/>
                <a:uLnTx/>
                <a:uFillTx/>
                <a:latin typeface="san-seriff"/>
                <a:ea typeface="+mn-ea"/>
                <a:cs typeface="+mn-cs"/>
              </a:rPr>
              <a:t>Нобелевская премия по химии 2002 год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161" y="1541532"/>
            <a:ext cx="309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"Мы научили слонов летать"</a:t>
            </a:r>
          </a:p>
        </p:txBody>
      </p:sp>
    </p:spTree>
    <p:extLst>
      <p:ext uri="{BB962C8B-B14F-4D97-AF65-F5344CB8AC3E}">
        <p14:creationId xmlns:p14="http://schemas.microsoft.com/office/powerpoint/2010/main" val="7647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ÐÐ°ÑÑÐ¸Ð½ÐºÐ¸ Ð¿Ð¾ Ð·Ð°Ð¿ÑÐ¾ÑÑ ÑÐ¾ÑÐ¾Ñ Ð´Ð¶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8832" y="2132856"/>
            <a:ext cx="1571636" cy="1571636"/>
          </a:xfrm>
          <a:prstGeom prst="rect">
            <a:avLst/>
          </a:prstGeom>
          <a:noFill/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981200" y="38141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Современное оборудование микробиологической лаборатории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8527" y="3783535"/>
            <a:ext cx="2808313" cy="6745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00" b="1" dirty="0">
                <a:cs typeface="Arial" panose="020B0604020202020204" pitchFamily="34" charset="0"/>
              </a:rPr>
              <a:t>Анализатор масс-спектрометрический, автоматический</a:t>
            </a:r>
            <a:br>
              <a:rPr lang="ru-RU" sz="1000" b="1" dirty="0"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Используется для </a:t>
            </a:r>
            <a:r>
              <a:rPr lang="ru-RU" sz="1000" dirty="0" err="1">
                <a:cs typeface="Arial" panose="020B0604020202020204" pitchFamily="34" charset="0"/>
              </a:rPr>
              <a:t>детекции</a:t>
            </a:r>
            <a:r>
              <a:rPr lang="ru-RU" sz="1000" dirty="0">
                <a:cs typeface="Arial" panose="020B0604020202020204" pitchFamily="34" charset="0"/>
              </a:rPr>
              <a:t> и идентификации микроорганизмов.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24001" y="1724026"/>
            <a:ext cx="1584325" cy="29956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033" y="1531851"/>
            <a:ext cx="3790829" cy="2952328"/>
          </a:xfrm>
          <a:prstGeom prst="rect">
            <a:avLst/>
          </a:prstGeom>
        </p:spPr>
      </p:pic>
      <p:sp>
        <p:nvSpPr>
          <p:cNvPr id="7" name="Выноска 2 6"/>
          <p:cNvSpPr/>
          <p:nvPr/>
        </p:nvSpPr>
        <p:spPr>
          <a:xfrm>
            <a:off x="5887299" y="1435214"/>
            <a:ext cx="2662165" cy="972108"/>
          </a:xfrm>
          <a:prstGeom prst="borderCallout2">
            <a:avLst>
              <a:gd name="adj1" fmla="val 7462"/>
              <a:gd name="adj2" fmla="val -2150"/>
              <a:gd name="adj3" fmla="val 7462"/>
              <a:gd name="adj4" fmla="val -15980"/>
              <a:gd name="adj5" fmla="val 35368"/>
              <a:gd name="adj6" fmla="val -2090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89054" y="1425296"/>
            <a:ext cx="2662164" cy="95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Анализатор культуры крови, автоматический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Используется для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инкубирования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образцов крови и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детекции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наличия возбудителей сепсиса.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177" y="3472099"/>
            <a:ext cx="2066504" cy="2676480"/>
          </a:xfrm>
          <a:prstGeom prst="rect">
            <a:avLst/>
          </a:prstGeom>
        </p:spPr>
      </p:pic>
      <p:sp>
        <p:nvSpPr>
          <p:cNvPr id="9" name="Выноска 2 8"/>
          <p:cNvSpPr/>
          <p:nvPr/>
        </p:nvSpPr>
        <p:spPr>
          <a:xfrm rot="10800000">
            <a:off x="5501354" y="4569176"/>
            <a:ext cx="1995613" cy="2166687"/>
          </a:xfrm>
          <a:prstGeom prst="borderCallout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3606" y="4708493"/>
            <a:ext cx="20882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Устройство для приготовления стерильных питательных сред (с разливочным модулем)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Используется для приготовления питательных сред в условиях высоких температур и давления. Обладает высокой производительностью, исключает влияние человеческого фактора на качество приготовления питательных сред.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166" y="4777433"/>
            <a:ext cx="1711985" cy="1906817"/>
          </a:xfrm>
          <a:prstGeom prst="rect">
            <a:avLst/>
          </a:prstGeom>
        </p:spPr>
      </p:pic>
      <p:sp>
        <p:nvSpPr>
          <p:cNvPr id="13" name="Выноска 2 12"/>
          <p:cNvSpPr/>
          <p:nvPr/>
        </p:nvSpPr>
        <p:spPr>
          <a:xfrm>
            <a:off x="3558007" y="4777433"/>
            <a:ext cx="1715742" cy="1723521"/>
          </a:xfrm>
          <a:prstGeom prst="borderCallout2">
            <a:avLst>
              <a:gd name="adj1" fmla="val 18219"/>
              <a:gd name="adj2" fmla="val -4069"/>
              <a:gd name="adj3" fmla="val 18750"/>
              <a:gd name="adj4" fmla="val -16667"/>
              <a:gd name="adj5" fmla="val 31924"/>
              <a:gd name="adj6" fmla="val -265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4602" y="5059948"/>
            <a:ext cx="1607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Бокс биологической безопасности класс 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Используется для выполнения работ с микроорганизмами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группы патогенности в условиях ламинарного потока воздуха. </a:t>
            </a:r>
          </a:p>
        </p:txBody>
      </p:sp>
      <p:sp>
        <p:nvSpPr>
          <p:cNvPr id="15" name="Выноска 2 14"/>
          <p:cNvSpPr/>
          <p:nvPr/>
        </p:nvSpPr>
        <p:spPr>
          <a:xfrm>
            <a:off x="7176121" y="2456108"/>
            <a:ext cx="1812712" cy="993755"/>
          </a:xfrm>
          <a:prstGeom prst="borderCallout2">
            <a:avLst>
              <a:gd name="adj1" fmla="val -7159"/>
              <a:gd name="adj2" fmla="val 135324"/>
              <a:gd name="adj3" fmla="val -30814"/>
              <a:gd name="adj4" fmla="val 90256"/>
              <a:gd name="adj5" fmla="val -10286"/>
              <a:gd name="adj6" fmla="val 8396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8804" y="2445153"/>
            <a:ext cx="167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Амплификатор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 оптической системой, предназначенный для проведения ПЦР и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детекции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режиме «реального времени». </a:t>
            </a:r>
          </a:p>
        </p:txBody>
      </p:sp>
      <p:sp>
        <p:nvSpPr>
          <p:cNvPr id="2" name="Выноска 2 1"/>
          <p:cNvSpPr/>
          <p:nvPr/>
        </p:nvSpPr>
        <p:spPr>
          <a:xfrm>
            <a:off x="3258441" y="3790556"/>
            <a:ext cx="2592288" cy="746528"/>
          </a:xfrm>
          <a:prstGeom prst="borderCallout2">
            <a:avLst>
              <a:gd name="adj1" fmla="val 18750"/>
              <a:gd name="adj2" fmla="val -2336"/>
              <a:gd name="adj3" fmla="val 18750"/>
              <a:gd name="adj4" fmla="val -16667"/>
              <a:gd name="adj5" fmla="val 50032"/>
              <a:gd name="adj6" fmla="val -2514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205433" y="1570175"/>
            <a:ext cx="4246688" cy="506434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6752" y="5157191"/>
            <a:ext cx="4383669" cy="1477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5415" y="1570176"/>
            <a:ext cx="4425007" cy="34422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212" y="245213"/>
            <a:ext cx="8686800" cy="12510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Возбудители заболеваний дыхательных путей (бактериальные инфекции)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52004" y="1593187"/>
            <a:ext cx="4280373" cy="3419210"/>
          </a:xfrm>
          <a:prstGeom prst="rect">
            <a:avLst/>
          </a:prstGeom>
        </p:spPr>
        <p:txBody>
          <a:bodyPr vert="horz" lIns="91440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«Микробиологическое исследование зева на микрофлору»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Streptococcus </a:t>
            </a:r>
            <a:r>
              <a:rPr kumimoji="0" lang="en-US" sz="1050" b="1" i="1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pyogenes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исследование на микрофлору зева (др. локусы в зависимости от диагноза)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Streptococcus pneumonia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Пневмония)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Культуральное исследование: исследование на микрофлору мокрота/БАЛ, зев/нос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ПЦР: результаты из зева/носа не являются клинически значимыми для диагностики пневмонии (здоровые носители)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ПЦР: только для СМЖ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Haemophilus </a:t>
            </a:r>
            <a:r>
              <a:rPr kumimoji="0" lang="en-US" sz="1050" b="1" i="1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influenzae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Культуральное исследование: исследование на микрофлору мокрота/БАЛ, зев/нос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ПЦР: результаты из зева/носа не являются клинически значимыми для диагностики пневмонии (здоровые носители)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ПЦР: только для СМЖ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Moraxella </a:t>
            </a:r>
            <a:r>
              <a:rPr kumimoji="0" lang="en-US" sz="1050" b="1" i="1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catarrhalis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Культуральное исследование: исследование на микрофлору мокрота/БАЛ, зев/нос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19536" y="2295776"/>
            <a:ext cx="3322712" cy="720080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6316216" y="4005624"/>
            <a:ext cx="4038600" cy="12950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1891374" y="3068960"/>
            <a:ext cx="4038600" cy="129502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19835" y="5157192"/>
            <a:ext cx="401872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Mycoplasma pneumonia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Chlamydophila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pneumonia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возбудители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атипичной пневмонии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только тесты на основе ПЦР!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культивируемые микроорганизмы!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35560" y="4589477"/>
            <a:ext cx="3322712" cy="720080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171748" y="1570176"/>
            <a:ext cx="4280373" cy="5027177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Узконаправленные исследования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— это исследования, которые фокусируются на определённом вопросе или проблеме и имеют конкретные цели и задачи. 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Neisseria </a:t>
            </a:r>
            <a:r>
              <a:rPr kumimoji="0" lang="en-US" sz="1050" b="1" i="1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meningitidis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(специализированное исследование! Исследование «Микробиологическое исследование зева на микрофлору» не подойдет!)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Случайные находки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Культуральное исследование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Особенности при взятии биоматериала!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Corynebacterium diphtheria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Культуральное исследование (можно дополнить ПЦР (экспресс-метод), но нельзя использовать ПЦР без </a:t>
            </a:r>
            <a:r>
              <a:rPr kumimoji="0" lang="ru-RU" sz="105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культурального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метода)</a:t>
            </a: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(специализированное исследование! Исследование «Микробиологическое исследование зева на микрофлору» не подойдет!)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Особенности: обязательно берется из зева и носа (2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тупфера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недопустимо брать из одного только локуса. Дополнительно можно брать из других локусов</a:t>
            </a: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ui-sans-serif"/>
                <a:ea typeface="+mn-ea"/>
                <a:cs typeface="+mn-cs"/>
              </a:rPr>
              <a:t>МУК 4.2.3852-23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ui-sans-serif"/>
                <a:ea typeface="+mn-ea"/>
                <a:cs typeface="+mn-cs"/>
              </a:rPr>
              <a:t>Лабораторная диагностика дифтерийной инфекции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11827"/>
              </a:solidFill>
              <a:effectLst/>
              <a:uLnTx/>
              <a:uFillTx/>
              <a:latin typeface="ui-sans-serif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i-sans-serif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Mycobacterium tuberculosis complex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Культуральное исследование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микроскопическое исследование (КУМ)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i-sans-serif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Wingdings 2"/>
              <a:buNone/>
              <a:tabLst/>
              <a:defRPr/>
            </a:pP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45701" y="1588763"/>
            <a:ext cx="4242788" cy="50457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4882" y="10581"/>
            <a:ext cx="8867328" cy="12510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Возбудители заболеваний дыхательных путей (бактериальные инфекции)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6296429" y="1593188"/>
            <a:ext cx="4038600" cy="5041332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endParaRPr lang="ru-RU" sz="4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18872" indent="0">
              <a:buNone/>
            </a:pPr>
            <a:r>
              <a:rPr lang="ru-RU" sz="4200" b="1" dirty="0">
                <a:solidFill>
                  <a:schemeClr val="accent3">
                    <a:lumMod val="50000"/>
                  </a:schemeClr>
                </a:solidFill>
              </a:rPr>
              <a:t>Коклюш</a:t>
            </a:r>
          </a:p>
          <a:p>
            <a:r>
              <a:rPr lang="en-US" sz="4200" dirty="0" err="1"/>
              <a:t>Bordetella</a:t>
            </a:r>
            <a:r>
              <a:rPr lang="en-US" sz="4200" dirty="0"/>
              <a:t> pertussis</a:t>
            </a:r>
          </a:p>
          <a:p>
            <a:r>
              <a:rPr lang="en-US" sz="4200" dirty="0" err="1"/>
              <a:t>Bordetella</a:t>
            </a:r>
            <a:r>
              <a:rPr lang="en-US" sz="4200" dirty="0"/>
              <a:t> </a:t>
            </a:r>
            <a:r>
              <a:rPr lang="en-US" sz="4200" dirty="0" err="1"/>
              <a:t>parapertussis</a:t>
            </a:r>
            <a:endParaRPr lang="en-US" sz="4200" dirty="0"/>
          </a:p>
          <a:p>
            <a:r>
              <a:rPr lang="en-US" sz="4200" dirty="0" err="1"/>
              <a:t>Bordetella</a:t>
            </a:r>
            <a:r>
              <a:rPr lang="en-US" sz="4200" dirty="0"/>
              <a:t> </a:t>
            </a:r>
            <a:r>
              <a:rPr lang="en-US" sz="4200" dirty="0" err="1"/>
              <a:t>bronchiseptica</a:t>
            </a:r>
            <a:endParaRPr lang="en-US" sz="4200" dirty="0"/>
          </a:p>
          <a:p>
            <a:r>
              <a:rPr lang="en-US" sz="4200" dirty="0" err="1"/>
              <a:t>Bordetella</a:t>
            </a:r>
            <a:r>
              <a:rPr lang="en-US" sz="4200" dirty="0"/>
              <a:t> </a:t>
            </a:r>
            <a:r>
              <a:rPr lang="en-US" sz="4200" dirty="0" err="1"/>
              <a:t>holmesii</a:t>
            </a:r>
            <a:r>
              <a:rPr lang="en-US" sz="4200" dirty="0"/>
              <a:t> </a:t>
            </a:r>
            <a:r>
              <a:rPr lang="en-US" sz="4200" b="1" dirty="0">
                <a:solidFill>
                  <a:srgbClr val="C00000"/>
                </a:solidFill>
              </a:rPr>
              <a:t>(</a:t>
            </a:r>
            <a:r>
              <a:rPr lang="ru-RU" sz="4200" b="1" dirty="0">
                <a:solidFill>
                  <a:srgbClr val="C00000"/>
                </a:solidFill>
              </a:rPr>
              <a:t>НОВИНКА)</a:t>
            </a:r>
          </a:p>
          <a:p>
            <a:pPr marL="118872" indent="0" algn="ctr">
              <a:buNone/>
            </a:pPr>
            <a:r>
              <a:rPr lang="ru-RU" sz="4200" i="1" dirty="0"/>
              <a:t>(специализированное исследование! Исследование «Микробиологическое исследование зева на микрофлору» не подойдет!)</a:t>
            </a:r>
          </a:p>
          <a:p>
            <a:pPr marL="118872" indent="0" algn="ctr">
              <a:buNone/>
            </a:pPr>
            <a:r>
              <a:rPr lang="ru-RU" sz="4200" i="1" dirty="0"/>
              <a:t>Не растут на обычных средах)</a:t>
            </a:r>
          </a:p>
          <a:p>
            <a:pPr marL="118872" indent="0" algn="ctr">
              <a:buNone/>
            </a:pPr>
            <a:r>
              <a:rPr lang="ru-RU" sz="4200" i="1" dirty="0"/>
              <a:t> Рекомендовано: </a:t>
            </a:r>
            <a:r>
              <a:rPr lang="ru-RU" sz="4200" b="1" i="1" dirty="0"/>
              <a:t>Культуральное </a:t>
            </a:r>
            <a:r>
              <a:rPr lang="ru-RU" sz="4200" b="1" i="1" dirty="0" err="1"/>
              <a:t>исследование+ПЦР</a:t>
            </a:r>
            <a:endParaRPr lang="ru-RU" sz="4200" b="1" i="1" dirty="0"/>
          </a:p>
          <a:p>
            <a:pPr marL="118872" indent="0" algn="ctr">
              <a:buNone/>
            </a:pPr>
            <a:r>
              <a:rPr lang="ru-RU" sz="4200" b="1" i="1" dirty="0"/>
              <a:t>Особенности при взятии биоматериала!</a:t>
            </a:r>
          </a:p>
          <a:p>
            <a:pPr marL="118872" indent="0" algn="just">
              <a:buNone/>
            </a:pPr>
            <a:endParaRPr lang="en-US" sz="3400" b="1" i="1" dirty="0"/>
          </a:p>
          <a:p>
            <a:pPr marL="118872" indent="0" algn="just">
              <a:buNone/>
            </a:pPr>
            <a:endParaRPr lang="ru-RU" sz="3400" b="1" i="1" dirty="0"/>
          </a:p>
          <a:p>
            <a:pPr marL="118872" indent="0" algn="just">
              <a:buNone/>
            </a:pPr>
            <a:r>
              <a:rPr lang="ru-RU" sz="3700" dirty="0"/>
              <a:t>Для лабораторной диагностики коклюша и заболеваний, обусловленных другими </a:t>
            </a:r>
            <a:r>
              <a:rPr lang="ru-RU" sz="3700" dirty="0" err="1"/>
              <a:t>бордетеллами</a:t>
            </a:r>
            <a:r>
              <a:rPr lang="ru-RU" sz="3700" dirty="0"/>
              <a:t>, используют: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</a:rPr>
              <a:t>бактериологический метод </a:t>
            </a:r>
            <a:r>
              <a:rPr lang="ru-RU" sz="3700" dirty="0"/>
              <a:t>(осуществляют в течение первых 2 - 3 недель от начала заболевания);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</a:rPr>
              <a:t>молекулярно-генетический метод - ПЦР </a:t>
            </a:r>
            <a:r>
              <a:rPr lang="ru-RU" sz="3700" dirty="0"/>
              <a:t>(эффективен на 1 - 4 неделях от начала заболевания);</a:t>
            </a:r>
          </a:p>
          <a:p>
            <a:pPr algn="just"/>
            <a:r>
              <a:rPr lang="ru-RU" sz="3700" dirty="0">
                <a:solidFill>
                  <a:srgbClr val="0070C0"/>
                </a:solidFill>
              </a:rPr>
              <a:t>серологический метод исследования </a:t>
            </a:r>
            <a:r>
              <a:rPr lang="ru-RU" sz="3700" dirty="0"/>
              <a:t>(применяют, начиная с 3 недели заболевания для определения уровня специфических </a:t>
            </a:r>
            <a:r>
              <a:rPr lang="ru-RU" sz="3700" dirty="0" err="1"/>
              <a:t>противококлюшных</a:t>
            </a:r>
            <a:r>
              <a:rPr lang="ru-RU" sz="3700" dirty="0"/>
              <a:t> антител (</a:t>
            </a:r>
            <a:r>
              <a:rPr lang="ru-RU" sz="3700" dirty="0" err="1"/>
              <a:t>IgM</a:t>
            </a:r>
            <a:r>
              <a:rPr lang="ru-RU" sz="3700" dirty="0"/>
              <a:t>, </a:t>
            </a:r>
            <a:r>
              <a:rPr lang="ru-RU" sz="3700" dirty="0" err="1"/>
              <a:t>IgA</a:t>
            </a:r>
            <a:r>
              <a:rPr lang="ru-RU" sz="3700" dirty="0"/>
              <a:t>, </a:t>
            </a:r>
            <a:r>
              <a:rPr lang="ru-RU" sz="3700" dirty="0" err="1"/>
              <a:t>IgG</a:t>
            </a:r>
            <a:r>
              <a:rPr lang="ru-RU" sz="3700" dirty="0"/>
              <a:t>) к отдельным антигенам бактерий B. </a:t>
            </a:r>
            <a:r>
              <a:rPr lang="ru-RU" sz="3700" dirty="0" err="1"/>
              <a:t>pertussis</a:t>
            </a:r>
            <a:r>
              <a:rPr lang="ru-RU" sz="3700" dirty="0"/>
              <a:t>).</a:t>
            </a:r>
            <a:endParaRPr lang="ru-RU" sz="3700" b="1" i="1" dirty="0"/>
          </a:p>
          <a:p>
            <a:pPr marL="118872" indent="0" algn="ctr">
              <a:buNone/>
            </a:pPr>
            <a:endParaRPr lang="ru-RU" sz="4200" b="1" i="1" dirty="0"/>
          </a:p>
          <a:p>
            <a:pPr marL="118872" indent="0" algn="ctr">
              <a:buNone/>
            </a:pPr>
            <a:endParaRPr lang="ru-RU" sz="4200" b="1" i="1" dirty="0"/>
          </a:p>
          <a:p>
            <a:pPr marL="118872" indent="0" algn="ctr">
              <a:buNone/>
            </a:pPr>
            <a:endParaRPr lang="ru-RU" sz="4200" b="1" i="1" dirty="0"/>
          </a:p>
          <a:p>
            <a:pPr marL="118872" indent="0" algn="ctr">
              <a:buNone/>
            </a:pPr>
            <a:endParaRPr lang="ru-RU" sz="3200" b="1" i="1" dirty="0"/>
          </a:p>
          <a:p>
            <a:pPr marL="118872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1653201" y="2120077"/>
          <a:ext cx="4269103" cy="29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53202" y="5030327"/>
            <a:ext cx="443534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МУК 4.2.3701-21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Лабораторная диагностика коклюша и заболеваний, обусловленных другими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бордателлами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59496" y="5445825"/>
            <a:ext cx="4371896" cy="122341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МКБ-10: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 A37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коклюш (острое заболевание инфекционного характера с воздушно-капельным путем распространения инфекции)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 A37.0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Коклюш, вызванный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Bordetella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pertussis 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 A37.1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Коклюш, вызванный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Bordetella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parapertussis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 A37.8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Коклюш, вызванный другим уточненным возбудителем вида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Bordetella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A37.9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Коклюш неуточненный. </a:t>
            </a:r>
            <a:endParaRPr kumimoji="0" lang="ru-RU" sz="105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3201" y="1489970"/>
            <a:ext cx="42691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лабораторных исследований Центральной многофункциональной лаборатории ГОБУЗ «Мурманская клиническая больница им. П.А. </a:t>
            </a:r>
            <a:r>
              <a:rPr kumimoji="0" lang="ru-RU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Баяндина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4921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44" y="4869160"/>
            <a:ext cx="3096344" cy="2044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52400"/>
            <a:ext cx="8784976" cy="12510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Диагностика менингита</a:t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(бактериальной природы)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0016" y="1526522"/>
            <a:ext cx="4038600" cy="46238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1600" b="1" dirty="0" err="1"/>
              <a:t>Культуральный</a:t>
            </a:r>
            <a:r>
              <a:rPr lang="ru-RU" sz="1600" b="1" dirty="0"/>
              <a:t> метод </a:t>
            </a:r>
            <a:r>
              <a:rPr lang="ru-RU" sz="1600" dirty="0"/>
              <a:t>(посев СМЖ на питательные среды) вкл. микроскопию </a:t>
            </a:r>
            <a:r>
              <a:rPr lang="ru-RU" sz="1600" dirty="0" err="1"/>
              <a:t>нативного</a:t>
            </a:r>
            <a:r>
              <a:rPr lang="ru-RU" sz="1600" dirty="0"/>
              <a:t> биоматериала на наличие возбудителя (10*5 и </a:t>
            </a:r>
            <a:r>
              <a:rPr lang="ru-RU" sz="1600" dirty="0" err="1"/>
              <a:t>болееКОЕ</a:t>
            </a:r>
            <a:r>
              <a:rPr lang="ru-RU" sz="1600" dirty="0"/>
              <a:t>/мл)</a:t>
            </a:r>
          </a:p>
          <a:p>
            <a:pPr marL="118872" indent="0">
              <a:buNone/>
            </a:pPr>
            <a:endParaRPr lang="ru-RU" sz="1600" dirty="0"/>
          </a:p>
          <a:p>
            <a:pPr marL="118872" indent="0">
              <a:buNone/>
            </a:pPr>
            <a:r>
              <a:rPr lang="ru-RU" sz="1600" b="1" dirty="0"/>
              <a:t>Латекс-агглютинация (экспресс-метод)</a:t>
            </a:r>
          </a:p>
          <a:p>
            <a:pPr marL="118872" indent="0">
              <a:buNone/>
            </a:pPr>
            <a:r>
              <a:rPr lang="en-US" sz="1600" dirty="0"/>
              <a:t>(</a:t>
            </a:r>
            <a:r>
              <a:rPr lang="ru-RU" sz="1600" dirty="0"/>
              <a:t>+ </a:t>
            </a:r>
            <a:r>
              <a:rPr lang="en-US" sz="1600" dirty="0" err="1"/>
              <a:t>E.coli</a:t>
            </a:r>
            <a:r>
              <a:rPr lang="ru-RU" sz="1600" dirty="0"/>
              <a:t> К1</a:t>
            </a:r>
            <a:r>
              <a:rPr lang="en-US" sz="1600" dirty="0"/>
              <a:t> </a:t>
            </a:r>
            <a:r>
              <a:rPr lang="ru-RU" sz="1600" dirty="0"/>
              <a:t>новорожденных и</a:t>
            </a:r>
          </a:p>
          <a:p>
            <a:pPr marL="118872" indent="0">
              <a:buNone/>
            </a:pPr>
            <a:r>
              <a:rPr lang="ru-RU" sz="1600" dirty="0"/>
              <a:t>недоношенных – причина ВУИ)</a:t>
            </a:r>
          </a:p>
          <a:p>
            <a:pPr marL="118872" indent="0">
              <a:buNone/>
            </a:pPr>
            <a:endParaRPr lang="ru-RU" sz="1600" dirty="0"/>
          </a:p>
          <a:p>
            <a:pPr marL="118872" indent="0">
              <a:buNone/>
            </a:pPr>
            <a:r>
              <a:rPr lang="ru-RU" sz="1600" b="1" dirty="0"/>
              <a:t>ПЦР (внебольничные патогены)</a:t>
            </a:r>
          </a:p>
          <a:p>
            <a:pPr marL="118872" indent="0">
              <a:buNone/>
            </a:pPr>
            <a:endParaRPr lang="ru-RU" sz="1600" b="1" dirty="0"/>
          </a:p>
          <a:p>
            <a:pPr marL="118872" indent="0">
              <a:buNone/>
            </a:pPr>
            <a:r>
              <a:rPr lang="ru-RU" sz="1600" b="1" dirty="0" err="1"/>
              <a:t>Синдромальные</a:t>
            </a:r>
            <a:r>
              <a:rPr lang="ru-RU" sz="1600" b="1" dirty="0"/>
              <a:t> панели </a:t>
            </a:r>
            <a:r>
              <a:rPr lang="ru-RU" sz="1600" dirty="0"/>
              <a:t>(мультиплексный ПЦР-тест</a:t>
            </a:r>
            <a:r>
              <a:rPr lang="en-US" sz="1600" dirty="0"/>
              <a:t>)</a:t>
            </a:r>
            <a:r>
              <a:rPr lang="ru-RU" sz="1600" dirty="0"/>
              <a:t> не поставляются в РФ, разрабатывают отечественные ученые</a:t>
            </a:r>
          </a:p>
          <a:p>
            <a:pPr marL="118872" indent="0">
              <a:buNone/>
            </a:pP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3553" y="1526522"/>
            <a:ext cx="337406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Внебольничные патогены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Neisseria meningitides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Haemophilus influenza type b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Streptococcus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pneumoniae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ryptococcus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neoformans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иммунокомпетентных пациентов 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(70-80% всех случаев </a:t>
            </a:r>
            <a:r>
              <a:rPr kumimoji="0" lang="ru-RU" sz="105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криптококковой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инфекции у данной категории больных).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4005065"/>
            <a:ext cx="3022407" cy="27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6030"/>
            <a:ext cx="9108504" cy="535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568" y="34720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Этиологическая структура острых кишечных инфекций (ОКИ)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5550" y="1549992"/>
            <a:ext cx="2088232" cy="200054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Вирусы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&gt;70%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Rotavirus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Norovirus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Astrovirus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Adenovirus (DNA)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Enterovirus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9708" y="1551064"/>
            <a:ext cx="2088232" cy="169277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Простейшие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Лямблии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Дизентирийные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амебы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Криптоспоридии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Шистосомы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9648" y="1578270"/>
            <a:ext cx="2520280" cy="221599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Бактерии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Salmonella </a:t>
            </a:r>
            <a:r>
              <a:rPr kumimoji="0" lang="en-US" sz="14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spp</a:t>
            </a:r>
            <a:endParaRPr kumimoji="0" lang="en-US" sz="1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Escherichia coli (EPEC, EIEC, EHEC,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EAgEC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ETEC)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Campylobacter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spp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Shigella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spp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Clostridium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spp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8781" y="3975817"/>
            <a:ext cx="214603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Культуральный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нативный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биоматериал/ректальный мазок-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комн.температура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нативный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материал-условия холодильника, можно замораживать)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ИХА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(токсины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В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Clostridium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0677" y="3733625"/>
            <a:ext cx="2146030" cy="7386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ПЦР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нативный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материал-условия холодильника, можно замораживать)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ИХА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нельзя использовать для диагностики!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279437" y="3434416"/>
            <a:ext cx="144016" cy="420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9007780" y="3647235"/>
            <a:ext cx="144016" cy="420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1596222" y="4485356"/>
          <a:ext cx="3960440" cy="232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https://avatars.mds.yandex.net/i?id=fb61e33094312980c899f715af359cd70fbf9e86-1104494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3733625"/>
            <a:ext cx="2094191" cy="12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7609afea79fe76db13909556bc7abf2ccbd59201-9844612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14" y="4978418"/>
            <a:ext cx="1887398" cy="14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36" y="5125814"/>
            <a:ext cx="1956393" cy="12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428722" y="6418453"/>
            <a:ext cx="52037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лабораторных исследований Центральной многофункциональной лаборатории ГОБУЗ «Мурманская клиническая больница им. П.А. </a:t>
            </a:r>
            <a:r>
              <a:rPr kumimoji="0" lang="ru-RU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Баяндина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6962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1926</Words>
  <Application>Microsoft Office PowerPoint</Application>
  <PresentationFormat>Широкоэкранный</PresentationFormat>
  <Paragraphs>280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OpenSans</vt:lpstr>
      <vt:lpstr>san-seriff</vt:lpstr>
      <vt:lpstr>Times New Roman</vt:lpstr>
      <vt:lpstr>ui-sans-serif</vt:lpstr>
      <vt:lpstr>Wingdings 2</vt:lpstr>
      <vt:lpstr>YS Text</vt:lpstr>
      <vt:lpstr>1_Тема Office</vt:lpstr>
      <vt:lpstr> Диагностика бактериальных и вирусных инфекций. Возможности лаборатории по диагностике инфекций </vt:lpstr>
      <vt:lpstr>Методы диагностики бактериальных и вирусных инфекций </vt:lpstr>
      <vt:lpstr>Этапы культурального метода</vt:lpstr>
      <vt:lpstr>Масс-спектрометрия в микробиологии</vt:lpstr>
      <vt:lpstr>Современное оборудование микробиологической лаборатории</vt:lpstr>
      <vt:lpstr>Возбудители заболеваний дыхательных путей (бактериальные инфекции)</vt:lpstr>
      <vt:lpstr>Возбудители заболеваний дыхательных путей (бактериальные инфекции)</vt:lpstr>
      <vt:lpstr>Диагностика менингита  (бактериальной природы)</vt:lpstr>
      <vt:lpstr>Этиологическая структура острых кишечных инфекций (ОКИ)  </vt:lpstr>
      <vt:lpstr>Этиологическая структура острых кишечных инфекций (бактериальной природы)</vt:lpstr>
      <vt:lpstr>Результаты культурального исследования</vt:lpstr>
      <vt:lpstr>Результаты молекулярно-генетического анализа при ОКИ: «АмплиСенс ОКИ скрин-FL»</vt:lpstr>
      <vt:lpstr>Сочетание ПЦР диагностики с классическими методами бактериологии  </vt:lpstr>
      <vt:lpstr>Лабораторная диагностика холеры</vt:lpstr>
      <vt:lpstr>Статистические данные микробиологических исследований на холеру по Мурманской области </vt:lpstr>
      <vt:lpstr>Вывод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Диагностика бактериальных и вирусных инфекций. Возможности лаборатории по диагностике инфекций </dc:title>
  <dc:creator>Лаптева Наталья Сергеевна</dc:creator>
  <cp:lastModifiedBy>Лаптева Наталья Сергеевна</cp:lastModifiedBy>
  <cp:revision>1</cp:revision>
  <dcterms:created xsi:type="dcterms:W3CDTF">2024-12-03T11:58:10Z</dcterms:created>
  <dcterms:modified xsi:type="dcterms:W3CDTF">2024-12-03T11:58:50Z</dcterms:modified>
</cp:coreProperties>
</file>