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50D2-6E97-4366-9350-F2706A8E335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03.12.2024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42C-0259-4BC6-998D-1C9DCE9ADF1F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29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50D2-6E97-4366-9350-F2706A8E335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03.12.2024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42C-0259-4BC6-998D-1C9DCE9ADF1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7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50D2-6E97-4366-9350-F2706A8E335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03.12.2024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142C-0259-4BC6-998D-1C9DCE9ADF1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0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A0598-38FD-4C36-8A15-94633FD7C6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0E1FA-1ADB-4847-A5DD-F20700516D5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7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83EF6-EA5B-471D-B442-809E3507E5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3A025-5737-4684-9B39-0CABA42C0F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2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CFD9C-888C-45D7-A8AA-02FB8ACE8F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3D0ED-9917-4CCD-BE80-1DF21B579A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3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6450D2-6E97-4366-9350-F2706A8E335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5F142C-0259-4BC6-998D-1C9DCE9ADF1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1365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CBF415-1F49-406C-80C5-8A4E2182ABBD}" type="datetimeFigureOut">
              <a:rPr lang="ru-RU" smtClean="0"/>
              <a:pPr>
                <a:defRPr/>
              </a:pPr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3E0AFE-73B8-47DC-B96B-1ADFAD4DF0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6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1584" y="1844824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effectLst/>
              </a:rPr>
              <a:t>Клинические «МАСКИ» туберкулеза</a:t>
            </a:r>
            <a:endParaRPr lang="ru-RU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1584" y="4941168"/>
            <a:ext cx="7854696" cy="832056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А.А. Широкова,</a:t>
            </a:r>
          </a:p>
          <a:p>
            <a:r>
              <a:rPr lang="ru-RU" sz="2200" b="1" dirty="0">
                <a:solidFill>
                  <a:schemeClr val="bg1"/>
                </a:solidFill>
              </a:rPr>
              <a:t>Заведующая отделом мониторинга туберкулеза, организационно-методической и профилактической работы, врач-фтизиатр ГОБУЗ «МОПТД»</a:t>
            </a:r>
          </a:p>
        </p:txBody>
      </p:sp>
    </p:spTree>
    <p:extLst>
      <p:ext uri="{BB962C8B-B14F-4D97-AF65-F5344CB8AC3E}">
        <p14:creationId xmlns:p14="http://schemas.microsoft.com/office/powerpoint/2010/main" val="3207904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313" y="1513858"/>
            <a:ext cx="8640960" cy="7806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Развитие туберкулеза под маской 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 err="1">
                <a:solidFill>
                  <a:srgbClr val="C00000"/>
                </a:solidFill>
              </a:rPr>
              <a:t>лимфопролиферативного</a:t>
            </a:r>
            <a:r>
              <a:rPr lang="ru-RU" sz="2400" b="1" dirty="0">
                <a:solidFill>
                  <a:srgbClr val="C00000"/>
                </a:solidFill>
              </a:rPr>
              <a:t> заболевания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2455949"/>
            <a:ext cx="7687132" cy="4335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Общие критерии:</a:t>
            </a:r>
          </a:p>
          <a:p>
            <a:r>
              <a:rPr lang="ru-RU" sz="2200" dirty="0"/>
              <a:t>Постепенное начало</a:t>
            </a:r>
          </a:p>
          <a:p>
            <a:r>
              <a:rPr lang="ru-RU" sz="2200" dirty="0"/>
              <a:t>Фебрильная температура</a:t>
            </a:r>
          </a:p>
          <a:p>
            <a:r>
              <a:rPr lang="ru-RU" sz="2200" dirty="0"/>
              <a:t>Периферическая </a:t>
            </a:r>
            <a:r>
              <a:rPr lang="ru-RU" sz="2200" dirty="0" err="1"/>
              <a:t>лимфаденопатия</a:t>
            </a:r>
            <a:endParaRPr lang="ru-RU" sz="2200" dirty="0"/>
          </a:p>
          <a:p>
            <a:r>
              <a:rPr lang="ru-RU" sz="2200" dirty="0"/>
              <a:t>Скудность или отсутствие объективных признаков</a:t>
            </a:r>
          </a:p>
          <a:p>
            <a:r>
              <a:rPr lang="ru-RU" sz="2200" dirty="0"/>
              <a:t>Изменения в крови в виде </a:t>
            </a:r>
            <a:r>
              <a:rPr lang="ru-RU" sz="2200" dirty="0" err="1"/>
              <a:t>моноцитоза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Отличительные критерии:</a:t>
            </a:r>
          </a:p>
          <a:p>
            <a:r>
              <a:rPr lang="ru-RU" sz="2200" dirty="0"/>
              <a:t>Отсутствие эффекта от приема АБП ШСД</a:t>
            </a:r>
          </a:p>
          <a:p>
            <a:r>
              <a:rPr lang="ru-RU" sz="2200" dirty="0"/>
              <a:t>Гистологическое исследование л/у с характерной морфологической картиной</a:t>
            </a:r>
          </a:p>
          <a:p>
            <a:r>
              <a:rPr lang="ru-RU" sz="2200" dirty="0"/>
              <a:t>Положительная динамика после начала приема ПТП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2318" y="416359"/>
            <a:ext cx="8229600" cy="9361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«МАСКИ»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туберкулеза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702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346" y="1556792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Развитие туберкулеза под маской </a:t>
            </a:r>
            <a:r>
              <a:rPr lang="ru-RU" sz="2400" b="1" dirty="0" err="1">
                <a:solidFill>
                  <a:srgbClr val="C00000"/>
                </a:solidFill>
              </a:rPr>
              <a:t>саркоидоза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346" y="2420888"/>
            <a:ext cx="8229600" cy="4911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Общее:</a:t>
            </a:r>
          </a:p>
          <a:p>
            <a:r>
              <a:rPr lang="ru-RU" dirty="0" smtClean="0"/>
              <a:t>Расширение </a:t>
            </a:r>
            <a:r>
              <a:rPr lang="ru-RU" dirty="0"/>
              <a:t>тени средостения за </a:t>
            </a:r>
            <a:r>
              <a:rPr lang="ru-RU" dirty="0" smtClean="0"/>
              <a:t>счет увеличения </a:t>
            </a:r>
            <a:r>
              <a:rPr lang="ru-RU" dirty="0"/>
              <a:t>корня легкого (ВГЛУ)</a:t>
            </a:r>
          </a:p>
          <a:p>
            <a:r>
              <a:rPr lang="ru-RU" dirty="0" smtClean="0"/>
              <a:t>Во </a:t>
            </a:r>
            <a:r>
              <a:rPr lang="ru-RU" dirty="0"/>
              <a:t>многом схожая </a:t>
            </a:r>
            <a:r>
              <a:rPr lang="ru-RU" dirty="0" smtClean="0"/>
              <a:t>гистологическая картина </a:t>
            </a:r>
            <a:r>
              <a:rPr lang="ru-RU" dirty="0"/>
              <a:t>– гранулематозное </a:t>
            </a:r>
            <a:r>
              <a:rPr lang="ru-RU" dirty="0" smtClean="0"/>
              <a:t>воспаление, наличие </a:t>
            </a:r>
            <a:r>
              <a:rPr lang="ru-RU" dirty="0"/>
              <a:t>клеток </a:t>
            </a:r>
            <a:r>
              <a:rPr lang="ru-RU" dirty="0" smtClean="0"/>
              <a:t>Пирогова-</a:t>
            </a:r>
            <a:r>
              <a:rPr lang="ru-RU" dirty="0" err="1" smtClean="0"/>
              <a:t>Лангханса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Отличительные критерии:</a:t>
            </a:r>
          </a:p>
          <a:p>
            <a:r>
              <a:rPr lang="ru-RU" dirty="0" smtClean="0"/>
              <a:t>Как </a:t>
            </a:r>
            <a:r>
              <a:rPr lang="ru-RU" dirty="0"/>
              <a:t>правило, расширение </a:t>
            </a:r>
            <a:r>
              <a:rPr lang="ru-RU" dirty="0" smtClean="0"/>
              <a:t>корня легкого </a:t>
            </a:r>
            <a:r>
              <a:rPr lang="ru-RU" dirty="0"/>
              <a:t>одностороннее</a:t>
            </a:r>
          </a:p>
          <a:p>
            <a:r>
              <a:rPr lang="ru-RU" dirty="0" smtClean="0"/>
              <a:t>Чаще увеличение бронхопульмональной </a:t>
            </a:r>
            <a:r>
              <a:rPr lang="ru-RU" dirty="0"/>
              <a:t>группы ВГЛУ</a:t>
            </a:r>
          </a:p>
          <a:p>
            <a:r>
              <a:rPr lang="ru-RU" dirty="0" err="1" smtClean="0"/>
              <a:t>Гистологически</a:t>
            </a:r>
            <a:r>
              <a:rPr lang="ru-RU" dirty="0"/>
              <a:t>: </a:t>
            </a:r>
            <a:r>
              <a:rPr lang="ru-RU" dirty="0" smtClean="0"/>
              <a:t>туберкулезная гранулема </a:t>
            </a:r>
            <a:r>
              <a:rPr lang="ru-RU" dirty="0"/>
              <a:t>с казеозным некрозом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2318" y="416359"/>
            <a:ext cx="8229600" cy="9361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«МАСКИ»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туберкулеза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913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1628800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Развитие туберкулеза под маской различных поражений урогенитального тракта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0" y="2662704"/>
            <a:ext cx="7560840" cy="35283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Туберкулез мочеполовой системы развивается под маской: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Инфекции мочевыводящих </a:t>
            </a:r>
            <a:r>
              <a:rPr lang="ru-RU" dirty="0"/>
              <a:t>путей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Рак </a:t>
            </a:r>
            <a:r>
              <a:rPr lang="ru-RU" dirty="0"/>
              <a:t>почек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Рак </a:t>
            </a:r>
            <a:r>
              <a:rPr lang="ru-RU" dirty="0"/>
              <a:t>половых органов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Мочекаменная </a:t>
            </a:r>
            <a:r>
              <a:rPr lang="ru-RU" dirty="0"/>
              <a:t>болезнь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Реноваскулярная артериальная </a:t>
            </a:r>
            <a:r>
              <a:rPr lang="ru-RU" dirty="0"/>
              <a:t>гипертензия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Гранулематозный интерстициальный </a:t>
            </a:r>
            <a:r>
              <a:rPr lang="ru-RU" dirty="0"/>
              <a:t>нефрит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2318" y="416359"/>
            <a:ext cx="8229600" cy="9361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«МАСКИ»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туберкулеза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447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/>
              <a:t>Исходы «МАСОК» </a:t>
            </a:r>
            <a:r>
              <a:rPr lang="ru-RU" sz="4500" b="1" dirty="0" smtClean="0"/>
              <a:t>туберкулеза</a:t>
            </a:r>
            <a:endParaRPr lang="ru-RU" sz="4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28800"/>
            <a:ext cx="8229600" cy="4911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Своевременная</a:t>
            </a:r>
            <a:r>
              <a:rPr lang="ru-RU" dirty="0"/>
              <a:t> </a:t>
            </a:r>
            <a:r>
              <a:rPr lang="ru-RU" dirty="0" smtClean="0"/>
              <a:t>диагностика туберкулеза </a:t>
            </a:r>
            <a:r>
              <a:rPr lang="ru-RU" dirty="0"/>
              <a:t>и адекватное лечение:</a:t>
            </a:r>
          </a:p>
          <a:p>
            <a:r>
              <a:rPr lang="ru-RU" dirty="0" smtClean="0"/>
              <a:t>Быстрое </a:t>
            </a:r>
            <a:r>
              <a:rPr lang="ru-RU" dirty="0"/>
              <a:t>обратное </a:t>
            </a:r>
            <a:r>
              <a:rPr lang="ru-RU" dirty="0" smtClean="0"/>
              <a:t>развитие </a:t>
            </a:r>
            <a:r>
              <a:rPr lang="ru-RU" dirty="0" err="1" smtClean="0"/>
              <a:t>параспецифических</a:t>
            </a:r>
            <a:r>
              <a:rPr lang="ru-RU" dirty="0" smtClean="0"/>
              <a:t> </a:t>
            </a:r>
            <a:r>
              <a:rPr lang="ru-RU" dirty="0"/>
              <a:t>реакций</a:t>
            </a:r>
          </a:p>
          <a:p>
            <a:r>
              <a:rPr lang="ru-RU" dirty="0" smtClean="0"/>
              <a:t>Возможно </a:t>
            </a:r>
            <a:r>
              <a:rPr lang="ru-RU" dirty="0"/>
              <a:t>спонтанное </a:t>
            </a:r>
            <a:r>
              <a:rPr lang="ru-RU" dirty="0" smtClean="0"/>
              <a:t>исчезновение симптомов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Затянувшаяся</a:t>
            </a:r>
            <a:r>
              <a:rPr lang="ru-RU" dirty="0" smtClean="0"/>
              <a:t> </a:t>
            </a:r>
            <a:r>
              <a:rPr lang="ru-RU" dirty="0"/>
              <a:t>диагностика ведет к разрастанию</a:t>
            </a:r>
          </a:p>
          <a:p>
            <a:pPr marL="0" indent="0">
              <a:buNone/>
            </a:pPr>
            <a:r>
              <a:rPr lang="ru-RU" dirty="0"/>
              <a:t>соединительной ткани, следствием чего </a:t>
            </a:r>
            <a:r>
              <a:rPr lang="ru-RU" dirty="0" smtClean="0"/>
              <a:t>может быть </a:t>
            </a:r>
            <a:r>
              <a:rPr lang="ru-RU" dirty="0"/>
              <a:t>развитие:</a:t>
            </a:r>
          </a:p>
          <a:p>
            <a:r>
              <a:rPr lang="ru-RU" dirty="0" smtClean="0"/>
              <a:t>Периферической </a:t>
            </a:r>
            <a:r>
              <a:rPr lang="ru-RU" dirty="0" err="1"/>
              <a:t>микрополиаденопатии</a:t>
            </a:r>
            <a:endParaRPr lang="ru-RU" dirty="0"/>
          </a:p>
          <a:p>
            <a:r>
              <a:rPr lang="ru-RU" dirty="0" smtClean="0"/>
              <a:t>Деформирующего </a:t>
            </a:r>
            <a:r>
              <a:rPr lang="ru-RU" dirty="0"/>
              <a:t>варианта </a:t>
            </a:r>
            <a:r>
              <a:rPr lang="ru-RU" dirty="0" err="1"/>
              <a:t>ревматоида</a:t>
            </a:r>
            <a:r>
              <a:rPr lang="ru-RU" dirty="0"/>
              <a:t> </a:t>
            </a:r>
            <a:r>
              <a:rPr lang="ru-RU" dirty="0" err="1"/>
              <a:t>Понсе</a:t>
            </a:r>
            <a:endParaRPr lang="ru-RU" dirty="0"/>
          </a:p>
          <a:p>
            <a:r>
              <a:rPr lang="ru-RU" dirty="0" smtClean="0"/>
              <a:t>Цирроза </a:t>
            </a:r>
            <a:r>
              <a:rPr lang="ru-RU" dirty="0"/>
              <a:t>печени, сморщивания почки</a:t>
            </a:r>
          </a:p>
        </p:txBody>
      </p:sp>
    </p:spTree>
    <p:extLst>
      <p:ext uri="{BB962C8B-B14F-4D97-AF65-F5344CB8AC3E}">
        <p14:creationId xmlns:p14="http://schemas.microsoft.com/office/powerpoint/2010/main" val="280337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Исходы </a:t>
            </a:r>
            <a:r>
              <a:rPr lang="ru-RU" b="1" dirty="0" smtClean="0"/>
              <a:t>«МАСОК» </a:t>
            </a:r>
            <a:r>
              <a:rPr lang="ru-RU" b="1" dirty="0"/>
              <a:t>т</a:t>
            </a:r>
            <a:r>
              <a:rPr lang="ru-RU" b="1" dirty="0" smtClean="0"/>
              <a:t>уберкулеза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916832"/>
            <a:ext cx="8229600" cy="46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Поздняя верификация </a:t>
            </a:r>
            <a:r>
              <a:rPr lang="ru-RU" sz="2400" dirty="0"/>
              <a:t>диагноза приводит к длительному приему нетуберкулезных препаратов развитием побочных реакций (токсических, аллергических) на них.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Длительное отсутствие лечения </a:t>
            </a:r>
            <a:r>
              <a:rPr lang="ru-RU" sz="2400" dirty="0"/>
              <a:t>может привести к присоединению специфического поражения на фоне </a:t>
            </a:r>
            <a:r>
              <a:rPr lang="ru-RU" sz="2400" dirty="0" err="1"/>
              <a:t>параспецифических</a:t>
            </a:r>
            <a:r>
              <a:rPr lang="ru-RU" sz="2400" dirty="0"/>
              <a:t> изменений.</a:t>
            </a:r>
          </a:p>
        </p:txBody>
      </p:sp>
    </p:spTree>
    <p:extLst>
      <p:ext uri="{BB962C8B-B14F-4D97-AF65-F5344CB8AC3E}">
        <p14:creationId xmlns:p14="http://schemas.microsoft.com/office/powerpoint/2010/main" val="272712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Исходы </a:t>
            </a:r>
            <a:r>
              <a:rPr lang="ru-RU" b="1" dirty="0" smtClean="0"/>
              <a:t>«МАСОК» туберкулеза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916832"/>
            <a:ext cx="8229600" cy="476780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Ошибочная</a:t>
            </a:r>
            <a:r>
              <a:rPr lang="ru-RU" dirty="0"/>
              <a:t> </a:t>
            </a:r>
            <a:r>
              <a:rPr lang="ru-RU" dirty="0" smtClean="0"/>
              <a:t>трактовка </a:t>
            </a:r>
            <a:r>
              <a:rPr lang="ru-RU" dirty="0" err="1" smtClean="0"/>
              <a:t>параспецифических</a:t>
            </a:r>
            <a:r>
              <a:rPr lang="ru-RU" dirty="0" smtClean="0"/>
              <a:t> </a:t>
            </a:r>
            <a:r>
              <a:rPr lang="ru-RU" dirty="0"/>
              <a:t>изменений </a:t>
            </a:r>
            <a:r>
              <a:rPr lang="ru-RU" dirty="0" smtClean="0"/>
              <a:t>как проявлений системного заболевания соединительной ткани</a:t>
            </a:r>
            <a:r>
              <a:rPr lang="ru-RU" dirty="0"/>
              <a:t>, </a:t>
            </a:r>
            <a:r>
              <a:rPr lang="ru-RU" dirty="0" smtClean="0"/>
              <a:t>гематологического заболевания </a:t>
            </a:r>
            <a:r>
              <a:rPr lang="ru-RU" dirty="0"/>
              <a:t>может привести </a:t>
            </a:r>
            <a:r>
              <a:rPr lang="ru-RU" dirty="0" smtClean="0"/>
              <a:t>к назначению </a:t>
            </a:r>
            <a:r>
              <a:rPr lang="ru-RU" dirty="0" err="1" smtClean="0"/>
              <a:t>иммуносупрессивной</a:t>
            </a:r>
            <a:r>
              <a:rPr lang="ru-RU" dirty="0" smtClean="0"/>
              <a:t> терапии (</a:t>
            </a:r>
            <a:r>
              <a:rPr lang="ru-RU" dirty="0" err="1" smtClean="0"/>
              <a:t>глюкокортикостероидов</a:t>
            </a:r>
            <a:r>
              <a:rPr lang="ru-RU" dirty="0" smtClean="0"/>
              <a:t>, </a:t>
            </a:r>
            <a:r>
              <a:rPr lang="ru-RU" dirty="0" err="1" smtClean="0"/>
              <a:t>цитостатиков</a:t>
            </a:r>
            <a:r>
              <a:rPr lang="ru-RU" dirty="0" smtClean="0"/>
              <a:t>), </a:t>
            </a:r>
            <a:r>
              <a:rPr lang="ru-RU" dirty="0"/>
              <a:t>что провоцирует Прогрессирующее течение</a:t>
            </a:r>
          </a:p>
          <a:p>
            <a:pPr marL="0" indent="0">
              <a:buNone/>
            </a:pPr>
            <a:r>
              <a:rPr lang="ru-RU" dirty="0"/>
              <a:t>туберкулеза, </a:t>
            </a:r>
            <a:r>
              <a:rPr lang="ru-RU" dirty="0" smtClean="0"/>
              <a:t>развитие «стероидного </a:t>
            </a:r>
            <a:r>
              <a:rPr lang="ru-RU" dirty="0"/>
              <a:t>туберкулеза»</a:t>
            </a:r>
          </a:p>
        </p:txBody>
      </p:sp>
    </p:spTree>
    <p:extLst>
      <p:ext uri="{BB962C8B-B14F-4D97-AF65-F5344CB8AC3E}">
        <p14:creationId xmlns:p14="http://schemas.microsoft.com/office/powerpoint/2010/main" val="1100620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Диагностика туберкулеза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5560" y="2204864"/>
            <a:ext cx="7560840" cy="4032448"/>
          </a:xfrm>
        </p:spPr>
        <p:txBody>
          <a:bodyPr/>
          <a:lstStyle/>
          <a:p>
            <a:r>
              <a:rPr lang="ru-RU" dirty="0" smtClean="0"/>
              <a:t>Флюорографическое обследование</a:t>
            </a:r>
          </a:p>
          <a:p>
            <a:r>
              <a:rPr lang="ru-RU" dirty="0"/>
              <a:t>Проведение с соблюдением кратности ежегодного обследования на туберкулез лиц из групп повышенного риска заболевания туберкулезом (согласно приказу №124н от 21.03.2017 года «Об утверждении порядка и сроков проведения профилактических медицинских осмотров граждан в целях выявления туберкулеза»)</a:t>
            </a:r>
          </a:p>
        </p:txBody>
      </p:sp>
    </p:spTree>
    <p:extLst>
      <p:ext uri="{BB962C8B-B14F-4D97-AF65-F5344CB8AC3E}">
        <p14:creationId xmlns:p14="http://schemas.microsoft.com/office/powerpoint/2010/main" val="1214662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Диагностика т</a:t>
            </a:r>
            <a:r>
              <a:rPr lang="ru-RU" b="1" dirty="0" smtClean="0"/>
              <a:t>уберкулеза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484784"/>
            <a:ext cx="8291264" cy="5373216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/>
              <a:t>Массовая </a:t>
            </a:r>
            <a:r>
              <a:rPr lang="ru-RU" sz="2800" dirty="0" err="1"/>
              <a:t>туберкулинодиагностика</a:t>
            </a:r>
            <a:r>
              <a:rPr lang="ru-RU" sz="2800" dirty="0"/>
              <a:t>;</a:t>
            </a:r>
          </a:p>
          <a:p>
            <a:r>
              <a:rPr lang="ru-RU" sz="2800" dirty="0"/>
              <a:t>Дети в возрасте от 1 до 7 лет (включительно) - иммунодиагностика с применением аллергена бактерий с 2 туберкулиновыми единицами очищенного туберкулина в стандартном разведении;</a:t>
            </a:r>
          </a:p>
          <a:p>
            <a:r>
              <a:rPr lang="ru-RU" sz="2800" dirty="0"/>
              <a:t>Дети в возрасте от 8 до 14 лет (включительно) - иммунодиагностика с применением аллергена туберкулезного рекомбинантного в стандартном разведении;</a:t>
            </a:r>
          </a:p>
          <a:p>
            <a:r>
              <a:rPr lang="ru-RU" sz="2800" dirty="0"/>
              <a:t>Дети в возрасте от 15 до 17 лет (включительно) - иммунодиагностика с применением аллергена туберкулезного рекомбинантного в стандартном разведении или рентгенологическое флюорографическое исследование органов грудной клетки (легких);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26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836712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Диагностика т</a:t>
            </a:r>
            <a:r>
              <a:rPr lang="ru-RU" b="1" dirty="0" smtClean="0"/>
              <a:t>уберкулеза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844824"/>
            <a:ext cx="8229600" cy="4767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Во всех возрастных группах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КОЖНЫЙ ТЕСТ </a:t>
            </a:r>
            <a:r>
              <a:rPr lang="ru-RU" dirty="0"/>
              <a:t>«ДИАСКИНТЕСТ</a:t>
            </a:r>
            <a:r>
              <a:rPr lang="ru-RU" dirty="0" smtClean="0"/>
              <a:t>®»</a:t>
            </a:r>
          </a:p>
          <a:p>
            <a:pPr marL="0" indent="0" algn="ctr">
              <a:buNone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Диагностика туберкулеза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Оценка активности туберкулезной инфекции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Дифференциальная диагностика туберкулеза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Дифференциальная диагностика поствакцинальной и инфекционной аллергии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Контроль за эффективностью лечения</a:t>
            </a:r>
          </a:p>
        </p:txBody>
      </p:sp>
    </p:spTree>
    <p:extLst>
      <p:ext uri="{BB962C8B-B14F-4D97-AF65-F5344CB8AC3E}">
        <p14:creationId xmlns:p14="http://schemas.microsoft.com/office/powerpoint/2010/main" val="1388344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Диагностика т</a:t>
            </a:r>
            <a:r>
              <a:rPr lang="ru-RU" b="1" dirty="0" smtClean="0"/>
              <a:t>уберкулеза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28800"/>
            <a:ext cx="8229600" cy="4695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Во всех возрастных группах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КОЖНЫЙ </a:t>
            </a:r>
            <a:r>
              <a:rPr lang="ru-RU" b="1" dirty="0">
                <a:solidFill>
                  <a:srgbClr val="C00000"/>
                </a:solidFill>
              </a:rPr>
              <a:t>ТЕСТ </a:t>
            </a:r>
            <a:r>
              <a:rPr lang="ru-RU" dirty="0"/>
              <a:t>«ДИАСКИНТЕСТ®»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1" dirty="0"/>
              <a:t>Дополнительное обследование: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Лица с сомнительной и положительной реакцией на «</a:t>
            </a:r>
            <a:r>
              <a:rPr lang="ru-RU" sz="2400" dirty="0" err="1"/>
              <a:t>Диаскинтест</a:t>
            </a:r>
            <a:r>
              <a:rPr lang="ru-RU" sz="2400" dirty="0"/>
              <a:t>®» подлежат обследованию на туберкулез;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Лица с отрицательной реакцией на </a:t>
            </a:r>
            <a:r>
              <a:rPr lang="ru-RU" sz="2400" dirty="0" err="1"/>
              <a:t>диаскин</a:t>
            </a:r>
            <a:r>
              <a:rPr lang="ru-RU" sz="2400" dirty="0"/>
              <a:t>-тест при наличии признаков, характерных для туберкулеза также подлежат обследованию на туберкулез.</a:t>
            </a:r>
          </a:p>
        </p:txBody>
      </p:sp>
    </p:spTree>
    <p:extLst>
      <p:ext uri="{BB962C8B-B14F-4D97-AF65-F5344CB8AC3E}">
        <p14:creationId xmlns:p14="http://schemas.microsoft.com/office/powerpoint/2010/main" val="314208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    Улучшение мировой эпидемиологической ситуации по туберкулезу в ряде случаев приводит к снижению настороженности врачей общей практики по отношению к туберкулезу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         Возникновение и характер </a:t>
            </a:r>
            <a:r>
              <a:rPr lang="ru-RU" dirty="0" err="1" smtClean="0"/>
              <a:t>параспецифических</a:t>
            </a:r>
            <a:r>
              <a:rPr lang="ru-RU" dirty="0" smtClean="0"/>
              <a:t> реакций </a:t>
            </a:r>
            <a:r>
              <a:rPr lang="ru-RU" dirty="0"/>
              <a:t>могут маскировать туберкулезный </a:t>
            </a:r>
            <a:r>
              <a:rPr lang="ru-RU" dirty="0" smtClean="0"/>
              <a:t>процесс, приводя к диагностическим ошибкам.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294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196" y="98072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C00000"/>
                </a:solidFill>
              </a:rPr>
              <a:t>Виды микробиологических и молекулярно-генетических исследований на микобактерии туберкулеза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703512" y="1916832"/>
          <a:ext cx="8712968" cy="48245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611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8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39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Вид материала для исследований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Люминесцентная микроскопия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ПЦР в режиме реального времени (ПЦР-РВ)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</a:rPr>
                        <a:t>BACTE</a:t>
                      </a:r>
                      <a:r>
                        <a:rPr lang="ru-RU" sz="1200" b="1" dirty="0">
                          <a:effectLst/>
                        </a:rPr>
                        <a:t>С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Плотные питательные среды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Мокрота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промывные воды бронхов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Ликвор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Асцитическая жидкость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Плевральная жидкость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Отделяемое свища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+/-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Моча</a:t>
                      </a:r>
                      <a:r>
                        <a:rPr lang="ru-RU" sz="1200" b="1" dirty="0" smtClean="0">
                          <a:effectLst/>
                        </a:rPr>
                        <a:t>, кал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Кровь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4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Операционный/секционный  материал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708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63552" y="1844825"/>
            <a:ext cx="8229600" cy="48402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Своевременная ДИАГНОСТИКА ТУБЕРКУЛЕЗА –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7030A0"/>
                </a:solidFill>
              </a:rPr>
              <a:t>МУЛЬТИДИСЦИПЛИНАРНЫЙ ПОДХОД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настоящее время «МАСКИ» туберкулеза встречаются редко, однако развитие </a:t>
            </a:r>
            <a:r>
              <a:rPr lang="ru-RU" dirty="0" err="1" smtClean="0"/>
              <a:t>параспецифических</a:t>
            </a:r>
            <a:r>
              <a:rPr lang="ru-RU" dirty="0" smtClean="0"/>
              <a:t> реакций обуславливает необходимость включать туберкулез в диагностический </a:t>
            </a:r>
            <a:r>
              <a:rPr lang="ru-RU" dirty="0"/>
              <a:t>ряд и проявлять </a:t>
            </a:r>
            <a:r>
              <a:rPr lang="ru-RU" dirty="0" smtClean="0"/>
              <a:t>повышенную фтизиатрическую настороженность у врачей любой специальности.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19536" y="836712"/>
            <a:ext cx="8229600" cy="63668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4193026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35560" y="3068960"/>
            <a:ext cx="8229600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500" b="1" dirty="0">
                <a:solidFill>
                  <a:schemeClr val="tx2"/>
                </a:solidFill>
                <a:latin typeface="+mj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75613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40043" y="1048543"/>
            <a:ext cx="7278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БЛАГОДАРИМ ЗА ВНИМАНИЕ!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1058" y="3137660"/>
            <a:ext cx="6096000" cy="2100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Просим принять участие 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анкетировании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http://do.cpk51.ru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4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Туберкулез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81200" y="1988840"/>
            <a:ext cx="8229600" cy="46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   Среди инфекционных заболеваний туберкулез </a:t>
            </a:r>
            <a:r>
              <a:rPr lang="ru-RU" dirty="0"/>
              <a:t>занимает совершенно </a:t>
            </a:r>
            <a:r>
              <a:rPr lang="ru-RU" dirty="0" smtClean="0"/>
              <a:t>особое место </a:t>
            </a:r>
            <a:r>
              <a:rPr lang="ru-RU" dirty="0"/>
              <a:t>как по распространенности среди </a:t>
            </a:r>
            <a:r>
              <a:rPr lang="ru-RU" dirty="0" smtClean="0"/>
              <a:t>населения различных </a:t>
            </a:r>
            <a:r>
              <a:rPr lang="ru-RU" dirty="0"/>
              <a:t>стран, так и по своеобразию </a:t>
            </a:r>
            <a:r>
              <a:rPr lang="ru-RU" dirty="0" smtClean="0"/>
              <a:t>клинических проявлений</a:t>
            </a:r>
            <a:r>
              <a:rPr lang="ru-RU" dirty="0"/>
              <a:t>, по характеру течения, по </a:t>
            </a:r>
            <a:r>
              <a:rPr lang="ru-RU" dirty="0" smtClean="0"/>
              <a:t>многообразию патоморфологических проявлений и ряду других особенностей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611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Туберкулез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2204865"/>
            <a:ext cx="8856984" cy="424485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/>
              <a:t>П</a:t>
            </a:r>
            <a:r>
              <a:rPr lang="ru-RU" dirty="0" smtClean="0"/>
              <a:t>оражает кости, суставы, тазовые органы,</a:t>
            </a: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Н</a:t>
            </a:r>
            <a:r>
              <a:rPr lang="ru-RU" dirty="0" smtClean="0"/>
              <a:t>е меньшую опасность представляет в офтальмологии</a:t>
            </a:r>
            <a:r>
              <a:rPr lang="ru-RU" dirty="0"/>
              <a:t>, </a:t>
            </a:r>
            <a:r>
              <a:rPr lang="ru-RU" dirty="0" smtClean="0"/>
              <a:t>дерматологии, урологии, невропатологии </a:t>
            </a:r>
            <a:r>
              <a:rPr lang="ru-RU" dirty="0"/>
              <a:t>и пр.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Нет </a:t>
            </a:r>
            <a:r>
              <a:rPr lang="ru-RU" dirty="0"/>
              <a:t>такой клинической дисциплины, </a:t>
            </a:r>
            <a:r>
              <a:rPr lang="ru-RU" dirty="0" smtClean="0"/>
              <a:t>в которой </a:t>
            </a:r>
            <a:r>
              <a:rPr lang="ru-RU" dirty="0"/>
              <a:t>в той или иной мере </a:t>
            </a:r>
            <a:r>
              <a:rPr lang="ru-RU" dirty="0" smtClean="0"/>
              <a:t>не встречался </a:t>
            </a:r>
            <a:r>
              <a:rPr lang="ru-RU" dirty="0"/>
              <a:t>бы </a:t>
            </a:r>
            <a:r>
              <a:rPr lang="ru-RU" dirty="0" smtClean="0"/>
              <a:t>туберкулез.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30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/>
              <a:t>«МАСКИ» </a:t>
            </a:r>
            <a:r>
              <a:rPr lang="ru-RU" sz="4500" b="1" dirty="0" smtClean="0"/>
              <a:t>туберкулеза</a:t>
            </a:r>
            <a:endParaRPr lang="ru-RU" sz="4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916832"/>
            <a:ext cx="8229600" cy="46958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              Клинические синдромы, отражающие </a:t>
            </a:r>
            <a:r>
              <a:rPr lang="ru-RU" dirty="0" err="1" smtClean="0"/>
              <a:t>параспецифические</a:t>
            </a:r>
            <a:r>
              <a:rPr lang="ru-RU" dirty="0" smtClean="0"/>
              <a:t> реакции, вызванные инфекционным агентом (МБТ), характеризующиеся преимущественно </a:t>
            </a:r>
            <a:r>
              <a:rPr lang="ru-RU" dirty="0" err="1" smtClean="0"/>
              <a:t>гистиолимфоцитарной</a:t>
            </a:r>
            <a:r>
              <a:rPr lang="ru-RU" dirty="0" smtClean="0"/>
              <a:t> инфильтрацией и макрофагальной реакцией с развитием неспецифического </a:t>
            </a:r>
            <a:r>
              <a:rPr lang="ru-RU" dirty="0" err="1" smtClean="0"/>
              <a:t>васкулита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/>
              <a:t>фибриноидного</a:t>
            </a:r>
            <a:r>
              <a:rPr lang="ru-RU" dirty="0"/>
              <a:t> некроза;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при </a:t>
            </a:r>
            <a:r>
              <a:rPr lang="ru-RU" dirty="0"/>
              <a:t>этом в тканях </a:t>
            </a:r>
            <a:r>
              <a:rPr lang="ru-RU" dirty="0" smtClean="0"/>
              <a:t>не обнаруживают специфической гранулемы и МБТ, а клинические </a:t>
            </a:r>
            <a:r>
              <a:rPr lang="ru-RU" dirty="0"/>
              <a:t>проявления исчезают при </a:t>
            </a:r>
            <a:r>
              <a:rPr lang="ru-RU" dirty="0" smtClean="0"/>
              <a:t>лечении противотуберкулезными препаратами (ПТП) </a:t>
            </a:r>
            <a:r>
              <a:rPr lang="ru-RU" dirty="0"/>
              <a:t>или </a:t>
            </a:r>
            <a:r>
              <a:rPr lang="ru-RU" dirty="0" smtClean="0"/>
              <a:t>даже самостоятельно </a:t>
            </a:r>
            <a:r>
              <a:rPr lang="ru-RU" dirty="0"/>
              <a:t>через 1-2 </a:t>
            </a:r>
            <a:r>
              <a:rPr lang="ru-RU" dirty="0" smtClean="0"/>
              <a:t>месяца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1300" b="1" dirty="0"/>
              <a:t>М.Г. </a:t>
            </a:r>
            <a:r>
              <a:rPr lang="ru-RU" sz="1300" b="1" dirty="0" err="1"/>
              <a:t>Кобулашвили</a:t>
            </a:r>
            <a:r>
              <a:rPr lang="ru-RU" sz="1300" b="1" dirty="0"/>
              <a:t>, Т.А. Севостьянова. «Маски» туберкулеза // Туберкулез и социально значимые заболевания. - 2020 - №1.- С.53-60</a:t>
            </a:r>
          </a:p>
        </p:txBody>
      </p:sp>
    </p:spTree>
    <p:extLst>
      <p:ext uri="{BB962C8B-B14F-4D97-AF65-F5344CB8AC3E}">
        <p14:creationId xmlns:p14="http://schemas.microsoft.com/office/powerpoint/2010/main" val="2606056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820212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C00000"/>
                </a:solidFill>
              </a:rPr>
              <a:t>ПАРАСПЕЦИФИЧЕСКИЕ РЕАКЦИИ МОГУТ РАЗВИВАТЬСЯ ПРИ РАЗЛИЧНЫХ ЗАБОЛЕВАНИЯХ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4999" y="3284984"/>
            <a:ext cx="8229600" cy="4389120"/>
          </a:xfrm>
        </p:spPr>
        <p:txBody>
          <a:bodyPr/>
          <a:lstStyle/>
          <a:p>
            <a:r>
              <a:rPr lang="ru-RU" dirty="0" err="1" smtClean="0"/>
              <a:t>Иммуновоспалительные</a:t>
            </a:r>
            <a:r>
              <a:rPr lang="ru-RU" dirty="0" smtClean="0"/>
              <a:t> нарушения (токсико-аллергические, инфекционно-аллергические)</a:t>
            </a:r>
          </a:p>
          <a:p>
            <a:r>
              <a:rPr lang="ru-RU" dirty="0" smtClean="0"/>
              <a:t>Морфологические изменения </a:t>
            </a:r>
            <a:r>
              <a:rPr lang="ru-RU" dirty="0"/>
              <a:t>с </a:t>
            </a:r>
            <a:r>
              <a:rPr lang="ru-RU" dirty="0" smtClean="0"/>
              <a:t>вовлечением наиболее реактивных органов </a:t>
            </a:r>
            <a:r>
              <a:rPr lang="ru-RU" dirty="0"/>
              <a:t>и </a:t>
            </a:r>
            <a:r>
              <a:rPr lang="ru-RU" dirty="0" smtClean="0"/>
              <a:t>систем (кожные покровы, суставы, органы грудной клетки и т.д.)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81200" y="548680"/>
            <a:ext cx="8229600" cy="9361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«МАСКИ»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туберкулеза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506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246" y="1988840"/>
            <a:ext cx="8229600" cy="92471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 зависимости от локализации </a:t>
            </a:r>
            <a:r>
              <a:rPr lang="ru-RU" sz="2800" dirty="0" err="1">
                <a:solidFill>
                  <a:schemeClr val="tx1"/>
                </a:solidFill>
              </a:rPr>
              <a:t>параспецифических</a:t>
            </a:r>
            <a:r>
              <a:rPr lang="ru-RU" sz="2800" dirty="0">
                <a:solidFill>
                  <a:schemeClr val="tx1"/>
                </a:solidFill>
              </a:rPr>
              <a:t> изменений выделяют следующие «маски»: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5246" y="3573016"/>
            <a:ext cx="8229600" cy="4551784"/>
          </a:xfrm>
        </p:spPr>
        <p:txBody>
          <a:bodyPr/>
          <a:lstStyle/>
          <a:p>
            <a:r>
              <a:rPr lang="ru-RU" dirty="0" smtClean="0"/>
              <a:t>Сердечно-сосудистую</a:t>
            </a:r>
          </a:p>
          <a:p>
            <a:r>
              <a:rPr lang="ru-RU" dirty="0" smtClean="0"/>
              <a:t>Нервно-дистрофическую</a:t>
            </a:r>
          </a:p>
          <a:p>
            <a:r>
              <a:rPr lang="ru-RU" dirty="0" smtClean="0"/>
              <a:t>Эндокринную</a:t>
            </a:r>
          </a:p>
          <a:p>
            <a:r>
              <a:rPr lang="ru-RU" dirty="0" smtClean="0"/>
              <a:t>Желудочно-кишечную</a:t>
            </a:r>
          </a:p>
          <a:p>
            <a:r>
              <a:rPr lang="ru-RU" dirty="0"/>
              <a:t>Суставную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81200" y="548680"/>
            <a:ext cx="8229600" cy="9361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«МАСКИ»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туберкулеза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9343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423592" y="768524"/>
          <a:ext cx="7200800" cy="59236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48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2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8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Критерии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«Маски»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585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Интоксикация,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бронхо-легочные</a:t>
                      </a:r>
                    </a:p>
                    <a:p>
                      <a:r>
                        <a:rPr lang="ru-RU" dirty="0" smtClean="0"/>
                        <a:t>жалобы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ОРВИ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7337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Интоксикация,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бронхо-легочный</a:t>
                      </a:r>
                    </a:p>
                    <a:p>
                      <a:r>
                        <a:rPr lang="ru-RU" dirty="0" smtClean="0"/>
                        <a:t>синдром, изменения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рентгенограмме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Пневмония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dirty="0" err="1" smtClean="0"/>
                        <a:t>Саркоидоз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Абсцесс легкого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dirty="0" smtClean="0"/>
                        <a:t>Гангрена легкого</a:t>
                      </a:r>
                    </a:p>
                    <a:p>
                      <a:r>
                        <a:rPr lang="ru-RU" dirty="0" smtClean="0"/>
                        <a:t>Рак легкого,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Опухоли с метастазами в легких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585">
                <a:tc>
                  <a:txBody>
                    <a:bodyPr/>
                    <a:lstStyle/>
                    <a:p>
                      <a:r>
                        <a:rPr lang="ru-RU" dirty="0" smtClean="0"/>
                        <a:t>Доминирование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ярко выраженной</a:t>
                      </a:r>
                    </a:p>
                    <a:p>
                      <a:r>
                        <a:rPr lang="ru-RU" dirty="0" smtClean="0"/>
                        <a:t>интоксикации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Сепсис,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Инфекционно-токсический шок,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Алиментарная дистрофия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9585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полиорганной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недостаточности,</a:t>
                      </a:r>
                    </a:p>
                    <a:p>
                      <a:r>
                        <a:rPr lang="ru-RU" dirty="0" smtClean="0"/>
                        <a:t>ДВС-синдрома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Миокардит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dirty="0" smtClean="0"/>
                        <a:t>Гепатит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dirty="0" smtClean="0"/>
                        <a:t>ИБС,</a:t>
                      </a:r>
                    </a:p>
                    <a:p>
                      <a:r>
                        <a:rPr lang="ru-RU" dirty="0" smtClean="0"/>
                        <a:t>Острая кишечная инфекция,</a:t>
                      </a:r>
                    </a:p>
                    <a:p>
                      <a:r>
                        <a:rPr lang="ru-RU" dirty="0" smtClean="0"/>
                        <a:t>Острый тромбоз крупных сосудов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7337">
                <a:tc>
                  <a:txBody>
                    <a:bodyPr/>
                    <a:lstStyle/>
                    <a:p>
                      <a:r>
                        <a:rPr lang="ru-RU" dirty="0" smtClean="0"/>
                        <a:t>Поражение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туберкулезом других</a:t>
                      </a:r>
                    </a:p>
                    <a:p>
                      <a:r>
                        <a:rPr lang="ru-RU" dirty="0" smtClean="0"/>
                        <a:t>органов –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генерализация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процесса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Злокачественные опухоли</a:t>
                      </a:r>
                    </a:p>
                    <a:p>
                      <a:r>
                        <a:rPr lang="ru-RU" dirty="0" smtClean="0"/>
                        <a:t>различных локализаций,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Ларингит,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Мезаденит</a:t>
                      </a:r>
                      <a:r>
                        <a:rPr lang="ru-RU" dirty="0" smtClean="0"/>
                        <a:t> – «острый живот»,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Гидронефроз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063552" y="0"/>
            <a:ext cx="8188234" cy="692696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«МАСКИ»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туберкулеза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1417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342" y="1546414"/>
            <a:ext cx="8229600" cy="8527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Развитие туберкулеза под маской обострения хронического бронхита, пневмонии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7342" y="2780928"/>
            <a:ext cx="8229600" cy="4623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Общие критерии:</a:t>
            </a:r>
          </a:p>
          <a:p>
            <a:r>
              <a:rPr lang="ru-RU" sz="2400" dirty="0"/>
              <a:t>Кашель с мокротой</a:t>
            </a:r>
          </a:p>
          <a:p>
            <a:r>
              <a:rPr lang="ru-RU" sz="2400" dirty="0"/>
              <a:t>Субфебрильная- фебрильная температура</a:t>
            </a:r>
          </a:p>
          <a:p>
            <a:pPr marL="0" indent="0">
              <a:buNone/>
            </a:pPr>
            <a:r>
              <a:rPr lang="ru-RU" sz="2400" b="1" dirty="0"/>
              <a:t>Отличительные критерии:</a:t>
            </a:r>
          </a:p>
          <a:p>
            <a:r>
              <a:rPr lang="ru-RU" sz="2400" dirty="0"/>
              <a:t>Отсутствие эффекта от приема АБП ШСД</a:t>
            </a:r>
          </a:p>
          <a:p>
            <a:r>
              <a:rPr lang="ru-RU" sz="2400" dirty="0"/>
              <a:t>Появление прожилок крови в мокроте</a:t>
            </a:r>
          </a:p>
          <a:p>
            <a:r>
              <a:rPr lang="ru-RU" sz="2400" dirty="0"/>
              <a:t>Обнаружение в мокроте МБТ</a:t>
            </a:r>
          </a:p>
          <a:p>
            <a:r>
              <a:rPr lang="ru-RU" sz="2400" dirty="0"/>
              <a:t>Положительная динамика после начала приема ПТП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81200" y="372517"/>
            <a:ext cx="8229600" cy="9361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«МАСКИ» 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туберкулеза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8800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1035</Words>
  <Application>Microsoft Office PowerPoint</Application>
  <PresentationFormat>Широкоэкранный</PresentationFormat>
  <Paragraphs>199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Constantia</vt:lpstr>
      <vt:lpstr>Times New Roman</vt:lpstr>
      <vt:lpstr>Wingdings</vt:lpstr>
      <vt:lpstr>Wingdings 2</vt:lpstr>
      <vt:lpstr>Поток</vt:lpstr>
      <vt:lpstr>1_Тема Office</vt:lpstr>
      <vt:lpstr>Клинические «МАСКИ» туберкулеза</vt:lpstr>
      <vt:lpstr>Актуальность</vt:lpstr>
      <vt:lpstr>Туберкулез</vt:lpstr>
      <vt:lpstr>Туберкулез</vt:lpstr>
      <vt:lpstr>«МАСКИ» туберкулеза</vt:lpstr>
      <vt:lpstr>ПАРАСПЕЦИФИЧЕСКИЕ РЕАКЦИИ МОГУТ РАЗВИВАТЬСЯ ПРИ РАЗЛИЧНЫХ ЗАБОЛЕВАНИЯХ</vt:lpstr>
      <vt:lpstr>В зависимости от локализации параспецифических изменений выделяют следующие «маски»:</vt:lpstr>
      <vt:lpstr>Презентация PowerPoint</vt:lpstr>
      <vt:lpstr>Развитие туберкулеза под маской обострения хронического бронхита, пневмонии</vt:lpstr>
      <vt:lpstr>Развитие туберкулеза под маской  лимфопролиферативного заболевания</vt:lpstr>
      <vt:lpstr>Развитие туберкулеза под маской саркоидоза</vt:lpstr>
      <vt:lpstr>Развитие туберкулеза под маской различных поражений урогенитального тракта</vt:lpstr>
      <vt:lpstr>Исходы «МАСОК» туберкулеза</vt:lpstr>
      <vt:lpstr>Исходы «МАСОК» туберкулеза</vt:lpstr>
      <vt:lpstr>Исходы «МАСОК» туберкулеза</vt:lpstr>
      <vt:lpstr>Диагностика туберкулеза</vt:lpstr>
      <vt:lpstr>Диагностика туберкулеза</vt:lpstr>
      <vt:lpstr>Диагностика туберкулеза</vt:lpstr>
      <vt:lpstr>Диагностика туберкулеза</vt:lpstr>
      <vt:lpstr>Виды микробиологических и молекулярно-генетических исследований на микобактерии туберкулеза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Клинические «МАСКИ» туберкулеза</dc:title>
  <dc:creator>Лаптева Наталья Сергеевна</dc:creator>
  <cp:lastModifiedBy>Лаптева Наталья Сергеевна</cp:lastModifiedBy>
  <cp:revision>1</cp:revision>
  <dcterms:created xsi:type="dcterms:W3CDTF">2024-12-03T11:59:00Z</dcterms:created>
  <dcterms:modified xsi:type="dcterms:W3CDTF">2024-12-03T12:00:46Z</dcterms:modified>
</cp:coreProperties>
</file>