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80" r:id="rId2"/>
    <p:sldId id="257" r:id="rId3"/>
    <p:sldId id="266" r:id="rId4"/>
    <p:sldId id="273" r:id="rId5"/>
    <p:sldId id="276" r:id="rId6"/>
    <p:sldId id="281" r:id="rId7"/>
    <p:sldId id="279" r:id="rId8"/>
    <p:sldId id="270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739" y="803189"/>
            <a:ext cx="10550018" cy="511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Autofit/>
          </a:bodyPr>
          <a:lstStyle/>
          <a:p>
            <a:r>
              <a:rPr lang="ru-RU" sz="3000" b="1" dirty="0">
                <a:solidFill>
                  <a:srgbClr val="C00000"/>
                </a:solidFill>
                <a:latin typeface="+mn-lt"/>
              </a:rPr>
              <a:t>Международный день борьбы со злоупотреблением наркотическими средствами и их незаконным </a:t>
            </a:r>
            <a:r>
              <a:rPr lang="ru-RU" sz="3000" b="1" dirty="0" smtClean="0">
                <a:solidFill>
                  <a:srgbClr val="C00000"/>
                </a:solidFill>
                <a:latin typeface="+mn-lt"/>
              </a:rPr>
              <a:t>оборотом. </a:t>
            </a:r>
            <a:br>
              <a:rPr lang="ru-RU" sz="3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000" b="1" dirty="0" smtClean="0">
                <a:solidFill>
                  <a:srgbClr val="C00000"/>
                </a:solidFill>
                <a:latin typeface="+mn-lt"/>
              </a:rPr>
              <a:t>День врача-нарколога</a:t>
            </a:r>
            <a:endParaRPr lang="ru-RU" sz="3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Международный день борьбы со злоупотреблением наркотическими средствами и их незаконным оборотом </a:t>
            </a:r>
            <a:r>
              <a:rPr lang="ru-RU" sz="1700" dirty="0"/>
              <a:t>(International Day Against Drug Abuse and Illicit Trafficking) </a:t>
            </a:r>
            <a:r>
              <a:rPr lang="ru-RU" sz="1700" dirty="0" smtClean="0"/>
              <a:t>отмечается ежегодно во всем мире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26 июня.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26 июня </a:t>
            </a:r>
            <a:r>
              <a:rPr lang="ru-RU" sz="1700" dirty="0" smtClean="0"/>
              <a:t>в России отмечается также профессиональный праздник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врача-нарколога.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Цели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проведения данного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мероприятия: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700" dirty="0" smtClean="0"/>
              <a:t>способствовать усилению деятельности </a:t>
            </a:r>
            <a:r>
              <a:rPr lang="ru-RU" sz="1700" dirty="0"/>
              <a:t>и </a:t>
            </a:r>
            <a:r>
              <a:rPr lang="ru-RU" sz="1700" dirty="0" smtClean="0"/>
              <a:t>сотрудничества всех стран для </a:t>
            </a:r>
            <a:r>
              <a:rPr lang="ru-RU" sz="1700" dirty="0"/>
              <a:t>достижения цели создания международного общества, свободного от </a:t>
            </a:r>
            <a:r>
              <a:rPr lang="ru-RU" sz="1700" dirty="0" smtClean="0"/>
              <a:t>наркомании;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700" dirty="0"/>
              <a:t>привлечение внимания к проблеме роста наркозависимых людей в мире, среди которых большое количество молодежи и </a:t>
            </a:r>
            <a:r>
              <a:rPr lang="ru-RU" sz="1700" dirty="0" smtClean="0"/>
              <a:t>детей;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700" dirty="0" smtClean="0"/>
              <a:t>повышение </a:t>
            </a:r>
            <a:r>
              <a:rPr lang="ru-RU" sz="1700" dirty="0"/>
              <a:t>осведомлённости </a:t>
            </a:r>
            <a:r>
              <a:rPr lang="ru-RU" sz="1700" dirty="0" smtClean="0"/>
              <a:t> </a:t>
            </a:r>
            <a:r>
              <a:rPr lang="ru-RU" sz="1700" dirty="0"/>
              <a:t>населения, </a:t>
            </a:r>
            <a:r>
              <a:rPr lang="ru-RU" sz="1700" dirty="0" smtClean="0"/>
              <a:t>и прежде </a:t>
            </a:r>
            <a:r>
              <a:rPr lang="ru-RU" sz="1700" dirty="0"/>
              <a:t>всего – молодёжи, о вреде и последствиях употребления </a:t>
            </a:r>
            <a:r>
              <a:rPr lang="ru-RU" sz="1700" dirty="0" smtClean="0"/>
              <a:t>наркотиков;</a:t>
            </a:r>
            <a:endParaRPr lang="ru-RU" sz="17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700" dirty="0" smtClean="0"/>
              <a:t>пропаганда </a:t>
            </a:r>
            <a:r>
              <a:rPr lang="ru-RU" sz="1700" dirty="0"/>
              <a:t>здорового образа жизни, </a:t>
            </a: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700" dirty="0" smtClean="0"/>
              <a:t>повышение качества </a:t>
            </a:r>
            <a:r>
              <a:rPr lang="ru-RU" sz="1700" dirty="0"/>
              <a:t>медицинской помощи и </a:t>
            </a:r>
            <a:r>
              <a:rPr lang="ru-RU" sz="1700" dirty="0" smtClean="0"/>
              <a:t>осведомленность </a:t>
            </a:r>
            <a:r>
              <a:rPr lang="ru-RU" sz="1700" dirty="0"/>
              <a:t>врачей о последних достижениях </a:t>
            </a:r>
            <a:r>
              <a:rPr lang="ru-RU" sz="1700" dirty="0" smtClean="0"/>
              <a:t>науки</a:t>
            </a:r>
            <a:r>
              <a:rPr lang="ru-RU" sz="1700" dirty="0"/>
              <a:t>;</a:t>
            </a: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700" dirty="0" smtClean="0"/>
              <a:t>оценка </a:t>
            </a:r>
            <a:r>
              <a:rPr lang="ru-RU" sz="1700" dirty="0"/>
              <a:t>и </a:t>
            </a:r>
            <a:r>
              <a:rPr lang="ru-RU" sz="1700" dirty="0" smtClean="0"/>
              <a:t>признание </a:t>
            </a:r>
            <a:r>
              <a:rPr lang="ru-RU" sz="1700" dirty="0"/>
              <a:t>профессиональных достижений </a:t>
            </a:r>
            <a:r>
              <a:rPr lang="ru-RU" sz="1700" dirty="0" smtClean="0"/>
              <a:t>врачей-наркологов</a:t>
            </a:r>
            <a:endParaRPr lang="ru-RU" sz="17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284205"/>
            <a:ext cx="1522627" cy="140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Наркоманию</a:t>
            </a:r>
            <a:r>
              <a:rPr lang="ru-RU" sz="1600" dirty="0"/>
              <a:t>, наряду со СПИДом и </a:t>
            </a:r>
            <a:r>
              <a:rPr lang="ru-RU" sz="1600" dirty="0" smtClean="0"/>
              <a:t>раком, </a:t>
            </a:r>
            <a:r>
              <a:rPr lang="ru-RU" sz="1600" dirty="0"/>
              <a:t>называют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чумой XXI века</a:t>
            </a:r>
            <a:r>
              <a:rPr lang="ru-RU" sz="1600" dirty="0"/>
              <a:t>, хотя сама по себе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история борьбы с ней насчитывает уже более 100 лет</a:t>
            </a:r>
            <a:r>
              <a:rPr lang="ru-RU" sz="1600" dirty="0"/>
              <a:t>.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Первая такая попытка </a:t>
            </a:r>
            <a:r>
              <a:rPr lang="ru-RU" sz="1600" dirty="0"/>
              <a:t>была предпринята Шанхайской комиссией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в феврале 1909 года</a:t>
            </a:r>
            <a:r>
              <a:rPr lang="ru-RU" sz="1600" dirty="0"/>
              <a:t>. Представители тринадцати стран, включая Россию пытались решить вопрос ограничения ввоза в Европу наркотиков, основным поставщиком которых были азиатские страны. Однако с тех пор мало что изменилось. Разве только вместо опиума появились тяжелые наркотики для внутривенного применения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7 декабря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1987 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года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Генеральная Ассамблея ООН </a:t>
            </a:r>
            <a:r>
              <a:rPr lang="ru-RU" sz="1600" dirty="0"/>
              <a:t>своей резолюцией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№ A/RES/42/112 </a:t>
            </a:r>
            <a:r>
              <a:rPr lang="ru-RU" sz="1600" dirty="0"/>
              <a:t>постановила ежегодно отмечать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26 июня </a:t>
            </a:r>
            <a:r>
              <a:rPr lang="ru-RU" sz="1600" dirty="0"/>
              <a:t>как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Международный день борьбы со злоупотреблением наркотическими средствами и их незаконным оборотом</a:t>
            </a:r>
            <a:r>
              <a:rPr lang="ru-RU" sz="1600" dirty="0"/>
              <a:t> (International Day Against Drug Abuse and Illicit Trafficking), или проще –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Международный день борьбы с наркотиками</a:t>
            </a:r>
            <a:r>
              <a:rPr lang="ru-RU" sz="1600" dirty="0"/>
              <a:t>, в знак выражения своей решимости усиливать деятельность и сотрудничество с целью создания международного общества, свободного от наркомании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Решение </a:t>
            </a:r>
            <a:r>
              <a:rPr lang="ru-RU" sz="1600" dirty="0"/>
              <a:t>было принято </a:t>
            </a:r>
            <a:r>
              <a:rPr lang="ru-RU" sz="1600" dirty="0" smtClean="0"/>
              <a:t>на </a:t>
            </a:r>
            <a:r>
              <a:rPr lang="ru-RU" sz="1600" dirty="0"/>
              <a:t>основе рекомендации Международной конференции по борьбе со злоупотреблением наркотическими средствами и их незаконным оборотом 1987 года, которая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26 июня </a:t>
            </a:r>
            <a:r>
              <a:rPr lang="ru-RU" sz="1600" dirty="0"/>
              <a:t>приняла Всеобъемлющий план будущей деятельности по борьбе со злоупотреблением наркотическими средствами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Дата</a:t>
            </a:r>
            <a:r>
              <a:rPr lang="ru-RU" sz="1600" dirty="0"/>
              <a:t> международного праздника имеет символическое значение. Именно в этот день,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в 1999 году</a:t>
            </a:r>
            <a:r>
              <a:rPr lang="ru-RU" sz="1600" dirty="0"/>
              <a:t>, в Португалии была принята национальная программа профилактики наркомании в местах лишения свободы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Слово «наркотик»</a:t>
            </a:r>
            <a:r>
              <a:rPr lang="ru-RU" sz="1600" dirty="0"/>
              <a:t> 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(«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narcotics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») </a:t>
            </a:r>
            <a:r>
              <a:rPr lang="ru-RU" sz="1600" dirty="0" smtClean="0"/>
              <a:t>в </a:t>
            </a:r>
            <a:r>
              <a:rPr lang="ru-RU" sz="1600" dirty="0"/>
              <a:t>переводе с греческого «усыпляющий» или «приводящий в оцепенение». И правда, наркотические вещества усыпляют сознание людей. Количество наркозависимых растет с каждым годом.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Праздник был создан для привлечения общественности и органов власти к этой всемирной проблеме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Каждый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год  </a:t>
            </a:r>
            <a:r>
              <a:rPr lang="ru-RU" sz="1600" dirty="0"/>
              <a:t>Организация Объединенных наций </a:t>
            </a:r>
            <a:r>
              <a:rPr lang="ru-RU" sz="1600" dirty="0" smtClean="0"/>
              <a:t>готовит </a:t>
            </a:r>
            <a:r>
              <a:rPr lang="ru-RU" sz="1600" dirty="0"/>
              <a:t>отчетный доклад о выявлении уровня употребления психотропных веществ, лечении </a:t>
            </a:r>
            <a:r>
              <a:rPr lang="ru-RU" sz="1600" dirty="0" smtClean="0"/>
              <a:t>наркоманов. Ежегодно Международный </a:t>
            </a:r>
            <a:r>
              <a:rPr lang="ru-RU" sz="1600" dirty="0"/>
              <a:t>день борьбы с наркотиками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посвящен определенной теме: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accent5">
                    <a:lumMod val="75000"/>
                  </a:schemeClr>
                </a:solidFill>
              </a:rPr>
              <a:t>2020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год</a:t>
            </a:r>
            <a:r>
              <a:rPr lang="en-US" sz="1600" dirty="0" smtClean="0"/>
              <a:t> —</a:t>
            </a:r>
            <a:r>
              <a:rPr lang="ru-RU" sz="1600" dirty="0"/>
              <a:t>"Больше знаний для большей </a:t>
            </a:r>
            <a:r>
              <a:rPr lang="ru-RU" sz="1600" dirty="0" smtClean="0"/>
              <a:t>помощи«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2021 год</a:t>
            </a:r>
            <a:r>
              <a:rPr lang="ru-RU" sz="1600" dirty="0" smtClean="0"/>
              <a:t> </a:t>
            </a:r>
            <a:r>
              <a:rPr lang="en-US" sz="1600" dirty="0" smtClean="0"/>
              <a:t>—</a:t>
            </a:r>
            <a:r>
              <a:rPr lang="ru-RU" sz="1600" dirty="0"/>
              <a:t>«Давайте поговорим о наркотиках, информация спасает жизни»</a:t>
            </a: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2022 год</a:t>
            </a:r>
            <a:r>
              <a:rPr lang="ru-RU" sz="1600" dirty="0" smtClean="0"/>
              <a:t> </a:t>
            </a:r>
            <a:r>
              <a:rPr lang="en-US" sz="1600" dirty="0" smtClean="0"/>
              <a:t>—</a:t>
            </a:r>
            <a:r>
              <a:rPr lang="ru-RU" sz="1600" dirty="0" smtClean="0"/>
              <a:t> «</a:t>
            </a:r>
            <a:r>
              <a:rPr lang="ru-RU" sz="1600" dirty="0"/>
              <a:t>Решение проблем, связанных с наркотиками, в условиях кризиса здравоохранения и гуманитарных кризисов»</a:t>
            </a: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284205"/>
            <a:ext cx="1522627" cy="140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081" y="367313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Международного дня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борьбы с наркотиками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В 1998 году </a:t>
            </a:r>
            <a:r>
              <a:rPr lang="ru-RU" sz="1700" dirty="0"/>
              <a:t>состоялась специальная сессия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Генеральной Ассамблеи ООН</a:t>
            </a:r>
            <a:r>
              <a:rPr lang="ru-RU" sz="1700" dirty="0"/>
              <a:t>, поставившая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цель значительно уменьшить такое пагубное явление в мире, как наркомания, уже к 2008 году.</a:t>
            </a:r>
            <a:r>
              <a:rPr lang="ru-RU" sz="1700" dirty="0"/>
              <a:t> </a:t>
            </a:r>
            <a:r>
              <a:rPr lang="ru-RU" sz="1700" dirty="0" smtClean="0"/>
              <a:t>Однако в </a:t>
            </a:r>
            <a:r>
              <a:rPr lang="ru-RU" sz="1700" dirty="0"/>
              <a:t>2008 году Генеральная Ассамблея признала, что, несмотря на продолжающуюся активизацию усилий международного сообщества, мировая проблема наркотиков по-прежнему представляет собой серьезную угрозу для здоровья населения и безопасности и благополучия людей, особенно молодежи, а также для национальной безопасности и суверенитета </a:t>
            </a:r>
            <a:r>
              <a:rPr lang="ru-RU" sz="1700" dirty="0" smtClean="0"/>
              <a:t>государств, </a:t>
            </a:r>
            <a:r>
              <a:rPr lang="ru-RU" sz="1700" dirty="0"/>
              <a:t>и что она наносит ущерб социально-экономической и политической стабильности и устойчивому развитию.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Проблема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наркомании </a:t>
            </a:r>
            <a:r>
              <a:rPr lang="ru-RU" sz="1700" dirty="0"/>
              <a:t>является одной из наиболее актуальных как для здравоохранения, так и для общества в целом. Это обусловлено тяжелыми медицинскими и социальными последствиями злоупотребления психоактивными веществами, среди которых на первом месте находятся характерные изменения личности.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К негативным медицинским последствиям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наркомании относятся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RU" sz="1700" dirty="0"/>
              <a:t>наличие ряда соматических заболеваний у пациентов, распространение ВИЧ-инфекции, вирусных гепатитов В и С, преждевременная смертность. Треть ВИЧ-инфицированных получили свой вирус из шприца с наркотиком</a:t>
            </a:r>
            <a:r>
              <a:rPr lang="ru-RU" sz="1700" dirty="0" smtClean="0"/>
              <a:t>.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К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негативным социальным последствиям наркомании относятся:</a:t>
            </a:r>
            <a:r>
              <a:rPr lang="ru-RU" sz="1700" dirty="0"/>
              <a:t> низкий процент трудовой занятости, высокая частота криминогенного поведения и судимостей, нарушения семейных связей.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России</a:t>
            </a:r>
            <a:r>
              <a:rPr lang="ru-RU" sz="1700" dirty="0" smtClean="0"/>
              <a:t>, согласно данным проведенных научных исследований, за </a:t>
            </a:r>
            <a:r>
              <a:rPr lang="ru-RU" sz="1700" dirty="0"/>
              <a:t>последнее десятилетие наркозависимых людей стало в 8 раз больше, это примерно 6 млн. человек. Половина из них — подростки и молодежь</a:t>
            </a:r>
            <a:r>
              <a:rPr lang="ru-RU" sz="1700" dirty="0" smtClean="0"/>
              <a:t>. Цифра </a:t>
            </a:r>
            <a:r>
              <a:rPr lang="ru-RU" sz="1700" dirty="0"/>
              <a:t>независимых экспертов намного выше — это 11 млн. наркоманов в России</a:t>
            </a:r>
            <a:r>
              <a:rPr lang="ru-RU" sz="1700" dirty="0" smtClean="0"/>
              <a:t>. Средний </a:t>
            </a:r>
            <a:r>
              <a:rPr lang="ru-RU" sz="1700" dirty="0"/>
              <a:t>возраст наркозависимых снизился до 13-14 лет. Стало больше женщин, употребляющих психотропные вещества</a:t>
            </a:r>
            <a:r>
              <a:rPr lang="ru-RU" sz="1700" dirty="0" smtClean="0"/>
              <a:t>. </a:t>
            </a:r>
            <a:r>
              <a:rPr lang="ru-RU" sz="1700" dirty="0"/>
              <a:t>Из-за наркомании </a:t>
            </a:r>
            <a:r>
              <a:rPr lang="ru-RU" sz="1700" dirty="0" smtClean="0"/>
              <a:t>Россия </a:t>
            </a:r>
            <a:r>
              <a:rPr lang="ru-RU" sz="1700" dirty="0"/>
              <a:t>ежегодно теряет по 3,6 триллиона рублей – порядка 3,8% ВВП.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По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статистике</a:t>
            </a:r>
            <a:r>
              <a:rPr lang="ru-RU" sz="1700" dirty="0"/>
              <a:t>, даже те, кто употребляет только легкие наркотики, живет не более шести лет.  Приём ЛСД позволяет прожить около 3-4 лет. Самые страшные показатели у героиновых и солевых наркоманов – в среднем, их жизнь сокращается до одного года, за который кайф от психоактивного вещества будет регулярно сменяться мучительной ломкой.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Статистика смертности от наркотиков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в России </a:t>
            </a:r>
            <a:r>
              <a:rPr lang="ru-RU" sz="1700" dirty="0" smtClean="0"/>
              <a:t>за </a:t>
            </a:r>
            <a:r>
              <a:rPr lang="ru-RU" sz="1700" dirty="0"/>
              <a:t>2016-2020 гг. показывает, что наркозависимость ежегодно убивает около 70 тыс. человек, при том, что официально начинают употреблять психотропные препараты около девяноста тысяч человек каждый год.</a:t>
            </a:r>
            <a:endParaRPr lang="ru-RU" sz="1700" dirty="0"/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9373" y="12356"/>
            <a:ext cx="1522627" cy="140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Информация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в помощь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родителям(родственникам)</a:t>
            </a:r>
            <a:endParaRPr lang="ru-RU" sz="3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5">
                    <a:lumMod val="75000"/>
                  </a:schemeClr>
                </a:solidFill>
              </a:rPr>
              <a:t>Как </a:t>
            </a:r>
            <a:r>
              <a:rPr lang="ru-RU" sz="5200" b="1" dirty="0">
                <a:solidFill>
                  <a:schemeClr val="accent5">
                    <a:lumMod val="75000"/>
                  </a:schemeClr>
                </a:solidFill>
              </a:rPr>
              <a:t>понять, что человек начал принимать наркотики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Стал </a:t>
            </a:r>
            <a:r>
              <a:rPr lang="ru-RU" sz="5200" dirty="0"/>
              <a:t>часто врать по любому поводу, не заботясь о том, верят ему или нет.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Стал чаще исчезать из дома, и старается не рассказывать, где и с кем бывает и что делает.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У него испортился характер — стал раздражительным, вспыльчивым, часто повышает голос.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Его настроение «скачет» — от глубокой тоски к немотивированному веселью и обратно.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Стал плохо спать или наоборот, пытается проспать целый день.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У него неожиданно изменился аппетит — начал много есть или, наоборот, отказывается от еды.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У него часто расширены зрачки и сосуды глаз, а веки покраснели.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В теплую погоду он носит одежду с длинными рукавами.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Вы никогда раньше не видели его новых лучших друзей, а старых не видите больше совсем.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Его практически перестали интересовать старые увлечения.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Без серьезных причин уволился с работы.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У него появились новые жаргонные слова.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Чтобы поговорить по телефону или отправить сообщение, выходит в другую комнату или на балкон.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Его перестала интересовать семья и ее проблемы.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У него постоянно нет денег не только на крупные покупки, но и на продукты для семьи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chemeClr val="accent5">
                    <a:lumMod val="75000"/>
                  </a:schemeClr>
                </a:solidFill>
              </a:rPr>
              <a:t>Что делать?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Успокоиться и посмотреть на ситуацию трезво, не паниковать. Наркомания — это серьезная проблема. Но старайтесь ее воспринимать, как ситуацию, из которой при должных усилиях есть выход.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Если наркозависимый берет у вас деньги, перекройте финансовые потоки. Не давайте ему ключи от машины, следите за тем, чтобы он не совершал никаких сделок и не брал кредиты под залог вашей общей собственности.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9373" y="12356"/>
            <a:ext cx="1522627" cy="140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2399"/>
          </a:xfrm>
        </p:spPr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Информация в помощь родителям(родственникам)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238"/>
            <a:ext cx="10515600" cy="500448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 smtClean="0"/>
              <a:t>Всегда </a:t>
            </a:r>
            <a:r>
              <a:rPr lang="ru-RU" sz="5000" dirty="0"/>
              <a:t>выполняйте свои обещания. Если вы пообещали вызвать милицию, обнаружив дома подозрительных «знакомых» или заметив пропажу вещей — сделайте это обязательно.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Будьте всегда готовым вызвать бригаду скорой Выясните адреса и телефоны наркологических клиник, в которые вам удобнее всего </a:t>
            </a:r>
            <a:r>
              <a:rPr lang="ru-RU" sz="5000" dirty="0" smtClean="0"/>
              <a:t>добираться.</a:t>
            </a:r>
            <a:endParaRPr lang="ru-RU" sz="5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Сходите на консультацию для родственников наркоманов в наркологический диспансер, чтобы обсудить со </a:t>
            </a:r>
            <a:r>
              <a:rPr lang="ru-RU" sz="5000" dirty="0" smtClean="0"/>
              <a:t>специалистами стратегию вашего поведения.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 smtClean="0"/>
              <a:t>Помогите </a:t>
            </a:r>
            <a:r>
              <a:rPr lang="ru-RU" sz="5000" dirty="0"/>
              <a:t>близкому дойти до специалиста. Наркоман обычно уверен, что может справиться с зависимостью сам, но если у него появились сомнения, поддержите их и съездите вместе с ним к наркологу.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Строго выполняйте все предписания врача, даже если вашему наркоману они кажутся неудобными, постыдными или сложными.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000" b="1" dirty="0">
                <a:solidFill>
                  <a:schemeClr val="accent5">
                    <a:lumMod val="75000"/>
                  </a:schemeClr>
                </a:solidFill>
              </a:rPr>
              <a:t>Чего не делать?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Впадать в панику. Если вы потеряете самообладание, ваш близкий лишится последнего шанса на помощь.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Жалеть наркомана. Прием наркотиков — это его собственный выбор, который он сделал, будучи взрослым человеком. </a:t>
            </a:r>
            <a:endParaRPr lang="ru-RU" sz="5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 smtClean="0"/>
              <a:t>Закрывать </a:t>
            </a:r>
            <a:r>
              <a:rPr lang="ru-RU" sz="5000" dirty="0"/>
              <a:t>на проблему глаза. Наркоман не может «побаловаться и бросить» или «перебеситься» — избавиться от наркотической зависимости в один миг невозможно.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Пытаться разговаривать с наркоманом, когда он находится под действием наркотиков. Он вас не слышит или не понимает.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Читать мораль. Обвинения, обличения и многочасовые лекции о вреде наркотиков пользы не принесут. И даже наоборот, могут лишить вас шанса поговорить с наркоманом навсегда.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Принимать его условия. Даже если они выглядят, как прямой шантаж: «Покончу с собой, если не дадите денег на дозу».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Пытаться лечить наркомана на дому. «Чудо-капельницы» могут снять состояние «ломки», но избавление от зависимости — сложный и многоэтапный процесс.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000" b="1" dirty="0">
                <a:solidFill>
                  <a:schemeClr val="accent5">
                    <a:lumMod val="75000"/>
                  </a:schemeClr>
                </a:solidFill>
              </a:rPr>
              <a:t>Самое </a:t>
            </a:r>
            <a:r>
              <a:rPr lang="ru-RU" sz="5000" b="1" dirty="0" smtClean="0">
                <a:solidFill>
                  <a:schemeClr val="accent5">
                    <a:lumMod val="75000"/>
                  </a:schemeClr>
                </a:solidFill>
              </a:rPr>
              <a:t>важное:</a:t>
            </a:r>
            <a:endParaRPr lang="ru-RU" sz="50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000" dirty="0"/>
              <a:t>Не впадать в панику, не читать мораль и не жалеть наркомана — лучший способ сохранить контроль над ситуацией. От пристрастия к наркотикам избавиться сложно, но вовремя проявленная настойчивость и твердость помогут наркоману вовремя начать лечение.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9373" y="12356"/>
            <a:ext cx="1522627" cy="140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Факты о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наркомании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27538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Ежегодно в мире </a:t>
            </a:r>
            <a:r>
              <a:rPr lang="ru-RU" sz="1400" dirty="0"/>
              <a:t>от употребления наркотиков и болезней, связанных с ними, погибает более полумиллиона человек. К сожалению эта цифра склонна постоянно </a:t>
            </a:r>
            <a:r>
              <a:rPr lang="ru-RU" sz="1400" dirty="0" smtClean="0"/>
              <a:t>увеличиваться. Больше </a:t>
            </a:r>
            <a:r>
              <a:rPr lang="ru-RU" sz="1400" dirty="0"/>
              <a:t>всего наркоманов (42%) гибнет от различных заболеваний, вызванных употреблением психоактивных веществ</a:t>
            </a:r>
            <a:r>
              <a:rPr lang="ru-RU" sz="1400" dirty="0" smtClean="0"/>
              <a:t>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От передозировки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наркотиками </a:t>
            </a:r>
            <a:r>
              <a:rPr lang="ru-RU" sz="1400" dirty="0" smtClean="0"/>
              <a:t>умирает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/>
              <a:t>более 13</a:t>
            </a:r>
            <a:r>
              <a:rPr lang="ru-RU" sz="1400" dirty="0" smtClean="0"/>
              <a:t>%. </a:t>
            </a:r>
            <a:r>
              <a:rPr lang="ru-RU" sz="1400" dirty="0"/>
              <a:t>При этом в России средний возраст лиц, погибших от передозировок, составляет 25 – 35 лет</a:t>
            </a:r>
            <a:r>
              <a:rPr lang="ru-RU" sz="1400" dirty="0" smtClean="0"/>
              <a:t>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Заканчивают жизнь самоубийством </a:t>
            </a:r>
            <a:r>
              <a:rPr lang="ru-RU" sz="1400" dirty="0"/>
              <a:t>почти 3%.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Кокаин </a:t>
            </a:r>
            <a:r>
              <a:rPr lang="ru-RU" sz="1400" dirty="0"/>
              <a:t>убивает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/>
              <a:t>в три раза больше людей, чем другие незаконные наркотики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Изначально</a:t>
            </a:r>
            <a:r>
              <a:rPr lang="ru-RU" sz="1400" dirty="0"/>
              <a:t> многие наркотики были разработаны для лечения людей. Например, героин был создан для лечения кашля, а ЛСД – </a:t>
            </a:r>
            <a:r>
              <a:rPr lang="ru-RU" sz="1400" dirty="0" smtClean="0"/>
              <a:t>для лечения шизофрении.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«Травка» </a:t>
            </a:r>
            <a:r>
              <a:rPr lang="ru-RU" sz="1400" dirty="0"/>
              <a:t>первыми повреждает легкие. Даже один «косяк» приводит к необратимым последствиям. При регулярном употреблении развивается рак </a:t>
            </a:r>
            <a:r>
              <a:rPr lang="ru-RU" sz="1400" dirty="0" smtClean="0"/>
              <a:t>легких.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В 99% </a:t>
            </a:r>
            <a:r>
              <a:rPr lang="ru-RU" sz="1400" dirty="0"/>
              <a:t>курильщики марихуаны или конопли переходят на </a:t>
            </a:r>
            <a:r>
              <a:rPr lang="ru-RU" sz="1400" dirty="0" smtClean="0"/>
              <a:t>героин.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Наркотики не делятся на «легкие» и «тяжелые». </a:t>
            </a:r>
            <a:r>
              <a:rPr lang="ru-RU" sz="1400" dirty="0"/>
              <a:t>Эти границы придуманы наркозависимыми. Люди умирают от любых видов наркотических веществ.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Чтобы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изготовить 1 килограмм кокаина</a:t>
            </a:r>
            <a:r>
              <a:rPr lang="ru-RU" sz="1400" dirty="0"/>
              <a:t>, требуется 1 тонна листьев коки, которые в дальнейшем проходят обработку серной кислотой, бензином, аммиаком, ацетоном, эфиром, и соляной кислотой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Большинство купюр американских долларов</a:t>
            </a:r>
            <a:r>
              <a:rPr lang="ru-RU" sz="1400" dirty="0"/>
              <a:t> имеют на себе следы кокаина. Однако это не означает, что все они использовались для употребления наркотика — его частички передаются с одной купюры на другую при их контакте в бумажниках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За время американского присутствия в Афганистане</a:t>
            </a:r>
            <a:r>
              <a:rPr lang="ru-RU" sz="1400" dirty="0"/>
              <a:t>, производство опиумного сырца (исходного сырья для героина — одного из наиболее распространённых тяжёлых наркотиков) в этой стране увеличилось более чем в 50 раз;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9373" y="12356"/>
            <a:ext cx="1522627" cy="140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К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Международному дню </a:t>
            </a:r>
            <a:r>
              <a:rPr lang="ru-RU" sz="1400" dirty="0"/>
              <a:t>борьбы со злоупотреблением наркотическими средствами и их незаконным оборотом, который каждый год посвящен определенной теме, во многих странах мира проводятся просветительские мероприятия и акции, направленные на осведомление населения, и прежде всего – молодежи, о вреде и последствиях употребления наркотиков и на пропаганду здорового образа жизни, чтобы еще раз напомнить человечеству, каким страшным недугом является наркомания</a:t>
            </a:r>
            <a:r>
              <a:rPr lang="ru-RU" sz="14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В России:</a:t>
            </a:r>
            <a:endParaRPr lang="ru-RU" sz="14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Наркологи, представители власти, служба по контролю за оборотом наркотических веществ проводят круглые столы. Обсуждается тема контроля наркомании, лечения наркозависимых и их реабилитации.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Проводятся тематические </a:t>
            </a:r>
            <a:r>
              <a:rPr lang="ru-RU" sz="1400" dirty="0"/>
              <a:t>семинары и конференции для врачей и средних медицинских </a:t>
            </a:r>
            <a:r>
              <a:rPr lang="ru-RU" sz="1400" dirty="0" smtClean="0"/>
              <a:t>работников.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Организуются </a:t>
            </a:r>
            <a:r>
              <a:rPr lang="ru-RU" sz="1400" dirty="0"/>
              <a:t>выступления специалистов по проблеме наркомании по радио и </a:t>
            </a:r>
            <a:r>
              <a:rPr lang="ru-RU" sz="1400" dirty="0" smtClean="0"/>
              <a:t>телевидению.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Публикуются статьи в местной печати, тематика Международного Дня борьбы с наркоманией освещается на Интернет-сайтах.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Во </a:t>
            </a:r>
            <a:r>
              <a:rPr lang="ru-RU" sz="1400" dirty="0"/>
              <a:t>многих городах </a:t>
            </a:r>
            <a:r>
              <a:rPr lang="ru-RU" sz="1400" dirty="0" smtClean="0"/>
              <a:t>проводят массовые спортивные </a:t>
            </a:r>
            <a:r>
              <a:rPr lang="ru-RU" sz="1400" dirty="0"/>
              <a:t>соревнования, акции здорового образа жизни. Молодые люди организуют флешмобы, которые объединяют общество против наркотиков. Проводят концерты, посвященные жизни без наркотиков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Кто отмечает?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Праздник отмечают представители общественности, неравнодушные к проблеме зависимости населения от химических агентов. Участие в мероприятиях принимают представители власти, </a:t>
            </a:r>
            <a:r>
              <a:rPr lang="ru-RU" sz="1400" dirty="0" smtClean="0"/>
              <a:t>медицинские работники, </a:t>
            </a:r>
            <a:r>
              <a:rPr lang="ru-RU" sz="1400" dirty="0"/>
              <a:t>ученые, </a:t>
            </a:r>
            <a:r>
              <a:rPr lang="ru-RU" sz="1400" dirty="0" smtClean="0"/>
              <a:t>сотрудники службы </a:t>
            </a:r>
            <a:r>
              <a:rPr lang="ru-RU" sz="1400" dirty="0"/>
              <a:t>по контролю за оборотом наркотических веществ</a:t>
            </a:r>
            <a:r>
              <a:rPr lang="ru-RU" sz="1400" dirty="0" smtClean="0"/>
              <a:t>. Этот день также </a:t>
            </a:r>
            <a:r>
              <a:rPr lang="ru-RU" sz="1400" dirty="0"/>
              <a:t>очень важен для всех бывших наркозависимых, которым удалось избавиться от пагубного пристрастия.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9373" y="12356"/>
            <a:ext cx="1522627" cy="140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+mn-lt"/>
              </a:rPr>
              <a:t>Список литературы по лечению и профилактике </a:t>
            </a:r>
            <a:r>
              <a:rPr lang="ru-RU" sz="3600" dirty="0" smtClean="0">
                <a:latin typeface="+mn-lt"/>
              </a:rPr>
              <a:t>наркомании, </a:t>
            </a:r>
            <a:r>
              <a:rPr lang="ru-RU" sz="3600" dirty="0" smtClean="0">
                <a:latin typeface="+mn-lt"/>
              </a:rPr>
              <a:t>находящейся в фонде библиотеки ГООАУ ДПО « МОЦПК СЗ»</a:t>
            </a:r>
            <a:endParaRPr lang="ru-RU" sz="36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Бортникова </a:t>
            </a:r>
            <a:r>
              <a:rPr lang="ru-RU" sz="1400" dirty="0"/>
              <a:t>С.М. </a:t>
            </a:r>
            <a:r>
              <a:rPr lang="ru-RU" sz="1400" b="1" dirty="0"/>
              <a:t>Сестринское дело в невропатологии и психиатрии с курсом </a:t>
            </a:r>
            <a:r>
              <a:rPr lang="ru-RU" sz="1400" b="1" dirty="0" smtClean="0"/>
              <a:t>наркологии</a:t>
            </a:r>
            <a:r>
              <a:rPr lang="ru-RU" sz="1400" dirty="0"/>
              <a:t>. – </a:t>
            </a:r>
            <a:r>
              <a:rPr lang="ru-RU" sz="1400" dirty="0" smtClean="0"/>
              <a:t> Ростов </a:t>
            </a:r>
            <a:r>
              <a:rPr lang="ru-RU" sz="1400" dirty="0"/>
              <a:t>н/Д: </a:t>
            </a:r>
            <a:r>
              <a:rPr lang="ru-RU" sz="1400" dirty="0" smtClean="0"/>
              <a:t>Феникс, 2011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Бабаян Э.Э., Гонопольский М.Г. </a:t>
            </a:r>
            <a:r>
              <a:rPr lang="ru-RU" sz="1400" b="1" dirty="0"/>
              <a:t>Наркология. Учебное </a:t>
            </a:r>
            <a:r>
              <a:rPr lang="ru-RU" sz="1400" b="1" dirty="0" smtClean="0"/>
              <a:t>пособие. </a:t>
            </a:r>
            <a:r>
              <a:rPr lang="ru-RU" sz="1400" dirty="0"/>
              <a:t>– </a:t>
            </a:r>
            <a:r>
              <a:rPr lang="ru-RU" sz="1400" dirty="0" smtClean="0"/>
              <a:t>М</a:t>
            </a:r>
            <a:r>
              <a:rPr lang="ru-RU" sz="1400" dirty="0"/>
              <a:t>.: </a:t>
            </a:r>
            <a:r>
              <a:rPr lang="ru-RU" sz="1400" dirty="0" smtClean="0"/>
              <a:t>Медицина, 1990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Дунаевский В.В., Стяжкин В.Д. Наркомании и </a:t>
            </a:r>
            <a:r>
              <a:rPr lang="ru-RU" sz="1400" dirty="0" smtClean="0"/>
              <a:t>токсикомании.</a:t>
            </a:r>
            <a:r>
              <a:rPr lang="ru-RU" sz="1400" dirty="0"/>
              <a:t> – </a:t>
            </a:r>
            <a:r>
              <a:rPr lang="ru-RU" sz="1400" dirty="0" smtClean="0"/>
              <a:t>Л.: </a:t>
            </a:r>
            <a:r>
              <a:rPr lang="ru-RU" sz="1400" dirty="0"/>
              <a:t>Медицина, </a:t>
            </a:r>
            <a:r>
              <a:rPr lang="ru-RU" sz="1400" dirty="0" smtClean="0"/>
              <a:t>1990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Карпатенкова О., Калинина С., Седых Е. Изменение паттернов химической зависимости у молодежи в мегаполис. // Сестринское дело. – 2022 –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2186</TotalTime>
  <Words>2043</Words>
  <Application>Microsoft Office PowerPoint</Application>
  <PresentationFormat>Произвольный</PresentationFormat>
  <Paragraphs>123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Международный день борьбы со злоупотреблением наркотическими средствами и их незаконным оборотом.  День врача-нарколога</vt:lpstr>
      <vt:lpstr>История праздника    </vt:lpstr>
      <vt:lpstr>Актуальность проведения Международного дня борьбы с наркотиками</vt:lpstr>
      <vt:lpstr>Информация в помощь родителям(родственникам)</vt:lpstr>
      <vt:lpstr>Информация в помощь родителям(родственникам)</vt:lpstr>
      <vt:lpstr>Факты о наркомании</vt:lpstr>
      <vt:lpstr> Традиции       </vt:lpstr>
      <vt:lpstr>Список литературы по лечению и профилактике наркомании,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176</cp:revision>
  <dcterms:created xsi:type="dcterms:W3CDTF">2019-04-11T10:45:24Z</dcterms:created>
  <dcterms:modified xsi:type="dcterms:W3CDTF">2023-06-08T09:07:59Z</dcterms:modified>
</cp:coreProperties>
</file>