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80" r:id="rId2"/>
    <p:sldId id="257" r:id="rId3"/>
    <p:sldId id="266" r:id="rId4"/>
    <p:sldId id="283" r:id="rId5"/>
    <p:sldId id="284" r:id="rId6"/>
    <p:sldId id="273" r:id="rId7"/>
    <p:sldId id="286" r:id="rId8"/>
    <p:sldId id="276" r:id="rId9"/>
    <p:sldId id="285" r:id="rId10"/>
    <p:sldId id="270" r:id="rId11"/>
    <p:sldId id="27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0000"/>
    <a:srgbClr val="920000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88" y="704335"/>
            <a:ext cx="10905925" cy="5461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95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</a:t>
            </a:r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  </a:t>
            </a:r>
            <a:r>
              <a:rPr lang="ru-RU" b="1" dirty="0" smtClean="0">
                <a:solidFill>
                  <a:srgbClr val="FF0000"/>
                </a:solidFill>
              </a:rPr>
              <a:t> 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569308"/>
            <a:ext cx="11157439" cy="506009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960000"/>
                </a:solidFill>
              </a:rPr>
              <a:t>Этот </a:t>
            </a:r>
            <a:r>
              <a:rPr lang="ru-RU" sz="1400" b="1" dirty="0">
                <a:solidFill>
                  <a:srgbClr val="960000"/>
                </a:solidFill>
              </a:rPr>
              <a:t>день </a:t>
            </a:r>
            <a:r>
              <a:rPr lang="ru-RU" sz="1400" dirty="0"/>
              <a:t>знаменит своими традиционными </a:t>
            </a:r>
            <a:r>
              <a:rPr lang="ru-RU" sz="1400" dirty="0" smtClean="0"/>
              <a:t>просветительскими </a:t>
            </a:r>
            <a:r>
              <a:rPr lang="ru-RU" sz="1400" dirty="0"/>
              <a:t>и </a:t>
            </a:r>
            <a:r>
              <a:rPr lang="ru-RU" sz="1400" dirty="0" smtClean="0"/>
              <a:t>памятными мероприятиями: семинарами, публичными лекциями, конференциями, </a:t>
            </a:r>
            <a:r>
              <a:rPr lang="ru-RU" sz="1400" dirty="0"/>
              <a:t>в ходе которых специалисты обсуждают будущие направления </a:t>
            </a:r>
            <a:r>
              <a:rPr lang="ru-RU" sz="1400" dirty="0" smtClean="0"/>
              <a:t>деятельности. Главная их </a:t>
            </a:r>
            <a:r>
              <a:rPr lang="ru-RU" sz="1400" dirty="0"/>
              <a:t>цель – дать как можно больше информации о СПИДе, о его путях передачи, профилактике, а также научить лояльному отношению к людям, </a:t>
            </a:r>
            <a:r>
              <a:rPr lang="ru-RU" sz="1400" dirty="0" smtClean="0"/>
              <a:t>являющимся </a:t>
            </a:r>
            <a:r>
              <a:rPr lang="ru-RU" sz="1400" dirty="0"/>
              <a:t>носителями болезни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960000"/>
                </a:solidFill>
              </a:rPr>
              <a:t>В мегаполисах </a:t>
            </a:r>
            <a:r>
              <a:rPr lang="ru-RU" sz="1400" dirty="0"/>
              <a:t>зачастую открывают мобильные станции по забору крови, где любой из жителей и гостей городов </a:t>
            </a:r>
            <a:r>
              <a:rPr lang="ru-RU" sz="1400" dirty="0" smtClean="0"/>
              <a:t>может бесплатно сделать экспресс-анализ </a:t>
            </a:r>
            <a:r>
              <a:rPr lang="ru-RU" sz="1400" dirty="0"/>
              <a:t>на определение недуга. </a:t>
            </a:r>
            <a:r>
              <a:rPr lang="ru-RU" sz="1400" dirty="0" smtClean="0"/>
              <a:t>Нередко </a:t>
            </a:r>
            <a:r>
              <a:rPr lang="ru-RU" sz="1400" dirty="0"/>
              <a:t>организуется бесплатная раздача средств контрацепции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960000"/>
                </a:solidFill>
              </a:rPr>
              <a:t>Всевозможными благотворительными фондами </a:t>
            </a:r>
            <a:r>
              <a:rPr lang="ru-RU" sz="1400" dirty="0"/>
              <a:t>в этот день проводятся различные акции, средства от которых направляются в научно-исследовательские центры для разработки новых эффективных средств в борьбе со СПИДом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960000"/>
                </a:solidFill>
              </a:rPr>
              <a:t>Телевидение в этот день </a:t>
            </a:r>
            <a:r>
              <a:rPr lang="ru-RU" sz="1400" dirty="0"/>
              <a:t>показывает тематические телепередачи, документальные </a:t>
            </a:r>
            <a:r>
              <a:rPr lang="ru-RU" sz="1400" dirty="0" smtClean="0"/>
              <a:t>фильмы.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960000"/>
                </a:solidFill>
              </a:rPr>
              <a:t>Устраиваются флешмобы</a:t>
            </a:r>
            <a:r>
              <a:rPr lang="ru-RU" sz="1400" dirty="0"/>
              <a:t>;  знаменитые деятели культуры, искусства, звёзды шоу-бизнеса и </a:t>
            </a:r>
            <a:r>
              <a:rPr lang="ru-RU" sz="1400" dirty="0" smtClean="0"/>
              <a:t>медийные личности записывают </a:t>
            </a:r>
            <a:r>
              <a:rPr lang="ru-RU" sz="1400" dirty="0"/>
              <a:t>видеоролики, обращающие взоры социума на актуальные вопросы.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960000"/>
                </a:solidFill>
              </a:rPr>
              <a:t>Привлекается </a:t>
            </a:r>
            <a:r>
              <a:rPr lang="ru-RU" sz="1400" b="1" dirty="0">
                <a:solidFill>
                  <a:srgbClr val="960000"/>
                </a:solidFill>
              </a:rPr>
              <a:t>к просветительной работе и молодое поколение.</a:t>
            </a:r>
            <a:r>
              <a:rPr lang="ru-RU" sz="1400" dirty="0"/>
              <a:t> Для этих целей в учебных заведениях </a:t>
            </a:r>
            <a:r>
              <a:rPr lang="ru-RU" sz="1400" dirty="0" smtClean="0"/>
              <a:t>школьники и студенты изготавливают тематические стенгазеты, плакаты, презентации и </a:t>
            </a:r>
            <a:r>
              <a:rPr lang="ru-RU" sz="1400" dirty="0"/>
              <a:t>др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960000"/>
                </a:solidFill>
              </a:rPr>
              <a:t>Распространяются средства </a:t>
            </a:r>
            <a:r>
              <a:rPr lang="ru-RU" sz="1400" b="1" dirty="0">
                <a:solidFill>
                  <a:srgbClr val="960000"/>
                </a:solidFill>
              </a:rPr>
              <a:t>наглядной агитации </a:t>
            </a:r>
            <a:r>
              <a:rPr lang="ru-RU" sz="1400" dirty="0" smtClean="0"/>
              <a:t>(листовки </a:t>
            </a:r>
            <a:r>
              <a:rPr lang="ru-RU" sz="1400" dirty="0"/>
              <a:t>с информацией о ВИЧ-инфекции и мерах ее профилактики, памятки </a:t>
            </a:r>
            <a:r>
              <a:rPr lang="ru-RU" sz="1400" dirty="0" smtClean="0"/>
              <a:t>«</a:t>
            </a:r>
            <a:r>
              <a:rPr lang="ru-RU" sz="1400" dirty="0"/>
              <a:t>Пройди тест на ВИЧ</a:t>
            </a:r>
            <a:r>
              <a:rPr lang="ru-RU" sz="1400" dirty="0" smtClean="0"/>
              <a:t>» и др.).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960000"/>
                </a:solidFill>
              </a:rPr>
              <a:t>В </a:t>
            </a:r>
            <a:r>
              <a:rPr lang="ru-RU" sz="1400" b="1" dirty="0">
                <a:solidFill>
                  <a:srgbClr val="960000"/>
                </a:solidFill>
              </a:rPr>
              <a:t>этот день принято вспоминать умерших от </a:t>
            </a:r>
            <a:r>
              <a:rPr lang="ru-RU" sz="1400" b="1" dirty="0" smtClean="0">
                <a:solidFill>
                  <a:srgbClr val="960000"/>
                </a:solidFill>
              </a:rPr>
              <a:t>связанных со СПИДом заболеваний.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809" y="157163"/>
            <a:ext cx="1417532" cy="154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960000"/>
                </a:solidFill>
                <a:latin typeface="+mn-lt"/>
              </a:rPr>
              <a:t>Список литературы по лечению и профилактике </a:t>
            </a:r>
            <a:r>
              <a:rPr lang="ru-RU" sz="3600" b="1" dirty="0" smtClean="0">
                <a:solidFill>
                  <a:srgbClr val="960000"/>
                </a:solidFill>
                <a:latin typeface="+mn-lt"/>
              </a:rPr>
              <a:t>ВИЧ/СПИДа, </a:t>
            </a:r>
            <a:r>
              <a:rPr lang="ru-RU" sz="3600" b="1" dirty="0" smtClean="0">
                <a:solidFill>
                  <a:srgbClr val="960000"/>
                </a:solidFill>
                <a:latin typeface="+mn-lt"/>
              </a:rPr>
              <a:t>находящейся в фонде библиотеки ГООАУ ДПО « МОЦПК СЗ»</a:t>
            </a:r>
            <a:endParaRPr lang="ru-RU" sz="3600" b="1" dirty="0">
              <a:solidFill>
                <a:srgbClr val="96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Шкатова, Е. Ю.  Безопасная среда для пациента и </a:t>
            </a:r>
            <a:r>
              <a:rPr lang="ru-RU" sz="1400" dirty="0" smtClean="0"/>
              <a:t>персонала: </a:t>
            </a:r>
            <a:r>
              <a:rPr lang="ru-RU" sz="1400" dirty="0"/>
              <a:t>учебное пособие для среднего профессионального образования / Е. Ю. Шкатова, Н. В. Хетагури, О. А. Морозкова. – М.: Юрайт, </a:t>
            </a:r>
            <a:r>
              <a:rPr lang="ru-RU" sz="1400" dirty="0" smtClean="0"/>
              <a:t>2023. </a:t>
            </a:r>
            <a:r>
              <a:rPr lang="ru-RU" sz="1400" dirty="0"/>
              <a:t>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Мисюк, М. Н.  Основы медицинских знаний и здорового образа жизни : учебник и практикум для вузов / М. Н. Мисюк. — 4-е изд., перераб. и доп. </a:t>
            </a:r>
            <a:r>
              <a:rPr lang="ru-RU" sz="1400" dirty="0" smtClean="0"/>
              <a:t>— М</a:t>
            </a:r>
            <a:r>
              <a:rPr lang="ru-RU" sz="1400" dirty="0"/>
              <a:t>.: Юрайт, 2023. – электронная </a:t>
            </a:r>
            <a:r>
              <a:rPr lang="ru-RU" sz="14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/>
              <a:t>Агкацева, С. А.  Технология выполнения простых медицинских услуг в дерматологии и венерологии : учебное пособие для среднего профессионального образования / С. А. Агкацева. </a:t>
            </a:r>
            <a:r>
              <a:rPr lang="ru-RU" sz="1400" dirty="0" smtClean="0"/>
              <a:t>— </a:t>
            </a:r>
            <a:r>
              <a:rPr lang="ru-RU" sz="1400" dirty="0"/>
              <a:t>М.: Юрайт, 2023.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Титаренко </a:t>
            </a:r>
            <a:r>
              <a:rPr lang="ru-RU" sz="1400" dirty="0"/>
              <a:t>Р.В. Сестринское дело при инфекционных болезнях и курсе ВИЧ-инфекции и </a:t>
            </a:r>
            <a:r>
              <a:rPr lang="ru-RU" sz="1400" dirty="0" smtClean="0"/>
              <a:t>эпидемиологии. </a:t>
            </a:r>
            <a:r>
              <a:rPr lang="ru-RU" sz="1400" dirty="0"/>
              <a:t>– </a:t>
            </a:r>
            <a:r>
              <a:rPr lang="ru-RU" sz="1400" dirty="0" smtClean="0"/>
              <a:t>Ростов </a:t>
            </a:r>
            <a:r>
              <a:rPr lang="ru-RU" sz="1400" dirty="0"/>
              <a:t>н/Д: </a:t>
            </a:r>
            <a:r>
              <a:rPr lang="ru-RU" sz="1400" dirty="0" smtClean="0"/>
              <a:t>Феникс, 2011</a:t>
            </a: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Алгоритмы </a:t>
            </a:r>
            <a:r>
              <a:rPr lang="ru-RU" sz="1400" dirty="0"/>
              <a:t>и памятки «АнтиВИЧ»: постконтактная профилактика и состав </a:t>
            </a:r>
            <a:r>
              <a:rPr lang="ru-RU" sz="1400" dirty="0" smtClean="0"/>
              <a:t>укладки. // Главная медицинская сестра. – 2023 - № 5</a:t>
            </a:r>
            <a:r>
              <a:rPr lang="ru-RU" sz="1400" dirty="0"/>
              <a:t> . – электронная версия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Абдуллаева </a:t>
            </a:r>
            <a:r>
              <a:rPr lang="ru-RU" sz="1400" dirty="0"/>
              <a:t>Т. Постконтактная профилактика ВИЧ: пошаговый алгоритм для </a:t>
            </a:r>
            <a:r>
              <a:rPr lang="ru-RU" sz="1400" dirty="0" smtClean="0"/>
              <a:t>медсестер. </a:t>
            </a:r>
            <a:r>
              <a:rPr lang="ru-RU" sz="1400" dirty="0"/>
              <a:t>// Главная медицинская сестра. – </a:t>
            </a:r>
            <a:r>
              <a:rPr lang="ru-RU" sz="1400" dirty="0" smtClean="0"/>
              <a:t>2022 </a:t>
            </a:r>
            <a:r>
              <a:rPr lang="ru-RU" sz="1400" dirty="0"/>
              <a:t>- № </a:t>
            </a:r>
            <a:r>
              <a:rPr lang="ru-RU" sz="1400" dirty="0" smtClean="0"/>
              <a:t>12</a:t>
            </a:r>
            <a:r>
              <a:rPr lang="ru-RU" sz="1400" dirty="0"/>
              <a:t> . – электронная версия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Абдуллаева Т</a:t>
            </a:r>
            <a:r>
              <a:rPr lang="ru-RU" sz="1400" dirty="0"/>
              <a:t>., </a:t>
            </a:r>
            <a:r>
              <a:rPr lang="ru-RU" sz="1400" dirty="0" smtClean="0"/>
              <a:t>Лагутина </a:t>
            </a:r>
            <a:r>
              <a:rPr lang="ru-RU" sz="1400" dirty="0"/>
              <a:t>Е. О. Профилактика ВИЧ по новым СанПиН. Чек-лист, чтобы избежать </a:t>
            </a:r>
            <a:r>
              <a:rPr lang="ru-RU" sz="1400" dirty="0" smtClean="0"/>
              <a:t>нарушений. </a:t>
            </a:r>
            <a:r>
              <a:rPr lang="ru-RU" sz="1400" dirty="0"/>
              <a:t>// Главная медицинская сестра. – </a:t>
            </a:r>
            <a:r>
              <a:rPr lang="ru-RU" sz="1400" dirty="0" smtClean="0"/>
              <a:t>2021 </a:t>
            </a:r>
            <a:r>
              <a:rPr lang="ru-RU" sz="1400" dirty="0"/>
              <a:t>- № </a:t>
            </a:r>
            <a:r>
              <a:rPr lang="ru-RU" sz="1400" dirty="0" smtClean="0"/>
              <a:t>11</a:t>
            </a:r>
            <a:r>
              <a:rPr lang="ru-RU" sz="1400" dirty="0"/>
              <a:t> 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борьбы со СПИДом </a:t>
            </a:r>
            <a:r>
              <a:rPr lang="ru-RU" sz="4000" b="1" dirty="0" smtClean="0">
                <a:solidFill>
                  <a:srgbClr val="92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920000"/>
                </a:solidFill>
                <a:latin typeface="+mn-lt"/>
              </a:rPr>
            </a:br>
            <a:endParaRPr lang="ru-RU" sz="4000" dirty="0">
              <a:solidFill>
                <a:srgbClr val="92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663" y="1927654"/>
            <a:ext cx="10928838" cy="424930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400" b="1" dirty="0">
                <a:solidFill>
                  <a:srgbClr val="960000"/>
                </a:solidFill>
              </a:rPr>
              <a:t>Всемирный день борьбы со СПИДом (World AIDS Day) </a:t>
            </a:r>
            <a:r>
              <a:rPr lang="ru-RU" sz="6400" dirty="0"/>
              <a:t>ежегодно отмечается по всему миру </a:t>
            </a:r>
            <a:r>
              <a:rPr lang="ru-RU" sz="6400" b="1" dirty="0">
                <a:solidFill>
                  <a:srgbClr val="920000"/>
                </a:solidFill>
              </a:rPr>
              <a:t>1 </a:t>
            </a:r>
            <a:r>
              <a:rPr lang="ru-RU" sz="6400" b="1" dirty="0" smtClean="0">
                <a:solidFill>
                  <a:srgbClr val="920000"/>
                </a:solidFill>
              </a:rPr>
              <a:t>декабря</a:t>
            </a:r>
            <a:r>
              <a:rPr lang="ru-RU" sz="6400" b="1" dirty="0" smtClean="0">
                <a:solidFill>
                  <a:srgbClr val="C00000"/>
                </a:solidFill>
              </a:rPr>
              <a:t> </a:t>
            </a:r>
            <a:r>
              <a:rPr lang="ru-RU" sz="6400" dirty="0"/>
              <a:t>в соответствии с решением Всемирной организации здравоохранения (ВОЗ) и решением Генеральной Ассамблеи ООН, принятыми </a:t>
            </a:r>
            <a:r>
              <a:rPr lang="ru-RU" sz="6400" b="1" dirty="0">
                <a:solidFill>
                  <a:srgbClr val="960000"/>
                </a:solidFill>
              </a:rPr>
              <a:t>в 1988 году</a:t>
            </a:r>
            <a:r>
              <a:rPr lang="ru-RU" sz="6400" b="1" dirty="0" smtClean="0">
                <a:solidFill>
                  <a:srgbClr val="960000"/>
                </a:solidFill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solidFill>
                  <a:srgbClr val="FF0000"/>
                </a:solidFill>
              </a:rPr>
              <a:t>	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400" b="1" dirty="0" smtClean="0">
                <a:solidFill>
                  <a:srgbClr val="960000"/>
                </a:solidFill>
              </a:rPr>
              <a:t>Цель проведения Всемирного дня борьбы со СПИДом: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6400" dirty="0" smtClean="0"/>
              <a:t>повышение </a:t>
            </a:r>
            <a:r>
              <a:rPr lang="ru-RU" sz="6400" dirty="0"/>
              <a:t>глобальной осведомленности о </a:t>
            </a:r>
            <a:r>
              <a:rPr lang="ru-RU" sz="6400" dirty="0" smtClean="0"/>
              <a:t>ВИЧ/СПИДе;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6400" dirty="0" smtClean="0"/>
              <a:t>возможность </a:t>
            </a:r>
            <a:r>
              <a:rPr lang="ru-RU" sz="6400" dirty="0"/>
              <a:t>отметить достижения в сфере профилактики ВИЧ-инфекции и расширения доступа к </a:t>
            </a:r>
            <a:r>
              <a:rPr lang="ru-RU" sz="6400" dirty="0" smtClean="0"/>
              <a:t>лечению</a:t>
            </a:r>
            <a:r>
              <a:rPr lang="ru-RU" sz="6400" dirty="0"/>
              <a:t>;</a:t>
            </a:r>
            <a:endParaRPr lang="ru-RU" sz="6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6400" dirty="0"/>
              <a:t>демонстрация международной солидарности </a:t>
            </a:r>
            <a:r>
              <a:rPr lang="ru-RU" sz="6400" dirty="0" smtClean="0"/>
              <a:t>в борьбе с эпидемией СПИД;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6400" dirty="0" smtClean="0"/>
              <a:t>поддержка людям, живущим с ВИЧ, </a:t>
            </a:r>
            <a:r>
              <a:rPr lang="ru-RU" sz="6400" dirty="0"/>
              <a:t>и </a:t>
            </a:r>
            <a:r>
              <a:rPr lang="ru-RU" sz="6400" dirty="0" smtClean="0"/>
              <a:t>воздание должной </a:t>
            </a:r>
            <a:r>
              <a:rPr lang="ru-RU" sz="6400" dirty="0"/>
              <a:t>памяти </a:t>
            </a:r>
            <a:r>
              <a:rPr lang="ru-RU" sz="6400" dirty="0" smtClean="0"/>
              <a:t>погибшим от </a:t>
            </a:r>
            <a:r>
              <a:rPr lang="ru-RU" sz="6400" dirty="0"/>
              <a:t>связанных со СПИДом </a:t>
            </a:r>
            <a:r>
              <a:rPr lang="ru-RU" sz="6400" dirty="0" smtClean="0"/>
              <a:t>заболеваний;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6400" dirty="0"/>
              <a:t>повышение качества медицинской помощи и осведомленность врачей о последних достижениях науки.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6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400" b="1" dirty="0" smtClean="0">
                <a:solidFill>
                  <a:srgbClr val="960000"/>
                </a:solidFill>
              </a:rPr>
              <a:t>Символом </a:t>
            </a:r>
            <a:r>
              <a:rPr lang="ru-RU" sz="6400" b="1" dirty="0">
                <a:solidFill>
                  <a:srgbClr val="960000"/>
                </a:solidFill>
              </a:rPr>
              <a:t>борьбы со СПИДом </a:t>
            </a:r>
            <a:r>
              <a:rPr lang="ru-RU" sz="6400" dirty="0"/>
              <a:t>является </a:t>
            </a:r>
            <a:r>
              <a:rPr lang="ru-RU" sz="6400" b="1" dirty="0">
                <a:solidFill>
                  <a:srgbClr val="920000"/>
                </a:solidFill>
              </a:rPr>
              <a:t>красная </a:t>
            </a:r>
            <a:r>
              <a:rPr lang="ru-RU" sz="6400" b="1" dirty="0" smtClean="0">
                <a:solidFill>
                  <a:srgbClr val="920000"/>
                </a:solidFill>
              </a:rPr>
              <a:t>ленточка </a:t>
            </a:r>
            <a:r>
              <a:rPr lang="ru-RU" sz="6400" b="1" dirty="0">
                <a:solidFill>
                  <a:srgbClr val="920000"/>
                </a:solidFill>
              </a:rPr>
              <a:t>(Red Ribbon</a:t>
            </a:r>
            <a:r>
              <a:rPr lang="ru-RU" sz="6400" b="1" dirty="0" smtClean="0">
                <a:solidFill>
                  <a:srgbClr val="920000"/>
                </a:solidFill>
              </a:rPr>
              <a:t>)</a:t>
            </a:r>
            <a:r>
              <a:rPr lang="ru-RU" sz="6400" dirty="0" smtClean="0">
                <a:solidFill>
                  <a:srgbClr val="920000"/>
                </a:solidFill>
              </a:rPr>
              <a:t>, </a:t>
            </a:r>
            <a:r>
              <a:rPr lang="ru-RU" sz="6400" dirty="0"/>
              <a:t>которая обозначает поддержку, сострадание и надежду на будущее без СПИДа.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5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809" y="157163"/>
            <a:ext cx="1417532" cy="154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396315"/>
            <a:ext cx="10720754" cy="525946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960000"/>
                </a:solidFill>
              </a:rPr>
              <a:t>Первыми, кто предложил в 1987 году </a:t>
            </a:r>
            <a:r>
              <a:rPr lang="ru-RU" sz="4800" dirty="0"/>
              <a:t>идею возникновения специальной даты, посвящённой борьбе со СПИДом, были </a:t>
            </a:r>
            <a:r>
              <a:rPr lang="ru-RU" sz="4800" b="1" dirty="0" smtClean="0">
                <a:solidFill>
                  <a:srgbClr val="960000"/>
                </a:solidFill>
              </a:rPr>
              <a:t>Джеймс </a:t>
            </a:r>
            <a:r>
              <a:rPr lang="ru-RU" sz="4800" b="1" dirty="0">
                <a:solidFill>
                  <a:srgbClr val="960000"/>
                </a:solidFill>
              </a:rPr>
              <a:t>Буннон и Томас </a:t>
            </a:r>
            <a:r>
              <a:rPr lang="ru-RU" sz="4800" b="1" dirty="0" smtClean="0">
                <a:solidFill>
                  <a:srgbClr val="960000"/>
                </a:solidFill>
              </a:rPr>
              <a:t>Неттер</a:t>
            </a:r>
            <a:r>
              <a:rPr lang="ru-RU" sz="4800" b="1" dirty="0">
                <a:solidFill>
                  <a:srgbClr val="960000"/>
                </a:solidFill>
              </a:rPr>
              <a:t> (James W. Bunn, Thomas Netter</a:t>
            </a:r>
            <a:r>
              <a:rPr lang="ru-RU" sz="4800" b="1" dirty="0" smtClean="0">
                <a:solidFill>
                  <a:srgbClr val="960000"/>
                </a:solidFill>
              </a:rPr>
              <a:t>)</a:t>
            </a:r>
            <a:r>
              <a:rPr lang="ru-RU" sz="4800" dirty="0" smtClean="0"/>
              <a:t>,</a:t>
            </a:r>
            <a:r>
              <a:rPr lang="ru-RU" sz="4800" dirty="0"/>
              <a:t> </a:t>
            </a:r>
            <a:r>
              <a:rPr lang="ru-RU" sz="4800" dirty="0" smtClean="0"/>
              <a:t>сотрудники </a:t>
            </a:r>
            <a:r>
              <a:rPr lang="ru-RU" sz="4800" dirty="0"/>
              <a:t>по вопросам общественной информации для Глобальной программы по борьбе со СПИДом </a:t>
            </a:r>
            <a:r>
              <a:rPr lang="ru-RU" sz="4800" dirty="0" smtClean="0"/>
              <a:t>Всемирной организации здравоохранения </a:t>
            </a:r>
            <a:r>
              <a:rPr lang="ru-RU" sz="4800" dirty="0"/>
              <a:t>в Женеве, Швейцария. Джонатан Манн, директор Глобальной программы по СПИДу, принял их </a:t>
            </a:r>
            <a:r>
              <a:rPr lang="ru-RU" sz="4800" dirty="0" smtClean="0"/>
              <a:t>идею</a:t>
            </a:r>
            <a:r>
              <a:rPr lang="ru-RU" sz="4800" dirty="0"/>
              <a:t>,</a:t>
            </a:r>
            <a:r>
              <a:rPr lang="ru-RU" sz="4800" dirty="0" smtClean="0"/>
              <a:t> </a:t>
            </a:r>
            <a:r>
              <a:rPr lang="ru-RU" sz="4800" dirty="0"/>
              <a:t>и он согласился с тем, что проведение первого Всемирного дня борьбы со СПИДом должно состояться 1 декабря 1988 года.</a:t>
            </a:r>
            <a:r>
              <a:rPr lang="ru-RU" sz="4800" dirty="0" smtClean="0"/>
              <a:t> Она была поддержана </a:t>
            </a:r>
            <a:r>
              <a:rPr lang="ru-RU" sz="4800" dirty="0"/>
              <a:t>представителями 140 государств. </a:t>
            </a:r>
            <a:endParaRPr lang="ru-RU" sz="48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960000"/>
                </a:solidFill>
              </a:rPr>
              <a:t>Бунн </a:t>
            </a:r>
            <a:r>
              <a:rPr lang="ru-RU" sz="4800" b="1" dirty="0">
                <a:solidFill>
                  <a:srgbClr val="960000"/>
                </a:solidFill>
              </a:rPr>
              <a:t>предложил дату 1 декабря</a:t>
            </a:r>
            <a:r>
              <a:rPr lang="ru-RU" sz="4800" dirty="0"/>
              <a:t>, чтобы обеспечить освещение в западных СМИ, что, по его мнению, имело жизненно важное значение для успеха Всемирного дня борьбы со СПИДом. Он посчитал, что, поскольку 1988 год был годом выборов в США, средства массовой информации устанут освещать выборы и захотят найти свежую историю. Бунн и Неттер посчитали, что 1 декабря идеальное время после выборов, и достаточное время до рождественских каникул. По сути, это белое пятно на новостном календаре и, таким образом, идеальный срок для Всемирного дня борьбы со СПИДом</a:t>
            </a:r>
            <a:r>
              <a:rPr lang="ru-RU" sz="48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960000"/>
                </a:solidFill>
              </a:rPr>
              <a:t>Начиная с 1996 года</a:t>
            </a:r>
            <a:r>
              <a:rPr lang="ru-RU" sz="4800" dirty="0"/>
              <a:t> </a:t>
            </a:r>
            <a:r>
              <a:rPr lang="ru-RU" sz="4800" b="1" dirty="0">
                <a:solidFill>
                  <a:srgbClr val="960000"/>
                </a:solidFill>
              </a:rPr>
              <a:t>организаций </a:t>
            </a:r>
            <a:r>
              <a:rPr lang="ru-RU" sz="4800" b="1" dirty="0" smtClean="0">
                <a:solidFill>
                  <a:srgbClr val="960000"/>
                </a:solidFill>
              </a:rPr>
              <a:t>этого дня занимается </a:t>
            </a:r>
            <a:r>
              <a:rPr lang="ru-RU" sz="4800" b="1" dirty="0">
                <a:solidFill>
                  <a:srgbClr val="960000"/>
                </a:solidFill>
              </a:rPr>
              <a:t>ЮНЭЙДС </a:t>
            </a:r>
            <a:r>
              <a:rPr lang="ru-RU" sz="4800" dirty="0"/>
              <a:t>– программа ООН, направленная на борьбу с ВИЧ и СПИДом. Понимая все возрастающие сложности, связанные с пандемией ВИЧ/СПИДа, ООН создала в 1996 году союз шести всемирных организаций. Названная Совместной программой Объединенных Наций по проблемам ВИЧ/СПИДа (Joint United Nations Programme on HIV/AIDS, UNAIDS), программа объединяет в качестве спонсоров этого совместного проекта Детский фонд ООН, Программу ООН по развитию, Фонд ООН по вопросам народонаселения, Организацию ООН по вопросам образования, науке и культуре (ЮНЕСКО), Всемирную организацию здравоохранения (ВОЗ) и Всемирный банк. </a:t>
            </a:r>
            <a:r>
              <a:rPr lang="ru-RU" sz="4800" dirty="0" smtClean="0"/>
              <a:t> В настоящее время Программа объединяет </a:t>
            </a:r>
            <a:r>
              <a:rPr lang="ru-RU" sz="4800" dirty="0"/>
              <a:t>усилия 11 организаций ООН: УВКБ, ЮНИСЕФ, ВПП, ПРООН, ЮНФПА, УНП, «ООН-Женщины», МОТ, ЮНЕСКО, ВОЗ и Всемирного </a:t>
            </a:r>
            <a:r>
              <a:rPr lang="ru-RU" sz="4800" dirty="0" smtClean="0"/>
              <a:t>банка.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7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960000"/>
                </a:solidFill>
              </a:rPr>
              <a:t>В России ЮНЭЙДС </a:t>
            </a:r>
            <a:r>
              <a:rPr lang="ru-RU" sz="4800" b="1" dirty="0">
                <a:solidFill>
                  <a:srgbClr val="960000"/>
                </a:solidFill>
              </a:rPr>
              <a:t>начала работу </a:t>
            </a:r>
            <a:r>
              <a:rPr lang="ru-RU" sz="4800" b="1" dirty="0" smtClean="0">
                <a:solidFill>
                  <a:srgbClr val="960000"/>
                </a:solidFill>
              </a:rPr>
              <a:t>в </a:t>
            </a:r>
            <a:r>
              <a:rPr lang="ru-RU" sz="4800" b="1" dirty="0">
                <a:solidFill>
                  <a:srgbClr val="960000"/>
                </a:solidFill>
              </a:rPr>
              <a:t>1997 году</a:t>
            </a:r>
            <a:r>
              <a:rPr lang="ru-RU" sz="4800" dirty="0"/>
              <a:t>. C 2006 года в Москве расположена Объединенная Программа ООН по ВИЧ/СПИДу для стран Европы и Центральной Азии. Регион охватывает 22 страны Восточной Европы и Центральной Азии, а также другие государства Европы..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960000"/>
                </a:solidFill>
              </a:rPr>
              <a:t>Каждый год  </a:t>
            </a:r>
            <a:r>
              <a:rPr lang="ru-RU" sz="4800" b="1" dirty="0" smtClean="0">
                <a:solidFill>
                  <a:srgbClr val="960000"/>
                </a:solidFill>
              </a:rPr>
              <a:t>Всемирный </a:t>
            </a:r>
            <a:r>
              <a:rPr lang="ru-RU" sz="4800" b="1" dirty="0">
                <a:solidFill>
                  <a:srgbClr val="960000"/>
                </a:solidFill>
              </a:rPr>
              <a:t>день борьбы со СПИДом </a:t>
            </a:r>
            <a:r>
              <a:rPr lang="ru-RU" sz="4800" b="1" dirty="0" smtClean="0">
                <a:solidFill>
                  <a:srgbClr val="960000"/>
                </a:solidFill>
              </a:rPr>
              <a:t>посвящен </a:t>
            </a:r>
            <a:r>
              <a:rPr lang="ru-RU" sz="4800" b="1" dirty="0">
                <a:solidFill>
                  <a:srgbClr val="960000"/>
                </a:solidFill>
              </a:rPr>
              <a:t>определенной </a:t>
            </a:r>
            <a:r>
              <a:rPr lang="ru-RU" sz="4800" b="1" dirty="0" smtClean="0">
                <a:solidFill>
                  <a:srgbClr val="960000"/>
                </a:solidFill>
              </a:rPr>
              <a:t>теме:</a:t>
            </a:r>
            <a:endParaRPr lang="ru-RU" sz="4800" b="1" dirty="0">
              <a:solidFill>
                <a:srgbClr val="96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2023    Лидерство – сообществам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2022    Время для равенства!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2021    Ликвидировать неравенство. Покончить со СПИДом. Прекратить пандемии.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2020    Международная солидарность, общая ответственность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2019    Сообщества добиваются перемен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 smtClean="0"/>
              <a:t>2018    Узнай свой статус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b="1" dirty="0" smtClean="0">
              <a:solidFill>
                <a:srgbClr val="7030A0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8587" y="157164"/>
            <a:ext cx="1182753" cy="1288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История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борьбы со СПИДом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800" b="1" dirty="0" smtClean="0">
                <a:solidFill>
                  <a:srgbClr val="960000"/>
                </a:solidFill>
              </a:rPr>
              <a:t>ВИЧ-инфекция </a:t>
            </a:r>
            <a:r>
              <a:rPr lang="ru-RU" sz="3800" b="1" dirty="0">
                <a:solidFill>
                  <a:srgbClr val="960000"/>
                </a:solidFill>
              </a:rPr>
              <a:t>и СПИД - что это такое?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8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800" b="1" dirty="0">
                <a:solidFill>
                  <a:srgbClr val="960000"/>
                </a:solidFill>
              </a:rPr>
              <a:t>ВИЧ-инфекция расшифровывается как «вирус иммунодефицита человека»</a:t>
            </a:r>
            <a:r>
              <a:rPr lang="ru-RU" sz="3800" dirty="0"/>
              <a:t>, и она первична. </a:t>
            </a:r>
            <a:r>
              <a:rPr lang="ru-RU" sz="3800" dirty="0" smtClean="0"/>
              <a:t>ВИЧ-инфекция разрушает или ослабляет  функцию </a:t>
            </a:r>
            <a:r>
              <a:rPr lang="ru-RU" sz="3800" dirty="0"/>
              <a:t>клеток иммунной системы. Первые симптомы могут проявиться  и через несколько лет после </a:t>
            </a:r>
            <a:r>
              <a:rPr lang="ru-RU" sz="3800" dirty="0" smtClean="0"/>
              <a:t>инфицирования.</a:t>
            </a:r>
            <a:r>
              <a:rPr lang="ru-RU" sz="3800" dirty="0"/>
              <a:t> </a:t>
            </a:r>
            <a:endParaRPr lang="ru-RU" sz="3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800" b="1" dirty="0" smtClean="0">
              <a:solidFill>
                <a:srgbClr val="96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800" b="1" dirty="0" smtClean="0">
                <a:solidFill>
                  <a:srgbClr val="960000"/>
                </a:solidFill>
              </a:rPr>
              <a:t>Термином СПИД</a:t>
            </a:r>
            <a:r>
              <a:rPr lang="ru-RU" sz="3800" b="1" dirty="0">
                <a:solidFill>
                  <a:srgbClr val="960000"/>
                </a:solidFill>
              </a:rPr>
              <a:t> </a:t>
            </a:r>
            <a:r>
              <a:rPr lang="ru-RU" sz="3800" b="1" dirty="0" smtClean="0">
                <a:solidFill>
                  <a:srgbClr val="960000"/>
                </a:solidFill>
              </a:rPr>
              <a:t>(«</a:t>
            </a:r>
            <a:r>
              <a:rPr lang="ru-RU" sz="3800" b="1" dirty="0">
                <a:solidFill>
                  <a:srgbClr val="960000"/>
                </a:solidFill>
              </a:rPr>
              <a:t>синдром приобретенного иммунного дефицита</a:t>
            </a:r>
            <a:r>
              <a:rPr lang="ru-RU" sz="3800" b="1" dirty="0" smtClean="0">
                <a:solidFill>
                  <a:srgbClr val="960000"/>
                </a:solidFill>
              </a:rPr>
              <a:t>») </a:t>
            </a:r>
            <a:r>
              <a:rPr lang="ru-RU" sz="3800" b="1" dirty="0">
                <a:solidFill>
                  <a:srgbClr val="960000"/>
                </a:solidFill>
              </a:rPr>
              <a:t>обозначили конечную стадию ВИЧ </a:t>
            </a:r>
            <a:r>
              <a:rPr lang="ru-RU" sz="3800" dirty="0"/>
              <a:t>— инфекции; она характеризуется поражением иммунной системы человека, на фоне которого развиваются сопутствующие заболевания легких, органов желудочно-кишечного тракта, головного мозга.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3800" b="1" dirty="0">
              <a:solidFill>
                <a:srgbClr val="96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800" b="1" dirty="0" smtClean="0">
                <a:solidFill>
                  <a:srgbClr val="960000"/>
                </a:solidFill>
              </a:rPr>
              <a:t>История </a:t>
            </a:r>
            <a:r>
              <a:rPr lang="ru-RU" sz="3800" b="1" dirty="0">
                <a:solidFill>
                  <a:srgbClr val="960000"/>
                </a:solidFill>
              </a:rPr>
              <a:t>открытия ВИЧ-инфекции </a:t>
            </a:r>
            <a:r>
              <a:rPr lang="ru-RU" sz="3800" dirty="0"/>
              <a:t>тесно связана с ее стигматизацией в обществе, желании «замолчать» проблему, и долгом отсутствии адекватного лечения. До сих пор доподлинно неизвестно, откуда появился ВИЧ. Выдвигают множество теорий разной степени абсурдности.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800" b="1" dirty="0" smtClean="0">
                <a:solidFill>
                  <a:srgbClr val="960000"/>
                </a:solidFill>
              </a:rPr>
              <a:t>В </a:t>
            </a:r>
            <a:r>
              <a:rPr lang="ru-RU" sz="3800" b="1" dirty="0">
                <a:solidFill>
                  <a:srgbClr val="960000"/>
                </a:solidFill>
              </a:rPr>
              <a:t>научном сообществе </a:t>
            </a:r>
            <a:r>
              <a:rPr lang="ru-RU" sz="3800" dirty="0"/>
              <a:t>считается, что ВИЧ возник в конце XIX или вначале XX, предположительно в 1920-х годах. Учеными было установлено, что вирус появился в Западной и Центральной Африке (к югу от Сахары) и был передан от обезьяны </a:t>
            </a:r>
            <a:r>
              <a:rPr lang="ru-RU" sz="3800" dirty="0" smtClean="0"/>
              <a:t>человеку при контакте с кровью животного. </a:t>
            </a:r>
            <a:r>
              <a:rPr lang="ru-RU" sz="3800" dirty="0"/>
              <a:t>В 1959 году в мире от СПИДа умер первый человек. Во всяком случае это было зафиксировано впервые. Носителем вируса оказался житель Конго. Спустя еще девять лет, в 1978 году, были зафиксированы очаги локализации этой эпидемии по всему миру – в США, Танзании, на Гаити и в Швеции. </a:t>
            </a:r>
            <a:r>
              <a:rPr lang="ru-RU" sz="3800" dirty="0" smtClean="0"/>
              <a:t>Но борьба с ним началась только в конце ХХ века.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3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800" b="1" dirty="0" smtClean="0">
                <a:solidFill>
                  <a:srgbClr val="960000"/>
                </a:solidFill>
              </a:rPr>
              <a:t>1981 год: </a:t>
            </a:r>
            <a:r>
              <a:rPr lang="ru-RU" sz="3800" dirty="0" smtClean="0"/>
              <a:t>В США были зафиксированы первые случаи болезни, которая позже получит название СПИД или </a:t>
            </a:r>
            <a:r>
              <a:rPr lang="en-US" sz="3800" dirty="0" smtClean="0"/>
              <a:t>AIDS </a:t>
            </a:r>
            <a:r>
              <a:rPr lang="ru-RU" sz="3800" dirty="0"/>
              <a:t>(синдром приобретенного иммунодефицита</a:t>
            </a:r>
            <a:r>
              <a:rPr lang="ru-RU" sz="3800" dirty="0" smtClean="0"/>
              <a:t>)</a:t>
            </a:r>
            <a:r>
              <a:rPr lang="ru-RU" sz="3800" dirty="0"/>
              <a:t>,</a:t>
            </a:r>
            <a:r>
              <a:rPr lang="ru-RU" sz="3800" dirty="0" smtClean="0"/>
              <a:t> </a:t>
            </a:r>
            <a:r>
              <a:rPr lang="ru-RU" sz="3800" dirty="0"/>
              <a:t>причиной которого является вирус дефицита иммунитета у человека (ВИЧ). После этого состоялась экстренная встреча руководителей здравоохранения из стран всего мира, на которой была достигнута договоренность об обмене информацией о ВИЧ/СПИДе и соблюдении социальной терпимости</a:t>
            </a:r>
            <a:r>
              <a:rPr lang="ru-RU" sz="38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3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800" b="1" dirty="0" smtClean="0">
                <a:solidFill>
                  <a:srgbClr val="960000"/>
                </a:solidFill>
              </a:rPr>
              <a:t>1983 год:</a:t>
            </a:r>
            <a:r>
              <a:rPr lang="ru-RU" sz="3800" dirty="0" smtClean="0"/>
              <a:t> Открытие ВИЧ (вируса иммунодефицита человека), вызывающего СПИД.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8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800" b="1" dirty="0">
                <a:solidFill>
                  <a:srgbClr val="960000"/>
                </a:solidFill>
              </a:rPr>
              <a:t>1985 год: </a:t>
            </a:r>
            <a:r>
              <a:rPr lang="ru-RU" sz="3800" dirty="0"/>
              <a:t>Разработан первый тест на ВИЧ. Ученые пришли к выводу, что вирус иммунодефицита передается человеку через кровь, грудное молоко и половым путем. Благодаря разработанному тесту донорскую кровь впервые стали проверять на наличие вируса иммунодефицита.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38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dirty="0" smtClean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809" y="157163"/>
            <a:ext cx="1417532" cy="154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9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История борьбы со СПИДом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960000"/>
                </a:solidFill>
              </a:rPr>
              <a:t>1987 год: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Было озвучено официальное заявление ВОЗ, в котором сообщалось, что возбудителем такого страшного заболевания, как СПИД, является вирус, вызывающий нехватку иммунитета у человека.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Зарегистрирован первый антиретровирусный препарат зидовудин. Не давал вирусу размножаться, но был очень дорогим и вызывал побочные эффекты.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Первый случай заражения ВИЧ в СССР.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8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>
                <a:solidFill>
                  <a:srgbClr val="960000"/>
                </a:solidFill>
              </a:rPr>
              <a:t>1996 год: 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Новый стандарт лечения – ВААРТ (высокоактивная антиретровирусная терапия). Увеличила продолжительность жизни людей с ВИЧ.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Запущена Объединенная программа ООН по ВИЧ/СПИД (</a:t>
            </a:r>
            <a:r>
              <a:rPr lang="en-US" sz="4800" dirty="0"/>
              <a:t>UNAIDS</a:t>
            </a:r>
            <a:r>
              <a:rPr lang="ru-RU" sz="4800" dirty="0"/>
              <a:t>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960000"/>
                </a:solidFill>
              </a:rPr>
              <a:t>1998 </a:t>
            </a:r>
            <a:r>
              <a:rPr lang="ru-RU" sz="4800" b="1" dirty="0">
                <a:solidFill>
                  <a:srgbClr val="960000"/>
                </a:solidFill>
              </a:rPr>
              <a:t>год:</a:t>
            </a:r>
            <a:r>
              <a:rPr lang="ru-RU" sz="4800" dirty="0"/>
              <a:t> Заболеваемость СПИДом среди ВИЧ-инфицированных в Европе снизилась на 28,2% за четыре года и составила 2,5</a:t>
            </a:r>
            <a:r>
              <a:rPr lang="ru-RU" sz="4800" dirty="0" smtClean="0"/>
              <a:t>%.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960000"/>
                </a:solidFill>
              </a:rPr>
              <a:t>2008 </a:t>
            </a:r>
            <a:r>
              <a:rPr lang="ru-RU" sz="4800" b="1" dirty="0">
                <a:solidFill>
                  <a:srgbClr val="960000"/>
                </a:solidFill>
              </a:rPr>
              <a:t>год: </a:t>
            </a:r>
            <a:r>
              <a:rPr lang="ru-RU" sz="4800" dirty="0"/>
              <a:t>Первый случай излечения от ВИЧ (в результате пересадки костного мозга</a:t>
            </a:r>
            <a:r>
              <a:rPr lang="ru-RU" sz="4800" dirty="0" smtClean="0"/>
              <a:t>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960000"/>
                </a:solidFill>
              </a:rPr>
              <a:t>2009 </a:t>
            </a:r>
            <a:r>
              <a:rPr lang="ru-RU" sz="4800" b="1" dirty="0">
                <a:solidFill>
                  <a:srgbClr val="960000"/>
                </a:solidFill>
              </a:rPr>
              <a:t>год: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Ученые расшифровали геном ВИЧ.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800" dirty="0"/>
              <a:t>&gt;30% впервые составила эффективность вакцины от ВИЧ</a:t>
            </a:r>
            <a:r>
              <a:rPr lang="ru-RU" sz="4800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48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960000"/>
                </a:solidFill>
              </a:rPr>
              <a:t>2012 год: </a:t>
            </a:r>
            <a:r>
              <a:rPr lang="ru-RU" sz="4800" dirty="0" smtClean="0"/>
              <a:t>Зарегистрирован тенофовир/эмтрицитабин – препарат для профилактики заражения ВИЧ. Ежедневный прием снижает риск заражения практически до нуля.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4800" b="1" dirty="0" smtClean="0">
                <a:solidFill>
                  <a:srgbClr val="960000"/>
                </a:solidFill>
              </a:rPr>
              <a:t>2029-2024 г. г.: </a:t>
            </a:r>
            <a:r>
              <a:rPr lang="ru-RU" sz="4800" dirty="0" smtClean="0"/>
              <a:t>Испытания новой комбинированной вакцины </a:t>
            </a:r>
            <a:r>
              <a:rPr lang="en-US" sz="4800" dirty="0" smtClean="0"/>
              <a:t>Mosaico</a:t>
            </a:r>
            <a:r>
              <a:rPr lang="ru-RU" sz="4800" dirty="0" smtClean="0"/>
              <a:t> – единственное на сегодня исследование, которое находится на финальной стадии.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4300" dirty="0" smtClean="0"/>
          </a:p>
          <a:p>
            <a:endParaRPr lang="ru-RU" sz="1600" dirty="0"/>
          </a:p>
          <a:p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809" y="157163"/>
            <a:ext cx="1417532" cy="154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125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Актуальность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проведения Всемирного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дня борьбы со СПИДом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ru-RU" sz="4400" b="1" dirty="0">
                <a:solidFill>
                  <a:srgbClr val="960000"/>
                </a:solidFill>
              </a:rPr>
              <a:t>Актуальность </a:t>
            </a:r>
            <a:r>
              <a:rPr lang="ru-RU" sz="4400" b="1" dirty="0" smtClean="0">
                <a:solidFill>
                  <a:srgbClr val="960000"/>
                </a:solidFill>
              </a:rPr>
              <a:t>проведения Всемирного дня борьбы со СПИДом </a:t>
            </a:r>
            <a:r>
              <a:rPr lang="ru-RU" sz="4400" b="1" dirty="0">
                <a:solidFill>
                  <a:srgbClr val="960000"/>
                </a:solidFill>
              </a:rPr>
              <a:t>обусловлена </a:t>
            </a:r>
            <a:r>
              <a:rPr lang="ru-RU" sz="4400" b="1" dirty="0" smtClean="0">
                <a:solidFill>
                  <a:srgbClr val="960000"/>
                </a:solidFill>
              </a:rPr>
              <a:t>следующими обстоятельствами: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960000"/>
                </a:solidFill>
              </a:rPr>
              <a:t>Масштабность </a:t>
            </a:r>
            <a:r>
              <a:rPr lang="ru-RU" sz="4400" b="1" dirty="0">
                <a:solidFill>
                  <a:srgbClr val="960000"/>
                </a:solidFill>
              </a:rPr>
              <a:t>распространения </a:t>
            </a:r>
            <a:r>
              <a:rPr lang="ru-RU" sz="4400" b="1" dirty="0" smtClean="0">
                <a:solidFill>
                  <a:srgbClr val="960000"/>
                </a:solidFill>
              </a:rPr>
              <a:t>ВИЧ и СПИД</a:t>
            </a:r>
            <a:r>
              <a:rPr lang="ru-RU" sz="4400" dirty="0" smtClean="0"/>
              <a:t>. </a:t>
            </a:r>
            <a:r>
              <a:rPr lang="ru-RU" sz="4400" dirty="0"/>
              <a:t>На сегодняшний день такое заболевание, как СПИД, известно в каждом уголке земного шара. Его справедливо называют крупномасштабной эпидемией, чумой 20-го и 21-го веков, реально угрожающей человечеству. </a:t>
            </a:r>
            <a:endParaRPr lang="ru-RU" sz="4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960000"/>
                </a:solidFill>
              </a:rPr>
              <a:t>Несмотря </a:t>
            </a:r>
            <a:r>
              <a:rPr lang="ru-RU" sz="4400" b="1" dirty="0">
                <a:solidFill>
                  <a:srgbClr val="960000"/>
                </a:solidFill>
              </a:rPr>
              <a:t>на прогресс </a:t>
            </a:r>
            <a:r>
              <a:rPr lang="ru-RU" sz="4400" dirty="0"/>
              <a:t>в борьбе с этим социально-значимым заболеванием, вылечить </a:t>
            </a:r>
            <a:r>
              <a:rPr lang="ru-RU" sz="4400" dirty="0" smtClean="0"/>
              <a:t>ВИЧ и СПИД полностью  </a:t>
            </a:r>
            <a:r>
              <a:rPr lang="ru-RU" sz="4400" dirty="0"/>
              <a:t>по сей день невозможно. К сожалению, нет и вакцины. </a:t>
            </a:r>
            <a:endParaRPr lang="ru-RU" sz="4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960000"/>
                </a:solidFill>
              </a:rPr>
              <a:t>По </a:t>
            </a:r>
            <a:r>
              <a:rPr lang="ru-RU" sz="4400" b="1" dirty="0">
                <a:solidFill>
                  <a:srgbClr val="960000"/>
                </a:solidFill>
              </a:rPr>
              <a:t>последним данным </a:t>
            </a:r>
            <a:r>
              <a:rPr lang="ru-RU" sz="4400" b="1" dirty="0" smtClean="0">
                <a:solidFill>
                  <a:srgbClr val="960000"/>
                </a:solidFill>
              </a:rPr>
              <a:t>ВОЗ</a:t>
            </a:r>
            <a:r>
              <a:rPr lang="ru-RU" sz="4400" dirty="0" smtClean="0"/>
              <a:t>, </a:t>
            </a:r>
            <a:r>
              <a:rPr lang="ru-RU" sz="4400" dirty="0"/>
              <a:t>к 2023 году число людей, живущих с ВИЧ по всему миру, достигло 38 миллионов. Несмотря на проводимые глобальные усилия по преодолению ВИЧ/СПИДа, число новых заражений остается очень высоким. В 2023 году было зарегистрировано около 1,7 миллиона новых случаев заражения ВИЧ. И это вызывает серьезное беспокойство мирового сообщества. </a:t>
            </a:r>
            <a:endParaRPr lang="ru-RU" sz="4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960000"/>
                </a:solidFill>
              </a:rPr>
              <a:t>Наибольшую опасность</a:t>
            </a:r>
            <a:r>
              <a:rPr lang="ru-RU" sz="4400" dirty="0" smtClean="0"/>
              <a:t> болезнь представляет в странах, где нет высокого уровня здравоохранения. Но не менее опасным является отсутствие знаний о болезни и уверенность в том, что «меня то уж точно это не коснется».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960000"/>
                </a:solidFill>
              </a:rPr>
              <a:t>По данным </a:t>
            </a:r>
            <a:r>
              <a:rPr lang="ru-RU" sz="4400" b="1" dirty="0">
                <a:solidFill>
                  <a:srgbClr val="960000"/>
                </a:solidFill>
              </a:rPr>
              <a:t>ФНМЦ по профилактике и борьбе со </a:t>
            </a:r>
            <a:r>
              <a:rPr lang="ru-RU" sz="4400" b="1" dirty="0" smtClean="0">
                <a:solidFill>
                  <a:srgbClr val="960000"/>
                </a:solidFill>
              </a:rPr>
              <a:t>СПИДом</a:t>
            </a:r>
            <a:r>
              <a:rPr lang="ru-RU" sz="4400" dirty="0" smtClean="0"/>
              <a:t>, в </a:t>
            </a:r>
            <a:r>
              <a:rPr lang="ru-RU" sz="4400" dirty="0"/>
              <a:t>Российской Федерации </a:t>
            </a:r>
            <a:r>
              <a:rPr lang="ru-RU" sz="4400" dirty="0" smtClean="0"/>
              <a:t>в 2023 году зарегистрировано </a:t>
            </a:r>
            <a:r>
              <a:rPr lang="ru-RU" sz="4400" dirty="0"/>
              <a:t>более 1 миллиона </a:t>
            </a:r>
            <a:r>
              <a:rPr lang="ru-RU" sz="4400" dirty="0" smtClean="0"/>
              <a:t>человек. </a:t>
            </a:r>
            <a:r>
              <a:rPr lang="ru-RU" sz="4400" dirty="0"/>
              <a:t>Поскольку ВИЧ-инфекция является неизлечимым заболеванием, а число новых случаев ВИЧ-инфекции превышает число умерших, продолжает расти общее число россиян, живущих с ВИЧ</a:t>
            </a:r>
            <a:r>
              <a:rPr lang="ru-RU" sz="4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 smtClean="0">
                <a:solidFill>
                  <a:srgbClr val="960000"/>
                </a:solidFill>
              </a:rPr>
              <a:t>Согласно </a:t>
            </a:r>
            <a:r>
              <a:rPr lang="ru-RU" sz="4400" b="1" dirty="0">
                <a:solidFill>
                  <a:srgbClr val="960000"/>
                </a:solidFill>
              </a:rPr>
              <a:t>отчету </a:t>
            </a:r>
            <a:r>
              <a:rPr lang="ru-RU" sz="4400" b="1" dirty="0" smtClean="0">
                <a:solidFill>
                  <a:srgbClr val="960000"/>
                </a:solidFill>
              </a:rPr>
              <a:t>Роспотребнадзора РФ за 2022 год</a:t>
            </a:r>
            <a:r>
              <a:rPr lang="ru-RU" sz="4400" dirty="0" smtClean="0"/>
              <a:t>, только общие прямые медицинские расходы </a:t>
            </a:r>
            <a:r>
              <a:rPr lang="ru-RU" sz="4400" dirty="0"/>
              <a:t>федерального бюджета и бюджетов субъектов РФ </a:t>
            </a:r>
            <a:r>
              <a:rPr lang="ru-RU" sz="4400" dirty="0" smtClean="0"/>
              <a:t> </a:t>
            </a:r>
            <a:r>
              <a:rPr lang="ru-RU" sz="4400" dirty="0"/>
              <a:t>в </a:t>
            </a:r>
            <a:r>
              <a:rPr lang="ru-RU" sz="4400" dirty="0" smtClean="0"/>
              <a:t>2022 </a:t>
            </a:r>
            <a:r>
              <a:rPr lang="ru-RU" sz="4400" dirty="0"/>
              <a:t>году на лечение ВИЧ </a:t>
            </a:r>
            <a:r>
              <a:rPr lang="ru-RU" sz="4400" dirty="0" smtClean="0"/>
              <a:t>составили </a:t>
            </a:r>
            <a:r>
              <a:rPr lang="ru-RU" sz="4400" dirty="0"/>
              <a:t>76,8 млрд </a:t>
            </a:r>
            <a:r>
              <a:rPr lang="ru-RU" sz="4400" dirty="0" smtClean="0"/>
              <a:t>рублей, расходы на  </a:t>
            </a:r>
            <a:r>
              <a:rPr lang="ru-RU" sz="4400" dirty="0"/>
              <a:t>закупку АРТ</a:t>
            </a:r>
            <a:r>
              <a:rPr lang="ru-RU" sz="4400" dirty="0" smtClean="0"/>
              <a:t> - </a:t>
            </a:r>
            <a:r>
              <a:rPr lang="ru-RU" sz="4400" dirty="0"/>
              <a:t>42,5 млрд рублей.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4400" b="1" dirty="0">
                <a:solidFill>
                  <a:srgbClr val="960000"/>
                </a:solidFill>
              </a:rPr>
              <a:t>День борьбы со СПИДом</a:t>
            </a:r>
            <a:r>
              <a:rPr lang="ru-RU" sz="4400" dirty="0"/>
              <a:t>, 1 декабря, призван остановить эту страшную статистику и уменьшить темпы распространения эпидемии по миру.</a:t>
            </a:r>
            <a:endParaRPr lang="ru-RU" sz="4400" dirty="0" smtClean="0"/>
          </a:p>
          <a:p>
            <a:pPr algn="just"/>
            <a:endParaRPr lang="ru-RU" sz="4400" dirty="0" smtClean="0"/>
          </a:p>
          <a:p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809" y="157163"/>
            <a:ext cx="1417532" cy="154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Пути передачи ВИЧ-инфекции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960000"/>
                </a:solidFill>
              </a:rPr>
              <a:t>Заразиться вирусом, вызывающим СПИД, можно только от человека, который является источником ВИЧ-инфекции. ВИЧ может передаваться только тремя путями</a:t>
            </a:r>
            <a:r>
              <a:rPr lang="ru-RU" sz="1800" b="1" dirty="0" smtClean="0">
                <a:solidFill>
                  <a:srgbClr val="960000"/>
                </a:solidFill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Половым – (инфицироваться можно при любом незащищенном контакте без использования презерватива, поскольку партнер может быть инфицирован ВИЧ и не знать об этом).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Парентеральном – через кровь (при попадании в организм инфицированной крови при инъекционном употреблении наркотиков,   использовании  нестерильного медицинского инструментария, в том числе  для татуировок, пирсинга, маникюра, педикюра, при пользовании чужими бритвенными принадлежностями, зубными щетками).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Вертикальном – от ВИЧ-инфицированной матери ребенку во время беременности, родов, кормлении грудью.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960000"/>
                </a:solidFill>
              </a:rPr>
              <a:t>ВИЧ не передаётся: </a:t>
            </a:r>
            <a:endParaRPr lang="ru-RU" sz="1800" b="1" dirty="0" smtClean="0">
              <a:solidFill>
                <a:srgbClr val="96000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800" b="1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через посуду, одежду, белье, бытовые предметы;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при рукопожатиях,  дружеских объятиях, поцелуях;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при посещении бассейна, сауны, туалета;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в общественном транспорте;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при укусах насекомыми, в том числе и кровососущими;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воздушно-капельным путем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через пищу, воду.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800" dirty="0"/>
              <a:t>при пользовании школьными принадлежностями, компьютером столовыми приборами, верхней одеждой.</a:t>
            </a:r>
          </a:p>
          <a:p>
            <a:pPr algn="just"/>
            <a:endParaRPr lang="ru-RU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809" y="157163"/>
            <a:ext cx="1417532" cy="154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757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Профилактика заболевания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841157"/>
            <a:ext cx="11271739" cy="4817720"/>
          </a:xfrm>
        </p:spPr>
        <p:txBody>
          <a:bodyPr>
            <a:normAutofit fontScale="25000" lnSpcReduction="20000"/>
          </a:bodyPr>
          <a:lstStyle/>
          <a:p>
            <a:pPr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900" dirty="0"/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rgbClr val="960000"/>
                </a:solidFill>
              </a:rPr>
              <a:t>Профилактика  - залог здоровья: болезнь </a:t>
            </a:r>
            <a:r>
              <a:rPr lang="ru-RU" sz="5200" b="1" dirty="0">
                <a:solidFill>
                  <a:srgbClr val="960000"/>
                </a:solidFill>
              </a:rPr>
              <a:t>легче предупредить, чем лечить! Конечно, это относится и к ВИЧ-инфекции. Как </a:t>
            </a:r>
            <a:r>
              <a:rPr lang="ru-RU" sz="5200" b="1" dirty="0" smtClean="0">
                <a:solidFill>
                  <a:srgbClr val="960000"/>
                </a:solidFill>
              </a:rPr>
              <a:t>можно </a:t>
            </a:r>
            <a:r>
              <a:rPr lang="ru-RU" sz="5200" b="1" dirty="0">
                <a:solidFill>
                  <a:srgbClr val="960000"/>
                </a:solidFill>
              </a:rPr>
              <a:t>«предупредить» ВИЧ? </a:t>
            </a:r>
            <a:r>
              <a:rPr lang="ru-RU" sz="5200" b="1" dirty="0" smtClean="0">
                <a:solidFill>
                  <a:srgbClr val="960000"/>
                </a:solidFill>
              </a:rPr>
              <a:t>Выделим </a:t>
            </a:r>
            <a:r>
              <a:rPr lang="ru-RU" sz="5200" b="1" dirty="0">
                <a:solidFill>
                  <a:srgbClr val="960000"/>
                </a:solidFill>
              </a:rPr>
              <a:t>основные </a:t>
            </a:r>
            <a:r>
              <a:rPr lang="ru-RU" sz="5200" b="1" dirty="0" smtClean="0">
                <a:solidFill>
                  <a:srgbClr val="960000"/>
                </a:solidFill>
              </a:rPr>
              <a:t>моменты:</a:t>
            </a:r>
            <a:endParaRPr lang="ru-RU" sz="5200" b="1" dirty="0">
              <a:solidFill>
                <a:srgbClr val="960000"/>
              </a:solidFill>
            </a:endParaRP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>
              <a:solidFill>
                <a:srgbClr val="960000"/>
              </a:solidFill>
            </a:endParaRP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960000"/>
                </a:solidFill>
              </a:rPr>
              <a:t>Первый шаг – это знания</a:t>
            </a:r>
            <a:endParaRPr lang="ru-RU" sz="5200" b="1" dirty="0">
              <a:solidFill>
                <a:srgbClr val="960000"/>
              </a:solidFill>
            </a:endParaRP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/>
              <a:t>Чем больше мы знаем о путях передачи вируса, — тем проще соблюдать простые правила безопасности и жить без </a:t>
            </a:r>
            <a:r>
              <a:rPr lang="ru-RU" sz="5200" dirty="0" smtClean="0"/>
              <a:t>страха: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верность половому партнеру;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использование презерватива при половых контактах;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использование одноразовых  и стерильных инструментов для медицинских процедур;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нанесение татуировок, прокалывание ушей, пирсинг - только в косметических салонах;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</a:pPr>
            <a:r>
              <a:rPr lang="ru-RU" sz="5200" dirty="0"/>
              <a:t>обеспечение беременных ВИЧ-инфицированных женщин необходимой медицинской помощью, включая консультирование и медикаментозное лечение с целью снижения риска рождения ВИЧ-инфицированного ребенка</a:t>
            </a: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/>
              <a:t>Личные </a:t>
            </a:r>
            <a:r>
              <a:rPr lang="ru-RU" sz="5200" dirty="0"/>
              <a:t>заблуждения и недостоверная информация могут привести к непоправимым последствиям — поэтому такую важную тему для себя табуировать точно не стоит! </a:t>
            </a:r>
            <a:r>
              <a:rPr lang="ru-RU" sz="5200" b="1" dirty="0">
                <a:solidFill>
                  <a:srgbClr val="960000"/>
                </a:solidFill>
              </a:rPr>
              <a:t>Не нужно бояться — нужно </a:t>
            </a:r>
            <a:r>
              <a:rPr lang="ru-RU" sz="5200" b="1" dirty="0" smtClean="0">
                <a:solidFill>
                  <a:srgbClr val="960000"/>
                </a:solidFill>
              </a:rPr>
              <a:t>знать!</a:t>
            </a:r>
            <a:endParaRPr lang="ru-RU" sz="5200" b="1" dirty="0" smtClean="0">
              <a:solidFill>
                <a:srgbClr val="960000"/>
              </a:solidFill>
            </a:endParaRP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960000"/>
                </a:solidFill>
              </a:rPr>
              <a:t>Второй шаг –  правильный выбор</a:t>
            </a:r>
            <a:endParaRPr lang="ru-RU" sz="5200" b="1" dirty="0">
              <a:solidFill>
                <a:srgbClr val="960000"/>
              </a:solidFill>
            </a:endParaRPr>
          </a:p>
          <a:p>
            <a:pPr marL="0" lv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/>
              <a:t>Только знать – недостаточно. На основании знаний крайне </a:t>
            </a:r>
            <a:r>
              <a:rPr lang="ru-RU" sz="5200" dirty="0"/>
              <a:t>важно еще и делать правильный и осознанный выбор в решениях и поступках, в медицине это называется </a:t>
            </a:r>
            <a:r>
              <a:rPr lang="ru-RU" sz="5200" b="1" dirty="0">
                <a:solidFill>
                  <a:srgbClr val="960000"/>
                </a:solidFill>
              </a:rPr>
              <a:t>«поведенческими рисками»</a:t>
            </a:r>
            <a:r>
              <a:rPr lang="ru-RU" sz="5200" dirty="0">
                <a:solidFill>
                  <a:srgbClr val="960000"/>
                </a:solidFill>
              </a:rPr>
              <a:t>. </a:t>
            </a:r>
            <a:r>
              <a:rPr lang="ru-RU" sz="5200" dirty="0"/>
              <a:t>К ним относится всё, что провоцирует неосторожное, безответственное, бесконтрольное поведение, случайные интимные контакты. Например, алкоголь, употребление психотропных веществ зачастую являются причинами необдуманных половых связей, а употребление инъекционных наркотиков приводит не только к потере самоконтроля, но и при использовании нестерильных шприцев и игл может привести к заражению ВИЧ-инфекцией. Врачи подтверждают: и «одного раза» может быть достаточно для инфицирования.</a:t>
            </a:r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4800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900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9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809" y="157163"/>
            <a:ext cx="1417532" cy="154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Профилактика заболевания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960000"/>
                </a:solidFill>
              </a:rPr>
              <a:t>Третий шаг – ежегодное тестирование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Третий важный фактор профилактики — это непосредственно тестирование</a:t>
            </a:r>
            <a:r>
              <a:rPr lang="ru-RU" sz="1300" dirty="0" smtClean="0"/>
              <a:t>. </a:t>
            </a:r>
            <a:r>
              <a:rPr lang="ru-RU" sz="1300" dirty="0"/>
              <a:t>Согласно закону РФ «О мерах по предупреждению распространения в Российской Федерации заболевания, вызываемого вирусом иммунодефицита человека (ВИЧ-инфекцией)», гражданам РФ гарантируется доступность медицинского освидетельствования для выявления ВИЧ-инфекции, в том числе </a:t>
            </a:r>
            <a:r>
              <a:rPr lang="ru-RU" sz="1300" dirty="0" smtClean="0"/>
              <a:t>анонимного и бесплатного, </a:t>
            </a:r>
            <a:r>
              <a:rPr lang="ru-RU" sz="1300" dirty="0"/>
              <a:t>с предварительным и последующим консультированием и обеспечением безопасности такого медицинского освидетельствования.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Если </a:t>
            </a:r>
            <a:r>
              <a:rPr lang="ru-RU" sz="1300" dirty="0"/>
              <a:t>результат отрицательный — можно продолжать жить </a:t>
            </a:r>
            <a:r>
              <a:rPr lang="ru-RU" sz="1300" dirty="0" smtClean="0"/>
              <a:t>спокойно</a:t>
            </a:r>
            <a:r>
              <a:rPr lang="ru-RU" sz="1300" dirty="0"/>
              <a:t>, конечно, минимизируя рискованные ситуации. Если положительный — специалисты СПИД-центра, который есть практически в каждом городе, сделают всё, чтобы сохранить качество дальнейшей жизни и возможность счастливого, полноценного будущего. Психотерапевты окажут необходимую консультационную поддержку по принятию диагноза, врачи-инфекционисты подберут терапию, которая тоже бесплатна</a:t>
            </a:r>
            <a:r>
              <a:rPr lang="ru-RU" sz="1300" dirty="0" smtClean="0"/>
              <a:t>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Чем </a:t>
            </a:r>
            <a:r>
              <a:rPr lang="ru-RU" sz="1300" dirty="0"/>
              <a:t>раньше человек узнает о том, что он ВИЧ-инфицирован, тем больше у него шансов сохранить и поддержать своё здоровье.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960000"/>
                </a:solidFill>
              </a:rPr>
              <a:t>Для </a:t>
            </a:r>
            <a:r>
              <a:rPr lang="ru-RU" sz="1300" b="1" dirty="0">
                <a:solidFill>
                  <a:srgbClr val="960000"/>
                </a:solidFill>
              </a:rPr>
              <a:t>чего нужно знать, есть ли у вас ВИЧ?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чтобы </a:t>
            </a:r>
            <a:r>
              <a:rPr lang="ru-RU" sz="1300" dirty="0"/>
              <a:t>вовремя начать применение специальных препаратов, останавливающих развитие болезни, и не допустить развитие СПИД;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чтобы быть еще более внимательным к своему здоровью, так как любое заболевание на фоне ВИЧ-инфекции протекает тяжелее и требует специального лечения.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чтобы не заразить своих </a:t>
            </a:r>
            <a:r>
              <a:rPr lang="ru-RU" sz="1300" dirty="0" smtClean="0"/>
              <a:t>близких.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960000"/>
                </a:solidFill>
              </a:rPr>
              <a:t>Где можно пройти тестирование в Мурманске?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/>
              <a:t>Тестирование на ВИЧ можно пройти: в поликлинике по месту </a:t>
            </a:r>
            <a:r>
              <a:rPr lang="ru-RU" sz="1300" dirty="0" smtClean="0"/>
              <a:t>жительства </a:t>
            </a:r>
            <a:r>
              <a:rPr lang="ru-RU" sz="1300" dirty="0"/>
              <a:t>или в центре СПИД ГОАУЗ «Мурманский областной центр специализированных видов медицинской помощи» (183034, г. Мурманск, ул. Адм. Лобова, 10).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809" y="157163"/>
            <a:ext cx="1417532" cy="154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22149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2473</TotalTime>
  <Words>2428</Words>
  <Application>Microsoft Office PowerPoint</Application>
  <PresentationFormat>Произвольный</PresentationFormat>
  <Paragraphs>172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Всемирный день борьбы со СПИДом  </vt:lpstr>
      <vt:lpstr>История праздника    </vt:lpstr>
      <vt:lpstr>История борьбы со СПИДом</vt:lpstr>
      <vt:lpstr>История борьбы со СПИДом</vt:lpstr>
      <vt:lpstr>Актуальность проведения Всемирного  дня борьбы со СПИДом</vt:lpstr>
      <vt:lpstr>Пути передачи ВИЧ-инфекции</vt:lpstr>
      <vt:lpstr>Профилактика заболевания</vt:lpstr>
      <vt:lpstr>Профилактика заболевания</vt:lpstr>
      <vt:lpstr> Традиции       </vt:lpstr>
      <vt:lpstr>Список литературы по лечению и профилактике ВИЧ/СПИДа,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192</cp:revision>
  <dcterms:created xsi:type="dcterms:W3CDTF">2019-04-11T10:45:24Z</dcterms:created>
  <dcterms:modified xsi:type="dcterms:W3CDTF">2023-11-29T09:00:56Z</dcterms:modified>
</cp:coreProperties>
</file>