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7" r:id="rId2"/>
    <p:sldId id="280" r:id="rId3"/>
    <p:sldId id="283" r:id="rId4"/>
    <p:sldId id="281" r:id="rId5"/>
    <p:sldId id="282" r:id="rId6"/>
    <p:sldId id="273" r:id="rId7"/>
    <p:sldId id="277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006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pPr algn="ctr"/>
            <a:endParaRPr lang="ru-RU" sz="6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2453054"/>
            <a:ext cx="10928838" cy="37239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	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043" y="430941"/>
            <a:ext cx="10527957" cy="5389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Всемирный День здоровья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ru-RU" sz="2000" b="1" dirty="0" smtClean="0">
              <a:solidFill>
                <a:srgbClr val="FF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C00000"/>
                </a:solidFill>
              </a:rPr>
              <a:t>Всемирный </a:t>
            </a:r>
            <a:r>
              <a:rPr lang="ru-RU" sz="1800" b="1" dirty="0" smtClean="0">
                <a:solidFill>
                  <a:srgbClr val="C00000"/>
                </a:solidFill>
              </a:rPr>
              <a:t>День </a:t>
            </a:r>
            <a:r>
              <a:rPr lang="ru-RU" sz="1800" b="1" dirty="0" smtClean="0">
                <a:solidFill>
                  <a:srgbClr val="C00000"/>
                </a:solidFill>
              </a:rPr>
              <a:t>здоровья (</a:t>
            </a:r>
            <a:r>
              <a:rPr lang="en-US" sz="1800" b="1" dirty="0" smtClean="0">
                <a:solidFill>
                  <a:srgbClr val="C00000"/>
                </a:solidFill>
              </a:rPr>
              <a:t>World </a:t>
            </a:r>
            <a:r>
              <a:rPr lang="ru-RU" sz="1800" b="1" dirty="0" smtClean="0">
                <a:solidFill>
                  <a:srgbClr val="C00000"/>
                </a:solidFill>
              </a:rPr>
              <a:t>Health Day) </a:t>
            </a:r>
            <a:r>
              <a:rPr lang="ru-RU" sz="1800" dirty="0" smtClean="0"/>
              <a:t>отмечается ежегодно </a:t>
            </a:r>
            <a:r>
              <a:rPr lang="ru-RU" sz="1800" b="1" dirty="0" smtClean="0">
                <a:solidFill>
                  <a:srgbClr val="C00000"/>
                </a:solidFill>
              </a:rPr>
              <a:t>7 апреля, </a:t>
            </a:r>
            <a:r>
              <a:rPr lang="ru-RU" sz="1800" dirty="0" smtClean="0"/>
              <a:t>в день </a:t>
            </a:r>
            <a:r>
              <a:rPr lang="ru-RU" sz="1800" dirty="0"/>
              <a:t>создания </a:t>
            </a:r>
            <a:r>
              <a:rPr lang="ru-RU" sz="1800" dirty="0" smtClean="0"/>
              <a:t>в </a:t>
            </a:r>
            <a:r>
              <a:rPr lang="ru-RU" sz="1800" b="1" dirty="0">
                <a:solidFill>
                  <a:srgbClr val="C00000"/>
                </a:solidFill>
              </a:rPr>
              <a:t>1948 году Всемирной организации здравоохранения (World Health Organization, WHO). </a:t>
            </a:r>
            <a:endParaRPr lang="ru-RU" sz="1800" b="1" dirty="0" smtClean="0">
              <a:solidFill>
                <a:srgbClr val="C0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C00000"/>
                </a:solidFill>
              </a:rPr>
              <a:t>Всемирный День </a:t>
            </a:r>
            <a:r>
              <a:rPr lang="ru-RU" sz="1800" b="1" dirty="0">
                <a:solidFill>
                  <a:srgbClr val="C00000"/>
                </a:solidFill>
              </a:rPr>
              <a:t>здоровья </a:t>
            </a:r>
            <a:r>
              <a:rPr lang="ru-RU" sz="1800" dirty="0"/>
              <a:t>– это день для каждого, кто заботится о своем благополучии, здоровом теле и крепком духе, а также стремится к защите окружающей среды и улучшению экологической обстановки, что непосредственно влияет на развитие здоровой нации</a:t>
            </a:r>
            <a:r>
              <a:rPr lang="ru-RU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rgbClr val="C00000"/>
                </a:solidFill>
              </a:rPr>
              <a:t>Всемирный </a:t>
            </a:r>
            <a:r>
              <a:rPr lang="ru-RU" sz="1800" b="1" dirty="0" smtClean="0">
                <a:solidFill>
                  <a:srgbClr val="C00000"/>
                </a:solidFill>
              </a:rPr>
              <a:t>День </a:t>
            </a:r>
            <a:r>
              <a:rPr lang="ru-RU" sz="1800" b="1" dirty="0">
                <a:solidFill>
                  <a:srgbClr val="C00000"/>
                </a:solidFill>
              </a:rPr>
              <a:t>здоровья </a:t>
            </a:r>
            <a:r>
              <a:rPr lang="ru-RU" sz="1800" dirty="0"/>
              <a:t>– это глобальная кампания, которая направлена на привлечение внимания каждого жителя нашей планеты к проблемам здоровья и здравоохранения, с целью проведения совместных действий для защиты здоровья и благополучия людей.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800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sz="1800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sz="1800" dirty="0"/>
          </a:p>
        </p:txBody>
      </p:sp>
      <p:pic>
        <p:nvPicPr>
          <p:cNvPr id="4" name="Рисунок 4" descr="7 апреля отмечается Всемирный день здоровья - Интернет-журнал «PRO Здоровье»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777" y="178058"/>
            <a:ext cx="20002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0737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История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</a:rPr>
              <a:t>История празднования дня здоровья </a:t>
            </a:r>
            <a:r>
              <a:rPr lang="ru-RU" sz="5600" dirty="0"/>
              <a:t>уходит своими корнями в первую половину XX века. В послевоенные годы остро стояли вопросы восстановления подорванного здоровья как военнослужащих, так и простого народа во многих странах, пострадавших от войны. Это стало поводом для объединения медиков многих стран во Всемирную Организацию Здравоохранения. Событие датировано 1948 годом, 7 апреля, когда был принят устав организации.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</a:rPr>
              <a:t>За время</a:t>
            </a:r>
            <a:r>
              <a:rPr lang="ru-RU" sz="5600" dirty="0"/>
              <a:t>, прошедшее с того исторического момента, членами Всемирной организации здравоохранения (ВОЗ) стали </a:t>
            </a:r>
            <a:r>
              <a:rPr lang="ru-RU" sz="5600" b="1" dirty="0">
                <a:solidFill>
                  <a:srgbClr val="7030A0"/>
                </a:solidFill>
              </a:rPr>
              <a:t>194 государства мира</a:t>
            </a:r>
            <a:r>
              <a:rPr lang="ru-RU" sz="5600" dirty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</a:rPr>
              <a:t>Идея Всемирного </a:t>
            </a:r>
            <a:r>
              <a:rPr lang="ru-RU" sz="5600" b="1" dirty="0" smtClean="0">
                <a:solidFill>
                  <a:srgbClr val="7030A0"/>
                </a:solidFill>
              </a:rPr>
              <a:t>Дня </a:t>
            </a:r>
            <a:r>
              <a:rPr lang="ru-RU" sz="5600" b="1" dirty="0">
                <a:solidFill>
                  <a:srgbClr val="7030A0"/>
                </a:solidFill>
              </a:rPr>
              <a:t>здоровья </a:t>
            </a:r>
            <a:r>
              <a:rPr lang="ru-RU" sz="5600" dirty="0"/>
              <a:t>была выдвинута уже на первой сессии Всемирной ассамблеи здравоохранения в 1948 году. Но в 1948 году этот Всемирный день отмечался 22 июля, в день ратификации Устава ВОЗ.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</a:rPr>
              <a:t>Ежегодное проведение Дня здоровья </a:t>
            </a:r>
            <a:r>
              <a:rPr lang="ru-RU" sz="5600" dirty="0"/>
              <a:t>7 апреля</a:t>
            </a:r>
            <a:r>
              <a:rPr lang="ru-RU" sz="5600" b="1" dirty="0">
                <a:solidFill>
                  <a:srgbClr val="7030A0"/>
                </a:solidFill>
              </a:rPr>
              <a:t> </a:t>
            </a:r>
            <a:r>
              <a:rPr lang="ru-RU" sz="5600" dirty="0"/>
              <a:t>вошло в традицию </a:t>
            </a:r>
            <a:r>
              <a:rPr lang="ru-RU" sz="5600" b="1" dirty="0">
                <a:solidFill>
                  <a:srgbClr val="7030A0"/>
                </a:solidFill>
              </a:rPr>
              <a:t>с 1950 года</a:t>
            </a:r>
            <a:r>
              <a:rPr lang="ru-RU" sz="5600" b="1" dirty="0" smtClean="0">
                <a:solidFill>
                  <a:srgbClr val="7030A0"/>
                </a:solidFill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b="1" dirty="0">
              <a:solidFill>
                <a:srgbClr val="7030A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</a:rPr>
              <a:t>Советский Союз вошел в ВОЗ </a:t>
            </a:r>
            <a:r>
              <a:rPr lang="ru-RU" sz="5600" dirty="0"/>
              <a:t>в том же </a:t>
            </a:r>
            <a:r>
              <a:rPr lang="ru-RU" sz="5600" b="1" dirty="0">
                <a:solidFill>
                  <a:srgbClr val="7030A0"/>
                </a:solidFill>
              </a:rPr>
              <a:t>1948 году </a:t>
            </a:r>
            <a:r>
              <a:rPr lang="ru-RU" sz="5600" dirty="0"/>
              <a:t>и стал полноправным членом. Государством поддерживались все инициативы организации, касающиеся поддержки здоровья нации. Уже после распада Союза каждая молодая страна обновила свое членство.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</a:rPr>
              <a:t>Совместно со специалистами ВОЗ</a:t>
            </a:r>
            <a:r>
              <a:rPr lang="ru-RU" sz="5600" dirty="0"/>
              <a:t> ученые и медики России решают вопросы глобального масштаба, направленные на борьбу с опасными заболеваниями,   </a:t>
            </a:r>
            <a:r>
              <a:rPr lang="ru-RU" sz="5600" dirty="0" smtClean="0"/>
              <a:t>эпидемиями</a:t>
            </a:r>
            <a:r>
              <a:rPr lang="ru-RU" sz="5600" dirty="0"/>
              <a:t>. Проводится просветительская и научная работа.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7030A0"/>
                </a:solidFill>
              </a:rPr>
              <a:t>ВОЗ посвящает каждый ежегодный Всемирный </a:t>
            </a:r>
            <a:r>
              <a:rPr lang="ru-RU" sz="5600" b="1" dirty="0" smtClean="0">
                <a:solidFill>
                  <a:srgbClr val="7030A0"/>
                </a:solidFill>
              </a:rPr>
              <a:t>День </a:t>
            </a:r>
            <a:r>
              <a:rPr lang="ru-RU" sz="5600" b="1" dirty="0">
                <a:solidFill>
                  <a:srgbClr val="7030A0"/>
                </a:solidFill>
              </a:rPr>
              <a:t>здоровья каким-либо наиболее приоритетным для этого времени темам: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2022 год — «Наша планета, наше здоровье»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2021 год — «Построим более справедливый, более здоровый мир»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2020 год — «Поддержим работников сестринских и акушерских служб!»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2019 год — «Всеобщий охват услугами здравоохранения»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dirty="0"/>
              <a:t>2018 год — «Здоровье для всех»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0052" y="258977"/>
            <a:ext cx="200977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8707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Всемирный День здоровья 2023 год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44595"/>
            <a:ext cx="10515600" cy="4632368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ru-RU" sz="1700" b="1" dirty="0" smtClean="0">
              <a:solidFill>
                <a:srgbClr val="7030A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</a:rPr>
              <a:t>7 апреля </a:t>
            </a:r>
            <a:r>
              <a:rPr lang="ru-RU" sz="5200" b="1" dirty="0">
                <a:solidFill>
                  <a:srgbClr val="7030A0"/>
                </a:solidFill>
              </a:rPr>
              <a:t>2023 года, </a:t>
            </a:r>
            <a:r>
              <a:rPr lang="ru-RU" sz="5200" dirty="0" smtClean="0"/>
              <a:t>во </a:t>
            </a:r>
            <a:r>
              <a:rPr lang="ru-RU" sz="5200" dirty="0"/>
              <a:t>Всемирный </a:t>
            </a:r>
            <a:r>
              <a:rPr lang="ru-RU" sz="5200" dirty="0" smtClean="0"/>
              <a:t>День </a:t>
            </a:r>
            <a:r>
              <a:rPr lang="ru-RU" sz="5200" dirty="0"/>
              <a:t>здоровья, Всемирная организация здравоохранения отмечает свое </a:t>
            </a:r>
            <a:r>
              <a:rPr lang="ru-RU" sz="5200" b="1" dirty="0">
                <a:solidFill>
                  <a:srgbClr val="7030A0"/>
                </a:solidFill>
              </a:rPr>
              <a:t>75-летие, </a:t>
            </a:r>
            <a:r>
              <a:rPr lang="ru-RU" sz="5200" dirty="0"/>
              <a:t>что стало поводом вспомнить о прошлых успехах в области общественного здравоохранения, которые за последние семь десятилетий позволили улучшить качество жизни </a:t>
            </a:r>
            <a:r>
              <a:rPr lang="ru-RU" sz="5200" dirty="0" smtClean="0"/>
              <a:t>людей. </a:t>
            </a:r>
            <a:endParaRPr lang="ru-RU" sz="52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</a:rPr>
              <a:t>Тема </a:t>
            </a:r>
            <a:r>
              <a:rPr lang="ru-RU" sz="5200" b="1" dirty="0">
                <a:solidFill>
                  <a:srgbClr val="7030A0"/>
                </a:solidFill>
              </a:rPr>
              <a:t>Всемирного </a:t>
            </a:r>
            <a:r>
              <a:rPr lang="ru-RU" sz="5200" b="1" dirty="0" smtClean="0">
                <a:solidFill>
                  <a:srgbClr val="7030A0"/>
                </a:solidFill>
              </a:rPr>
              <a:t>Дня </a:t>
            </a:r>
            <a:r>
              <a:rPr lang="ru-RU" sz="5200" b="1" dirty="0">
                <a:solidFill>
                  <a:srgbClr val="7030A0"/>
                </a:solidFill>
              </a:rPr>
              <a:t>здоровья </a:t>
            </a:r>
            <a:r>
              <a:rPr lang="ru-RU" sz="5200" b="1" dirty="0" smtClean="0">
                <a:solidFill>
                  <a:srgbClr val="7030A0"/>
                </a:solidFill>
              </a:rPr>
              <a:t>2023  </a:t>
            </a:r>
            <a:r>
              <a:rPr lang="ru-RU" sz="5200" b="1" dirty="0">
                <a:solidFill>
                  <a:srgbClr val="7030A0"/>
                </a:solidFill>
              </a:rPr>
              <a:t>– «Здоровье для всех».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7030A0"/>
                </a:solidFill>
              </a:rPr>
              <a:t>Основные </a:t>
            </a:r>
            <a:r>
              <a:rPr lang="ru-RU" sz="5200" b="1" dirty="0" smtClean="0">
                <a:solidFill>
                  <a:srgbClr val="7030A0"/>
                </a:solidFill>
              </a:rPr>
              <a:t>тезисы Всемирного Дня здоровья в 2023 году:</a:t>
            </a:r>
            <a:endParaRPr lang="ru-RU" sz="5200" b="1" dirty="0">
              <a:solidFill>
                <a:srgbClr val="7030A0"/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dirty="0"/>
              <a:t>Здоровье для всех – это крепкое здоровье и полноценная жизнь каждого человека в процветающем и устойчивом мире без войн и конфликтов.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dirty="0"/>
              <a:t> </a:t>
            </a:r>
            <a:r>
              <a:rPr lang="ru-RU" sz="5200" dirty="0" smtClean="0"/>
              <a:t>Право </a:t>
            </a:r>
            <a:r>
              <a:rPr lang="ru-RU" sz="5200" dirty="0"/>
              <a:t>на здоровье является одним из основных прав человека. Каждый человек должен иметь возможность в любое время и в любом месте получать необходимую ему медицинскую помощь, не испытывая при этом финансовых трудностей.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dirty="0"/>
              <a:t> </a:t>
            </a:r>
            <a:r>
              <a:rPr lang="ru-RU" sz="5200" dirty="0" smtClean="0"/>
              <a:t>Тридцать </a:t>
            </a:r>
            <a:r>
              <a:rPr lang="ru-RU" sz="5200" dirty="0"/>
              <a:t>процентов жителей планеты не имеют доступа к основным услугам здравоохранения.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dirty="0"/>
              <a:t> </a:t>
            </a:r>
            <a:r>
              <a:rPr lang="ru-RU" sz="5200" dirty="0" smtClean="0"/>
              <a:t>Почти </a:t>
            </a:r>
            <a:r>
              <a:rPr lang="ru-RU" sz="5200" dirty="0"/>
              <a:t>два миллиарда человек сталкиваются с катастрофически высокими и разорительными расходами на медицинскую помощь в результате серьезного неравенства, от которого в первую очередь страдают самые уязвимые группы населения.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dirty="0"/>
              <a:t> </a:t>
            </a:r>
            <a:r>
              <a:rPr lang="ru-RU" sz="5200" dirty="0" smtClean="0"/>
              <a:t>Всеобщий </a:t>
            </a:r>
            <a:r>
              <a:rPr lang="ru-RU" sz="5200" dirty="0"/>
              <a:t>охват услугами здравоохранения (ВОУЗ) обеспечивает финансовую защиту и доступность качественной базовой медицинской помощи, помогает людям выбраться из нищеты и укрепить благополучие семьи и общества, защищает население от пагубных для здоровья кризисных ситуаций и помогает нам добиться цели по обеспечению здоровья для всех – #HealthForAll.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dirty="0"/>
              <a:t> </a:t>
            </a:r>
            <a:r>
              <a:rPr lang="ru-RU" sz="5200" dirty="0" smtClean="0"/>
              <a:t>Чтобы </a:t>
            </a:r>
            <a:r>
              <a:rPr lang="ru-RU" sz="5200" dirty="0"/>
              <a:t>здоровье для всех стало реальностью, нам необходимо позаботиться о том, чтобы каждый человек и каждая группа населения, заботясь о своем здоровье и здоровье своих близких, могли получать высококачественную медицинскую помощь; чтобы квалифицированные работники здравоохранения оказывали эффективную помощь людям с учетом их нужд и интересов; а органы власти целенаправленно выделяли ресурсы на обеспечение всеобщего охвата услугами здравоохранения.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dirty="0"/>
              <a:t> </a:t>
            </a:r>
            <a:r>
              <a:rPr lang="ru-RU" sz="5200" dirty="0" smtClean="0"/>
              <a:t>По </a:t>
            </a:r>
            <a:r>
              <a:rPr lang="ru-RU" sz="5200" dirty="0"/>
              <a:t>имеющимся данным, системы здравоохранения, опирающиеся на первичную медико-санитарную помощь (ПМСП), способны обеспечить максимальную доступность услуг по охране здоровья и благополучия при минимальных затратах.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5200" dirty="0" smtClean="0"/>
              <a:t>Пандемия </a:t>
            </a:r>
            <a:r>
              <a:rPr lang="ru-RU" sz="5200" dirty="0"/>
              <a:t>COVID-19 обратила вспять прогресс в обеспечении здоровья для всех в каждой стране.</a:t>
            </a:r>
          </a:p>
          <a:p>
            <a:pPr marL="0" indent="0" algn="just">
              <a:buNone/>
            </a:pPr>
            <a:endParaRPr lang="ru-RU" sz="1700" b="1" dirty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endParaRPr lang="ru-RU" sz="1700" dirty="0"/>
          </a:p>
          <a:p>
            <a:endParaRPr lang="ru-RU" dirty="0"/>
          </a:p>
        </p:txBody>
      </p:sp>
      <p:pic>
        <p:nvPicPr>
          <p:cNvPr id="5" name="Рисунок 4" descr="7 апреля отмечается Всемирный день здоровья - Интернет-журнал «PRO Здоровье»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777" y="178058"/>
            <a:ext cx="20002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9736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Актуальность проведения </a:t>
            </a: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Всемирного </a:t>
            </a:r>
            <a:br>
              <a:rPr lang="ru-RU" sz="38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Дня здоровья</a:t>
            </a:r>
            <a:endParaRPr lang="ru-RU" sz="3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7030A0"/>
                </a:solidFill>
              </a:rPr>
              <a:t>Здоровье – наибольшая ценность человека. </a:t>
            </a:r>
            <a:r>
              <a:rPr lang="ru-RU" sz="1600" dirty="0"/>
              <a:t>Однако именно к здоровью человек относится наиболее легкомысленно. «Что имеем – не ценим, а потеряв – плачем» — это выражение как никакое другое применимо к нашему здоровью. Стрессы, вредные привычки, отсутствие здоровых привычек, неправильное питание – далеко не весь перечень того, чем человек губит свое здоровье</a:t>
            </a:r>
            <a:r>
              <a:rPr lang="ru-RU" sz="1600" dirty="0" smtClean="0"/>
              <a:t>. Всемирный </a:t>
            </a:r>
            <a:r>
              <a:rPr lang="ru-RU" sz="1600" dirty="0"/>
              <a:t>день здоровья </a:t>
            </a:r>
            <a:r>
              <a:rPr lang="ru-RU" sz="1600" dirty="0" smtClean="0"/>
              <a:t>призван </a:t>
            </a:r>
            <a:r>
              <a:rPr lang="ru-RU" sz="1600" dirty="0"/>
              <a:t>напомнить нам: здоровье – ценность, которой нельзя пренебрегать</a:t>
            </a:r>
            <a:r>
              <a:rPr lang="ru-RU" sz="1600" b="1" dirty="0" smtClean="0">
                <a:solidFill>
                  <a:srgbClr val="7030A0"/>
                </a:solidFill>
              </a:rPr>
              <a:t>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b="1" dirty="0" smtClean="0">
              <a:solidFill>
                <a:srgbClr val="7030A0"/>
              </a:solidFill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Всемирный День </a:t>
            </a:r>
            <a:r>
              <a:rPr lang="ru-RU" sz="1600" b="1" dirty="0">
                <a:solidFill>
                  <a:srgbClr val="7030A0"/>
                </a:solidFill>
              </a:rPr>
              <a:t>здоровья </a:t>
            </a:r>
            <a:r>
              <a:rPr lang="ru-RU" sz="1600" dirty="0"/>
              <a:t>— важный праздник, созданный для того, чтобы привлечь внимание к таким проблемам современности, как: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 smtClean="0"/>
              <a:t> </a:t>
            </a:r>
            <a:r>
              <a:rPr lang="ru-RU" sz="1600" dirty="0"/>
              <a:t>решение проблем здравоохранения во всех, даже в самых отдаленных уголках планеты;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 smtClean="0"/>
              <a:t> </a:t>
            </a:r>
            <a:r>
              <a:rPr lang="ru-RU" sz="1600" dirty="0"/>
              <a:t>предупреждение распространения опасных и социально значимых заболеваний;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 smtClean="0"/>
              <a:t> </a:t>
            </a:r>
            <a:r>
              <a:rPr lang="ru-RU" sz="1600" dirty="0"/>
              <a:t>привлечение внимания к актуальным проблемам здоровья и поиск путей их решения;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600" dirty="0" smtClean="0"/>
              <a:t>пропаганда </a:t>
            </a:r>
            <a:r>
              <a:rPr lang="ru-RU" sz="1600" dirty="0"/>
              <a:t>здорового образа жизни</a:t>
            </a:r>
            <a:r>
              <a:rPr lang="ru-RU" sz="1600" dirty="0" smtClean="0"/>
              <a:t>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7030A0"/>
                </a:solidFill>
              </a:rPr>
              <a:t>Этот праздник</a:t>
            </a:r>
            <a:r>
              <a:rPr lang="ru-RU" sz="1600" dirty="0" smtClean="0"/>
              <a:t> </a:t>
            </a:r>
            <a:r>
              <a:rPr lang="ru-RU" sz="1600" b="1" dirty="0">
                <a:solidFill>
                  <a:srgbClr val="7030A0"/>
                </a:solidFill>
              </a:rPr>
              <a:t>– </a:t>
            </a:r>
            <a:r>
              <a:rPr lang="ru-RU" sz="1600" b="1" dirty="0" smtClean="0">
                <a:solidFill>
                  <a:srgbClr val="7030A0"/>
                </a:solidFill>
              </a:rPr>
              <a:t>Всемирный  День здоровья</a:t>
            </a:r>
            <a:r>
              <a:rPr lang="ru-RU" sz="1600" dirty="0" smtClean="0"/>
              <a:t> </a:t>
            </a:r>
            <a:r>
              <a:rPr lang="ru-RU" sz="1600" dirty="0"/>
              <a:t>–</a:t>
            </a:r>
            <a:r>
              <a:rPr lang="ru-RU" sz="1600" dirty="0" smtClean="0"/>
              <a:t> необходим </a:t>
            </a:r>
            <a:r>
              <a:rPr lang="ru-RU" sz="1600" dirty="0"/>
              <a:t>для того, чтобы все люди задумались, насколько важно здоровье и как нужно себя вести, чтобы сохранить его не только себе, но и окружающим. Признавая на словах важность здоровья, большинство из нас в реальной жизни пренебрегает возможностями его сохранения и рисками потери.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 smtClean="0"/>
          </a:p>
          <a:p>
            <a:pPr lvl="0" algn="just"/>
            <a:endParaRPr lang="ru-RU" sz="1400" dirty="0"/>
          </a:p>
        </p:txBody>
      </p:sp>
      <p:pic>
        <p:nvPicPr>
          <p:cNvPr id="5" name="Рисунок 4" descr="7 апреля отмечается Всемирный день здоровья - Интернет-журнал «PRO Здоровье»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777" y="178058"/>
            <a:ext cx="20002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883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“Единственная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красота, которую я знаю,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— </a:t>
            </a:r>
            <a:r>
              <a:rPr lang="ru-RU" sz="3600" b="1" dirty="0">
                <a:solidFill>
                  <a:srgbClr val="C00000"/>
                </a:solidFill>
                <a:latin typeface="+mn-lt"/>
              </a:rPr>
              <a:t>это здоровье. ” </a:t>
            </a:r>
            <a:r>
              <a:rPr lang="ru-RU" sz="3200" b="1" dirty="0">
                <a:solidFill>
                  <a:srgbClr val="C00000"/>
                </a:solidFill>
                <a:latin typeface="+mn-lt"/>
              </a:rPr>
              <a:t>Генрих </a:t>
            </a:r>
            <a:r>
              <a:rPr lang="ru-RU" sz="3200" b="1" dirty="0" smtClean="0">
                <a:solidFill>
                  <a:srgbClr val="C00000"/>
                </a:solidFill>
                <a:latin typeface="+mn-lt"/>
              </a:rPr>
              <a:t>Гейне</a:t>
            </a:r>
            <a:endParaRPr lang="ru-RU" sz="32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7598" y="1660082"/>
            <a:ext cx="11122268" cy="461715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7030A0"/>
                </a:solidFill>
              </a:rPr>
              <a:t>Здоровье, по определению ВОЗ, </a:t>
            </a:r>
            <a:r>
              <a:rPr lang="ru-RU" sz="5200" dirty="0"/>
              <a:t>это не просто отсутствие болезней. Здоровье — это состояние полного физического, душевного и социального благополучия. </a:t>
            </a: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</a:rPr>
              <a:t>По </a:t>
            </a:r>
            <a:r>
              <a:rPr lang="ru-RU" sz="5200" b="1" dirty="0">
                <a:solidFill>
                  <a:srgbClr val="7030A0"/>
                </a:solidFill>
              </a:rPr>
              <a:t>данным ВОЗ</a:t>
            </a:r>
            <a:r>
              <a:rPr lang="ru-RU" sz="5200" dirty="0" smtClean="0"/>
              <a:t>, </a:t>
            </a:r>
            <a:r>
              <a:rPr lang="ru-RU" sz="5200" dirty="0"/>
              <a:t>здоровье человека только на 10% зависит от системы здравоохранения, более чем на 50% оно определяется образом жизни, на 20% – наследственностью (генетикой) и ещё на 20% – средой </a:t>
            </a:r>
            <a:r>
              <a:rPr lang="ru-RU" sz="5200" dirty="0" smtClean="0"/>
              <a:t>обитания. Таким образом, здоровье </a:t>
            </a:r>
            <a:r>
              <a:rPr lang="ru-RU" sz="5200" dirty="0"/>
              <a:t>человека в первую очередь зависит от него самого. Своевременная профилактика, здоровый образ жизни, ответственное отношение к себе и окружающим, выбор товаров и услуг, не наносящих вреда здоровью и окружающей среде, всё это — необходимые условия сохранения здоровья и долголетия, предотвращения заболеваний</a:t>
            </a:r>
            <a:r>
              <a:rPr lang="ru-RU" sz="52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7030A0"/>
                </a:solidFill>
              </a:rPr>
              <a:t>Сегодня выделяют следующие основные принципы здорового образа жизни: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постоянная </a:t>
            </a:r>
            <a:r>
              <a:rPr lang="ru-RU" sz="5200" dirty="0"/>
              <a:t>физическая активность;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правильное </a:t>
            </a:r>
            <a:r>
              <a:rPr lang="ru-RU" sz="5200" dirty="0"/>
              <a:t>питание;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полноценный </a:t>
            </a:r>
            <a:r>
              <a:rPr lang="ru-RU" sz="5200" dirty="0"/>
              <a:t>сон;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полный </a:t>
            </a:r>
            <a:r>
              <a:rPr lang="ru-RU" sz="5200" dirty="0"/>
              <a:t>отказ от вредных привычек;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соблюдение </a:t>
            </a:r>
            <a:r>
              <a:rPr lang="ru-RU" sz="5200" dirty="0"/>
              <a:t>требований личной гигиены;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закаливание </a:t>
            </a:r>
            <a:r>
              <a:rPr lang="ru-RU" sz="5200" dirty="0"/>
              <a:t>и укрепление иммунитета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забота </a:t>
            </a:r>
            <a:r>
              <a:rPr lang="ru-RU" sz="5200" dirty="0"/>
              <a:t>о душевном здоровье.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7030A0"/>
                </a:solidFill>
              </a:rPr>
              <a:t>ВОЗ </a:t>
            </a:r>
            <a:r>
              <a:rPr lang="ru-RU" sz="5200" b="1" dirty="0">
                <a:solidFill>
                  <a:srgbClr val="7030A0"/>
                </a:solidFill>
              </a:rPr>
              <a:t>предлагает «Пять ключевых принципов </a:t>
            </a:r>
            <a:r>
              <a:rPr lang="ru-RU" sz="5200" b="1" dirty="0" smtClean="0">
                <a:solidFill>
                  <a:srgbClr val="7030A0"/>
                </a:solidFill>
              </a:rPr>
              <a:t>здорового, безопасного </a:t>
            </a:r>
            <a:r>
              <a:rPr lang="ru-RU" sz="5200" b="1" dirty="0">
                <a:solidFill>
                  <a:srgbClr val="7030A0"/>
                </a:solidFill>
              </a:rPr>
              <a:t>питания»: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поддерживать </a:t>
            </a:r>
            <a:r>
              <a:rPr lang="ru-RU" sz="5200" dirty="0"/>
              <a:t>надлежащий энергообмен и здоровый вес;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перейти </a:t>
            </a:r>
            <a:r>
              <a:rPr lang="ru-RU" sz="5200" dirty="0"/>
              <a:t>от потребления насыщенных жиров к ненасыщенным (рыба, семена льна, орехи, кунжутное и льняное масло и т.д.);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исключить </a:t>
            </a:r>
            <a:r>
              <a:rPr lang="ru-RU" sz="5200" dirty="0"/>
              <a:t>из питания трансжирные кислоты;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увеличить </a:t>
            </a:r>
            <a:r>
              <a:rPr lang="ru-RU" sz="5200" dirty="0"/>
              <a:t>процент потребления фруктов и овощей, бобовых, орехов и цельнозерновых продуктов;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dirty="0" smtClean="0"/>
              <a:t>ограничить </a:t>
            </a:r>
            <a:r>
              <a:rPr lang="ru-RU" sz="5200" dirty="0"/>
              <a:t>потребление сахара и соли, а также обеспечить йодирование соли.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dirty="0"/>
          </a:p>
        </p:txBody>
      </p:sp>
      <p:pic>
        <p:nvPicPr>
          <p:cNvPr id="5" name="Рисунок 4" descr="7 апреля отмечается Всемирный день здоровья - Интернет-журнал «PRO Здоровье»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777" y="178058"/>
            <a:ext cx="20002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592" y="365125"/>
            <a:ext cx="10659208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Мероприятия, проводимые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 в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рамках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Всемирного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Дня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здоровья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915" y="1825625"/>
            <a:ext cx="10981593" cy="4351338"/>
          </a:xfrm>
        </p:spPr>
        <p:txBody>
          <a:bodyPr>
            <a:normAutofit lnSpcReduction="10000"/>
          </a:bodyPr>
          <a:lstStyle/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Всемирный </a:t>
            </a:r>
            <a:r>
              <a:rPr lang="ru-RU" sz="1500" b="1" dirty="0">
                <a:solidFill>
                  <a:srgbClr val="7030A0"/>
                </a:solidFill>
              </a:rPr>
              <a:t>День здоровья </a:t>
            </a:r>
            <a:r>
              <a:rPr lang="ru-RU" sz="1500" dirty="0"/>
              <a:t>отмечается почти в каждой стране. По большей части мероприятия носят просветительский характер и проводятся с целью агитировать население вести правильный образ жизни, следить за своим здоровьем и вовремя посещать врачей. В обязательную программу традиционно входят</a:t>
            </a:r>
            <a:r>
              <a:rPr lang="ru-RU" sz="1500" dirty="0" smtClean="0"/>
              <a:t>: конференции</a:t>
            </a:r>
            <a:r>
              <a:rPr lang="ru-RU" sz="1500" dirty="0"/>
              <a:t>, лекции и семинары, посвященные ЗОЖ и вопросам лечения и профилактики различных </a:t>
            </a:r>
            <a:r>
              <a:rPr lang="ru-RU" sz="1500" dirty="0" smtClean="0"/>
              <a:t>заболеваний.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В </a:t>
            </a:r>
            <a:r>
              <a:rPr lang="ru-RU" sz="1500" b="1" dirty="0" smtClean="0">
                <a:solidFill>
                  <a:srgbClr val="7030A0"/>
                </a:solidFill>
              </a:rPr>
              <a:t>медицинских учреждениях </a:t>
            </a:r>
            <a:r>
              <a:rPr lang="ru-RU" sz="1500" b="1" dirty="0">
                <a:solidFill>
                  <a:srgbClr val="7030A0"/>
                </a:solidFill>
              </a:rPr>
              <a:t>в этот день</a:t>
            </a:r>
            <a:r>
              <a:rPr lang="ru-RU" sz="1500" dirty="0"/>
              <a:t> проводятся бесплатные консультации основных специалистов. Здесь можно измерить давление, проверить уровень сахара в крови, получить важную информацию о том, как не допустить появления и развития многих заболеваний, о необходимости ежегодного </a:t>
            </a:r>
            <a:r>
              <a:rPr lang="ru-RU" sz="1500" dirty="0" smtClean="0"/>
              <a:t>медицинского обследования </a:t>
            </a:r>
            <a:r>
              <a:rPr lang="ru-RU" sz="1500" dirty="0"/>
              <a:t>в целях раннего выявления проблем со здоровьем</a:t>
            </a:r>
            <a:r>
              <a:rPr lang="ru-RU" sz="1500" dirty="0" smtClean="0"/>
              <a:t>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Все </a:t>
            </a:r>
            <a:r>
              <a:rPr lang="ru-RU" sz="1500" b="1" dirty="0">
                <a:solidFill>
                  <a:srgbClr val="7030A0"/>
                </a:solidFill>
              </a:rPr>
              <a:t>больший отклик </a:t>
            </a:r>
            <a:r>
              <a:rPr lang="ru-RU" sz="1500" dirty="0"/>
              <a:t>получают мобильные медицинские центры, где можно также послушать полезную информацию, пройти обследование, получить необходимые рекомендации</a:t>
            </a:r>
            <a:r>
              <a:rPr lang="ru-RU" sz="1500" dirty="0" smtClean="0"/>
              <a:t>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7030A0"/>
                </a:solidFill>
              </a:rPr>
              <a:t>Волонтеры </a:t>
            </a:r>
            <a:r>
              <a:rPr lang="ru-RU" sz="1500" dirty="0"/>
              <a:t>раздают листовки о проблемах в сфере здравоохранения, методах защиты и профилактики </a:t>
            </a:r>
            <a:r>
              <a:rPr lang="ru-RU" sz="1500" dirty="0" smtClean="0"/>
              <a:t>заболеваний.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7030A0"/>
                </a:solidFill>
              </a:rPr>
              <a:t>Проводятся: 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соревнования</a:t>
            </a:r>
            <a:r>
              <a:rPr lang="ru-RU" sz="1500" dirty="0"/>
              <a:t>, квесты, марафоны, велозаезды и прочие спортивные мероприятия;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/>
              <a:t>благотворительные акции;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/>
              <a:t>открытые тренировки и флешмобы с участием известных спортсменов, врачей, деятелей искусства;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/>
              <a:t>эстафеты и конкурсы в детских садах, школах и высших учебных заведениях.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500" dirty="0"/>
          </a:p>
          <a:p>
            <a:pPr>
              <a:buFont typeface="Wingdings" panose="05000000000000000000" pitchFamily="2" charset="2"/>
              <a:buChar char="Ø"/>
            </a:pPr>
            <a:endParaRPr lang="ru-RU" sz="1800" dirty="0" smtClean="0"/>
          </a:p>
          <a:p>
            <a:pPr>
              <a:buFontTx/>
              <a:buChar char="-"/>
            </a:pPr>
            <a:endParaRPr lang="ru-RU" dirty="0"/>
          </a:p>
          <a:p>
            <a:endParaRPr lang="ru-RU" dirty="0"/>
          </a:p>
        </p:txBody>
      </p:sp>
      <p:pic>
        <p:nvPicPr>
          <p:cNvPr id="5" name="Рисунок 4" descr="7 апреля отмечается Всемирный день здоровья - Интернет-журнал «PRO Здоровье»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777" y="178058"/>
            <a:ext cx="20002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32711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1757</TotalTime>
  <Words>1334</Words>
  <Application>Microsoft Office PowerPoint</Application>
  <PresentationFormat>Произвольный</PresentationFormat>
  <Paragraphs>83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PowerPoint</vt:lpstr>
      <vt:lpstr>Всемирный День здоровья</vt:lpstr>
      <vt:lpstr>История</vt:lpstr>
      <vt:lpstr>Всемирный День здоровья 2023 год</vt:lpstr>
      <vt:lpstr>Актуальность проведения Всемирного  Дня здоровья</vt:lpstr>
      <vt:lpstr>“Единственная красота, которую я знаю,  — это здоровье. ” Генрих Гейне</vt:lpstr>
      <vt:lpstr>Мероприятия, проводимые  в рамках Всемирного Дня здоровья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159</cp:revision>
  <dcterms:created xsi:type="dcterms:W3CDTF">2019-04-11T10:45:24Z</dcterms:created>
  <dcterms:modified xsi:type="dcterms:W3CDTF">2023-04-05T08:46:46Z</dcterms:modified>
</cp:coreProperties>
</file>