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74" r:id="rId2"/>
    <p:sldId id="257" r:id="rId3"/>
    <p:sldId id="266" r:id="rId4"/>
    <p:sldId id="276" r:id="rId5"/>
    <p:sldId id="277" r:id="rId6"/>
    <p:sldId id="275" r:id="rId7"/>
    <p:sldId id="270" r:id="rId8"/>
    <p:sldId id="27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67" autoAdjust="0"/>
    <p:restoredTop sz="94660"/>
  </p:normalViewPr>
  <p:slideViewPr>
    <p:cSldViewPr snapToGrid="0">
      <p:cViewPr varScale="1">
        <p:scale>
          <a:sx n="77" d="100"/>
          <a:sy n="77" d="100"/>
        </p:scale>
        <p:origin x="-114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</a:t>
            </a:r>
            <a:endParaRPr lang="ru-RU" b="1" dirty="0">
              <a:solidFill>
                <a:srgbClr val="C00000"/>
              </a:solidFill>
              <a:latin typeface="+mn-lt"/>
            </a:endParaRP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68" y="642551"/>
            <a:ext cx="11009870" cy="5251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257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pPr lvl="0">
              <a:spcBef>
                <a:spcPts val="1000"/>
              </a:spcBef>
            </a:pPr>
            <a:r>
              <a:rPr lang="ru-RU" sz="4800" b="1" dirty="0" smtClean="0">
                <a:solidFill>
                  <a:srgbClr val="C00000"/>
                </a:solidFill>
                <a:latin typeface="Calibri"/>
                <a:ea typeface="+mn-ea"/>
                <a:cs typeface="+mn-cs"/>
              </a:rPr>
              <a:t>17 мая – День пульмонолога</a:t>
            </a:r>
            <a:endParaRPr lang="ru-RU" sz="4800" b="1" dirty="0">
              <a:solidFill>
                <a:srgbClr val="C00000"/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2026198"/>
            <a:ext cx="10515600" cy="4039553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ru-RU" sz="1800" b="1" dirty="0" smtClean="0">
              <a:solidFill>
                <a:srgbClr val="0070C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</a:rPr>
              <a:t>17 мая </a:t>
            </a:r>
            <a:r>
              <a:rPr lang="ru-RU" sz="1800" dirty="0" smtClean="0"/>
              <a:t>ежегодно отмечается </a:t>
            </a: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</a:rPr>
              <a:t>День </a:t>
            </a: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</a:rPr>
              <a:t>пульмонолога </a:t>
            </a:r>
            <a:r>
              <a:rPr lang="ru-RU" sz="1800" dirty="0"/>
              <a:t>— профессиональный праздник врачей, </a:t>
            </a:r>
            <a:r>
              <a:rPr lang="ru-RU" sz="1800" dirty="0" smtClean="0"/>
              <a:t>специализирующихся </a:t>
            </a:r>
            <a:r>
              <a:rPr lang="ru-RU" sz="1800" dirty="0"/>
              <a:t>в диагностике и лечении заболеваний дыхательной </a:t>
            </a:r>
            <a:r>
              <a:rPr lang="ru-RU" sz="1800" dirty="0" smtClean="0"/>
              <a:t>системы.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</a:rPr>
              <a:t>Инициатива</a:t>
            </a:r>
            <a:r>
              <a:rPr lang="ru-RU" sz="1800" dirty="0" smtClean="0"/>
              <a:t> создания </a:t>
            </a:r>
            <a:r>
              <a:rPr lang="ru-RU" sz="1800" dirty="0"/>
              <a:t>даты чествования труда </a:t>
            </a:r>
            <a:r>
              <a:rPr lang="ru-RU" sz="1800" dirty="0" smtClean="0"/>
              <a:t>врачей-пульмонологов</a:t>
            </a:r>
            <a:r>
              <a:rPr lang="ru-RU" sz="1800" dirty="0"/>
              <a:t> </a:t>
            </a:r>
            <a:r>
              <a:rPr lang="ru-RU" sz="1800" dirty="0" smtClean="0"/>
              <a:t>была </a:t>
            </a:r>
            <a:r>
              <a:rPr lang="ru-RU" sz="1800" dirty="0"/>
              <a:t>выдвинута </a:t>
            </a: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sz="1800" b="1" dirty="0">
                <a:solidFill>
                  <a:schemeClr val="accent5">
                    <a:lumMod val="75000"/>
                  </a:schemeClr>
                </a:solidFill>
              </a:rPr>
              <a:t>1997 </a:t>
            </a: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</a:rPr>
              <a:t>году</a:t>
            </a:r>
            <a:r>
              <a:rPr lang="ru-RU" sz="1800" dirty="0" smtClean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ru-RU" sz="1800" dirty="0"/>
              <a:t>Страны-участники Организации объединённых наций встретили предложение позитивно. С этого момента празднество вошло в жизнь многих развитых государств</a:t>
            </a:r>
            <a:r>
              <a:rPr lang="ru-RU" sz="18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800" b="1" dirty="0" smtClean="0">
                <a:solidFill>
                  <a:schemeClr val="accent5">
                    <a:lumMod val="75000"/>
                  </a:schemeClr>
                </a:solidFill>
              </a:rPr>
              <a:t>Основная цель праздника </a:t>
            </a:r>
            <a:r>
              <a:rPr lang="ru-RU" sz="1800" dirty="0" smtClean="0"/>
              <a:t>–  </a:t>
            </a:r>
            <a:r>
              <a:rPr lang="ru-RU" sz="1800" dirty="0"/>
              <a:t>пропаганда здорового образа жизни и донесение необходимости профилактических врачебных </a:t>
            </a:r>
            <a:r>
              <a:rPr lang="ru-RU" sz="1800" dirty="0" smtClean="0"/>
              <a:t>осмотров; повысить </a:t>
            </a:r>
            <a:r>
              <a:rPr lang="ru-RU" sz="1800" dirty="0"/>
              <a:t>осведомленность общества о заболеваниях органов </a:t>
            </a:r>
            <a:r>
              <a:rPr lang="ru-RU" sz="1800" dirty="0" smtClean="0"/>
              <a:t>дыхания; </a:t>
            </a:r>
            <a:r>
              <a:rPr lang="ru-RU" sz="1800" dirty="0"/>
              <a:t>выразить уважение и признательность специалистам по их лечению.</a:t>
            </a:r>
            <a:r>
              <a:rPr lang="ru-RU" sz="1800" dirty="0" smtClean="0"/>
              <a:t>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933575"/>
            <a:ext cx="12192000" cy="0"/>
          </a:xfrm>
          <a:prstGeom prst="rect">
            <a:avLst/>
          </a:prstGeom>
          <a:solidFill>
            <a:srgbClr val="FAF6E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2282" y="24713"/>
            <a:ext cx="2730844" cy="159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История</a:t>
            </a:r>
            <a:r>
              <a:rPr lang="ru-RU" sz="4800" b="1" dirty="0" smtClean="0">
                <a:latin typeface="+mn-lt"/>
              </a:rPr>
              <a:t>  </a:t>
            </a:r>
            <a:r>
              <a:rPr lang="ru-RU" b="1" dirty="0" smtClean="0"/>
              <a:t>                                   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Термин 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"</a:t>
            </a: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пульмонология"</a:t>
            </a:r>
            <a:r>
              <a:rPr lang="ru-RU" sz="5400" b="1" dirty="0" smtClean="0">
                <a:solidFill>
                  <a:srgbClr val="7030A0"/>
                </a:solidFill>
                <a:ea typeface="Calibri"/>
                <a:cs typeface="Times New Roman"/>
              </a:rPr>
              <a:t> </a:t>
            </a:r>
            <a:r>
              <a:rPr lang="ru-RU" sz="5400" dirty="0">
                <a:ea typeface="Calibri"/>
                <a:cs typeface="Times New Roman"/>
              </a:rPr>
              <a:t>образован от двух латинских слов: 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ea typeface="Calibri"/>
                <a:cs typeface="Times New Roman"/>
              </a:rPr>
              <a:t>"pulmo" – лёгкое и "logos" – учение. </a:t>
            </a:r>
            <a:endParaRPr lang="ru-RU" sz="5400" b="1" dirty="0" smtClean="0">
              <a:solidFill>
                <a:schemeClr val="accent5">
                  <a:lumMod val="75000"/>
                </a:schemeClr>
              </a:solidFill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400" b="1" dirty="0" smtClean="0">
              <a:solidFill>
                <a:schemeClr val="accent5">
                  <a:lumMod val="75000"/>
                </a:schemeClr>
              </a:solidFill>
              <a:ea typeface="Calibri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ea typeface="Calibri"/>
              </a:rPr>
              <a:t>Впервые</a:t>
            </a:r>
            <a:r>
              <a:rPr lang="ru-RU" sz="5400" dirty="0" smtClean="0">
                <a:solidFill>
                  <a:srgbClr val="000000"/>
                </a:solidFill>
                <a:ea typeface="Calibri"/>
              </a:rPr>
              <a:t> </a:t>
            </a:r>
            <a:r>
              <a:rPr lang="ru-RU" sz="5400" dirty="0">
                <a:solidFill>
                  <a:srgbClr val="000000"/>
                </a:solidFill>
                <a:ea typeface="Calibri"/>
              </a:rPr>
              <a:t>функцию легких начали изучать 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ea typeface="Calibri"/>
              </a:rPr>
              <a:t>в 1628 году</a:t>
            </a:r>
            <a:r>
              <a:rPr lang="ru-RU" sz="5400" dirty="0">
                <a:solidFill>
                  <a:srgbClr val="000000"/>
                </a:solidFill>
                <a:ea typeface="Calibri"/>
              </a:rPr>
              <a:t>, с открытием малого круга кровообращения. </a:t>
            </a:r>
            <a:endParaRPr lang="ru-RU" sz="5400" dirty="0" smtClean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400" dirty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ea typeface="Calibri"/>
              </a:rPr>
              <a:t>В 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ea typeface="Calibri"/>
              </a:rPr>
              <a:t>XVII–XVIII веках </a:t>
            </a:r>
            <a:r>
              <a:rPr lang="ru-RU" sz="5400" dirty="0">
                <a:solidFill>
                  <a:srgbClr val="000000"/>
                </a:solidFill>
                <a:ea typeface="Calibri"/>
              </a:rPr>
              <a:t>возникли первые методы диагностики болезней дыхательной системы. </a:t>
            </a:r>
            <a:endParaRPr lang="ru-RU" sz="5400" dirty="0" smtClean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400" dirty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ea typeface="Calibri"/>
              </a:rPr>
              <a:t>В 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ea typeface="Calibri"/>
              </a:rPr>
              <a:t>XIX веке </a:t>
            </a:r>
            <a:r>
              <a:rPr lang="ru-RU" sz="5400" dirty="0">
                <a:solidFill>
                  <a:srgbClr val="000000"/>
                </a:solidFill>
                <a:ea typeface="Calibri"/>
              </a:rPr>
              <a:t>органы дыхания и заболевания, связанные с ними, изучались через опыты и наблюдения. Судить о точности диагнозов, поставленных в то время, не представляется возможным. Чёткого деления между неспецифическими лёгочными процессами и туберкулёзом не проводилось. К началу 80-х годов XIX века были достигнуты крупные успехи в развитии учения о пневмониях. Крупозная пневмония выделена в самостоятельную нозологическую форму</a:t>
            </a:r>
            <a:r>
              <a:rPr lang="ru-RU" sz="5400" dirty="0" smtClean="0">
                <a:solidFill>
                  <a:srgbClr val="000000"/>
                </a:solidFill>
                <a:ea typeface="Calibri"/>
              </a:rPr>
              <a:t>. Первые </a:t>
            </a:r>
            <a:r>
              <a:rPr lang="ru-RU" sz="5400" dirty="0">
                <a:solidFill>
                  <a:srgbClr val="000000"/>
                </a:solidFill>
                <a:ea typeface="Calibri"/>
              </a:rPr>
              <a:t>русские научные работы относятся к 1884 году. Тогда же было подчеркнуто значение аэрогенного пути возникновения пневмонии. Многие ученые-клиницисты того времени внесли свой вклад в изучение клиники болезней органов </a:t>
            </a:r>
            <a:r>
              <a:rPr lang="ru-RU" sz="5400" dirty="0" smtClean="0">
                <a:solidFill>
                  <a:srgbClr val="000000"/>
                </a:solidFill>
                <a:ea typeface="Calibri"/>
              </a:rPr>
              <a:t>дыхания (</a:t>
            </a: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ea typeface="Calibri"/>
              </a:rPr>
              <a:t>С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ea typeface="Calibri"/>
              </a:rPr>
              <a:t>. П. </a:t>
            </a: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ea typeface="Calibri"/>
              </a:rPr>
              <a:t>Боткин, 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ea typeface="Calibri"/>
              </a:rPr>
              <a:t>Н. И. </a:t>
            </a: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ea typeface="Calibri"/>
              </a:rPr>
              <a:t>Пирогов, др</a:t>
            </a:r>
            <a:r>
              <a:rPr lang="ru-RU" sz="5400" dirty="0" smtClean="0">
                <a:solidFill>
                  <a:srgbClr val="000000"/>
                </a:solidFill>
                <a:ea typeface="Calibri"/>
              </a:rPr>
              <a:t>.)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400" dirty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ea typeface="Calibri"/>
              </a:rPr>
              <a:t>Благодаря </a:t>
            </a:r>
            <a:r>
              <a:rPr lang="ru-RU" sz="5400" dirty="0" smtClean="0">
                <a:solidFill>
                  <a:srgbClr val="000000"/>
                </a:solidFill>
                <a:ea typeface="Calibri"/>
              </a:rPr>
              <a:t>классическим исследованиям 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ea typeface="Calibri"/>
              </a:rPr>
              <a:t>И. М. </a:t>
            </a: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ea typeface="Calibri"/>
              </a:rPr>
              <a:t>Сеченова </a:t>
            </a:r>
            <a:r>
              <a:rPr lang="ru-RU" sz="5400" dirty="0" smtClean="0">
                <a:solidFill>
                  <a:srgbClr val="000000"/>
                </a:solidFill>
                <a:ea typeface="Calibri"/>
              </a:rPr>
              <a:t>и работе 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ea typeface="Calibri"/>
              </a:rPr>
              <a:t>В. В. Пашутина</a:t>
            </a:r>
            <a:r>
              <a:rPr lang="ru-RU" sz="5400" dirty="0" smtClean="0">
                <a:solidFill>
                  <a:srgbClr val="000000"/>
                </a:solidFill>
                <a:ea typeface="Calibri"/>
              </a:rPr>
              <a:t>, посвящённым </a:t>
            </a:r>
            <a:r>
              <a:rPr lang="ru-RU" sz="5400" dirty="0">
                <a:solidFill>
                  <a:srgbClr val="000000"/>
                </a:solidFill>
                <a:ea typeface="Calibri"/>
              </a:rPr>
              <a:t>газовому составу атмосферного воздуха, представления о болезнях органов дыхания значительно изменились</a:t>
            </a:r>
            <a:r>
              <a:rPr lang="ru-RU" sz="5400" dirty="0" smtClean="0">
                <a:solidFill>
                  <a:srgbClr val="000000"/>
                </a:solidFill>
                <a:ea typeface="Calibri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400" dirty="0" smtClean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ea typeface="Calibri"/>
              </a:rPr>
              <a:t>В ряде государств </a:t>
            </a:r>
            <a:r>
              <a:rPr lang="ru-RU" sz="5400" dirty="0">
                <a:solidFill>
                  <a:srgbClr val="000000"/>
                </a:solidFill>
                <a:ea typeface="Calibri"/>
              </a:rPr>
              <a:t>пульмонологию называют 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ea typeface="Calibri"/>
              </a:rPr>
              <a:t>грудной или респираторной</a:t>
            </a:r>
            <a:r>
              <a:rPr lang="ru-RU" sz="5400" dirty="0">
                <a:solidFill>
                  <a:srgbClr val="000000"/>
                </a:solidFill>
                <a:ea typeface="Calibri"/>
              </a:rPr>
              <a:t> медициной. Самостоятельным направлением она стала во второй половине ХХ столетия. Ее прародители – фтизиатрия (лечение туберкулеза) и онкология</a:t>
            </a:r>
            <a:r>
              <a:rPr lang="ru-RU" sz="5400" dirty="0" smtClean="0">
                <a:solidFill>
                  <a:srgbClr val="000000"/>
                </a:solidFill>
                <a:ea typeface="Calibri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400" dirty="0">
              <a:solidFill>
                <a:srgbClr val="000000"/>
              </a:solidFill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ea typeface="Calibri"/>
              </a:rPr>
              <a:t>В России </a:t>
            </a:r>
            <a:r>
              <a:rPr lang="ru-RU" sz="5400" dirty="0" smtClean="0">
                <a:solidFill>
                  <a:srgbClr val="000000"/>
                </a:solidFill>
                <a:ea typeface="Calibri"/>
              </a:rPr>
              <a:t>пульмонология, как отдельная отрасль медицины, стала </a:t>
            </a:r>
            <a:r>
              <a:rPr lang="ru-RU" sz="5400" dirty="0">
                <a:solidFill>
                  <a:srgbClr val="000000"/>
                </a:solidFill>
                <a:ea typeface="Calibri"/>
              </a:rPr>
              <a:t>зарождаться и активно развиваться </a:t>
            </a:r>
            <a:r>
              <a:rPr lang="ru-RU" sz="5400" b="1" dirty="0">
                <a:solidFill>
                  <a:schemeClr val="accent5">
                    <a:lumMod val="75000"/>
                  </a:schemeClr>
                </a:solidFill>
                <a:ea typeface="Calibri"/>
              </a:rPr>
              <a:t>в 80-х годах прошлого </a:t>
            </a:r>
            <a:r>
              <a:rPr lang="ru-RU" sz="5400" b="1" dirty="0" smtClean="0">
                <a:solidFill>
                  <a:schemeClr val="accent5">
                    <a:lumMod val="75000"/>
                  </a:schemeClr>
                </a:solidFill>
                <a:ea typeface="Calibri"/>
              </a:rPr>
              <a:t>столетия.</a:t>
            </a:r>
            <a:r>
              <a:rPr lang="ru-RU" sz="5400" dirty="0" smtClean="0">
                <a:solidFill>
                  <a:srgbClr val="000000"/>
                </a:solidFill>
                <a:ea typeface="Calibri"/>
              </a:rPr>
              <a:t> Изначально </a:t>
            </a:r>
            <a:r>
              <a:rPr lang="ru-RU" sz="5400" dirty="0">
                <a:solidFill>
                  <a:srgbClr val="000000"/>
                </a:solidFill>
                <a:ea typeface="Calibri"/>
              </a:rPr>
              <a:t>она была целиком посвящена вопросам болезней бронхов, трахеи, плевры и легких. До этого лечением заболеваний дыхательных путей занимались терапевты и </a:t>
            </a:r>
            <a:r>
              <a:rPr lang="ru-RU" sz="5400" dirty="0" smtClean="0">
                <a:solidFill>
                  <a:srgbClr val="000000"/>
                </a:solidFill>
                <a:ea typeface="Calibri"/>
              </a:rPr>
              <a:t>фтизиатры.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>
              <a:solidFill>
                <a:srgbClr val="000000"/>
              </a:solidFill>
              <a:ea typeface="Calibri"/>
            </a:endParaRP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8859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2282" y="0"/>
            <a:ext cx="2730844" cy="159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  <a:latin typeface="+mn-lt"/>
              </a:rPr>
              <a:t>Традиции праздника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60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 smtClean="0">
                <a:solidFill>
                  <a:schemeClr val="accent5">
                    <a:lumMod val="75000"/>
                  </a:schemeClr>
                </a:solidFill>
              </a:rPr>
              <a:t>День </a:t>
            </a:r>
            <a:r>
              <a:rPr lang="ru-RU" sz="6000" b="1" dirty="0">
                <a:solidFill>
                  <a:schemeClr val="accent5">
                    <a:lumMod val="75000"/>
                  </a:schemeClr>
                </a:solidFill>
              </a:rPr>
              <a:t>пульмонолога </a:t>
            </a:r>
            <a:r>
              <a:rPr lang="ru-RU" sz="6000" dirty="0"/>
              <a:t>празднуют профильные специалисты, интерны, научные сотрудники. В торжестве принимают участие ученики и преподаватели медицинских образовательных учреждений. Для специалистов праздник – это замечательный повод рассказать о своих исследованиях и поделиться опытом</a:t>
            </a:r>
            <a:r>
              <a:rPr lang="ru-RU" sz="60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sz="6000" b="1" dirty="0" smtClean="0">
                <a:solidFill>
                  <a:schemeClr val="accent5">
                    <a:lumMod val="75000"/>
                  </a:schemeClr>
                </a:solidFill>
              </a:rPr>
              <a:t>День </a:t>
            </a:r>
            <a:r>
              <a:rPr lang="ru-RU" sz="6000" dirty="0" smtClean="0"/>
              <a:t>пульмонолога </a:t>
            </a: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принято награждать врачей дипломами, грамотами и другими знаками отличия за успехи в работе. </a:t>
            </a:r>
            <a:endParaRPr lang="ru-RU" sz="60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60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 smtClean="0">
                <a:solidFill>
                  <a:schemeClr val="accent5">
                    <a:lumMod val="75000"/>
                  </a:schemeClr>
                </a:solidFill>
              </a:rPr>
              <a:t>В профессиональном сообществе </a:t>
            </a:r>
            <a:r>
              <a:rPr lang="ru-RU" sz="6000" dirty="0" smtClean="0"/>
              <a:t>организуются конференции, семинары. Устраиваются курсы повышения квалификации, </a:t>
            </a:r>
            <a:r>
              <a:rPr lang="ru-RU" sz="6000" dirty="0"/>
              <a:t>мероприятия по обмену опытом. В образовательных учреждениях проходят просветительские занятия. </a:t>
            </a:r>
            <a:endParaRPr lang="ru-RU" sz="6000" dirty="0" smtClean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60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6000" b="1" dirty="0" smtClean="0">
                <a:solidFill>
                  <a:schemeClr val="accent5">
                    <a:lumMod val="75000"/>
                  </a:schemeClr>
                </a:solidFill>
              </a:rPr>
              <a:t>В </a:t>
            </a:r>
            <a:r>
              <a:rPr lang="ru-RU" sz="6000" b="1" dirty="0">
                <a:solidFill>
                  <a:schemeClr val="accent5">
                    <a:lumMod val="75000"/>
                  </a:schemeClr>
                </a:solidFill>
              </a:rPr>
              <a:t>эфире </a:t>
            </a:r>
            <a:r>
              <a:rPr lang="ru-RU" sz="6000" dirty="0"/>
              <a:t>телевидения и радиостанций транслируют программы о пульмонологах, </a:t>
            </a:r>
            <a:r>
              <a:rPr lang="ru-RU" sz="6000" dirty="0" smtClean="0"/>
              <a:t>передовых достижениях в данной области медицины. </a:t>
            </a:r>
            <a:r>
              <a:rPr lang="ru-RU" sz="6000" dirty="0">
                <a:solidFill>
                  <a:srgbClr val="000000"/>
                </a:solidFill>
                <a:ea typeface="Times New Roman"/>
                <a:cs typeface="Times New Roman"/>
              </a:rPr>
              <a:t>Не остаются в стороне и печатные СМИ вместе с интернет-порталами, публикующие тематическую информацию. В данных программах и материалах эксперты дают полезные рекомендации и делятся актуальной информацией о здоровье легких, рассказывают, как предотвратить ряд заболеваний и что делать, если проблема уже дала о себе знать. Именно поэтому праздник важен как для самих врачей, так и для всех людей.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6000" dirty="0" smtClean="0">
              <a:solidFill>
                <a:srgbClr val="000000"/>
              </a:solidFill>
              <a:ea typeface="Times New Roman"/>
              <a:cs typeface="Times New Roman"/>
            </a:endParaRPr>
          </a:p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2282" y="172994"/>
            <a:ext cx="2730844" cy="159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330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Факторы риска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болезней органов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дыхания</a:t>
            </a:r>
            <a:endParaRPr lang="ru-RU" sz="4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chemeClr val="accent5">
                    <a:lumMod val="75000"/>
                  </a:schemeClr>
                </a:solidFill>
              </a:rPr>
              <a:t>Существуют устранимые и неустранимые факторы риска заболеваний органов дыхания. </a:t>
            </a:r>
            <a:endParaRPr lang="ru-RU" sz="17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7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chemeClr val="accent5">
                    <a:lumMod val="75000"/>
                  </a:schemeClr>
                </a:solidFill>
              </a:rPr>
              <a:t>К </a:t>
            </a:r>
            <a:r>
              <a:rPr lang="ru-RU" sz="1700" b="1" dirty="0">
                <a:solidFill>
                  <a:schemeClr val="accent5">
                    <a:lumMod val="75000"/>
                  </a:schemeClr>
                </a:solidFill>
              </a:rPr>
              <a:t>неустранимым факторам относится: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 smtClean="0"/>
              <a:t>наследственная </a:t>
            </a:r>
            <a:r>
              <a:rPr lang="ru-RU" sz="1700" dirty="0"/>
              <a:t>предрасположенность</a:t>
            </a:r>
            <a:r>
              <a:rPr lang="ru-RU" sz="1700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7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>
                <a:solidFill>
                  <a:schemeClr val="accent5">
                    <a:lumMod val="75000"/>
                  </a:schemeClr>
                </a:solidFill>
              </a:rPr>
              <a:t>Остальные факторы являются устранимыми: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 smtClean="0"/>
              <a:t>курение</a:t>
            </a:r>
            <a:r>
              <a:rPr lang="ru-RU" sz="1700" dirty="0"/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неблагоприятные факторы окружающей среды;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профессиональная вредность;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наличие сердечно-сосудистых заболеваний;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хронические инфекции носоглотки;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избыточный вес и ожирение</a:t>
            </a:r>
            <a:r>
              <a:rPr lang="ru-RU" sz="1700" dirty="0" smtClean="0"/>
              <a:t>;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н</a:t>
            </a:r>
            <a:r>
              <a:rPr lang="ru-RU" sz="1700" dirty="0" smtClean="0"/>
              <a:t>еправильное питание</a:t>
            </a:r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о</a:t>
            </a:r>
            <a:r>
              <a:rPr lang="ru-RU" sz="1700" dirty="0" smtClean="0"/>
              <a:t>слабление иммунитета</a:t>
            </a:r>
            <a:endParaRPr lang="ru-RU" sz="17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ru-RU" sz="1700" dirty="0"/>
          </a:p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700" b="1" dirty="0" smtClean="0">
                <a:solidFill>
                  <a:schemeClr val="accent5">
                    <a:lumMod val="75000"/>
                  </a:schemeClr>
                </a:solidFill>
              </a:rPr>
              <a:t>Основные симптомы</a:t>
            </a:r>
            <a:r>
              <a:rPr lang="ru-RU" sz="1700" b="1" dirty="0">
                <a:solidFill>
                  <a:schemeClr val="accent5">
                    <a:lumMod val="75000"/>
                  </a:schemeClr>
                </a:solidFill>
              </a:rPr>
              <a:t> заболеваний органов </a:t>
            </a:r>
            <a:r>
              <a:rPr lang="ru-RU" sz="1700" b="1" dirty="0" smtClean="0">
                <a:solidFill>
                  <a:schemeClr val="accent5">
                    <a:lumMod val="75000"/>
                  </a:schemeClr>
                </a:solidFill>
              </a:rPr>
              <a:t>дыхания, при которых  </a:t>
            </a:r>
            <a:r>
              <a:rPr lang="ru-RU" sz="1700" b="1" dirty="0">
                <a:solidFill>
                  <a:schemeClr val="accent5">
                    <a:lumMod val="75000"/>
                  </a:schemeClr>
                </a:solidFill>
              </a:rPr>
              <a:t>следует незамедлительно обратиться к </a:t>
            </a:r>
            <a:r>
              <a:rPr lang="ru-RU" sz="1700" b="1" dirty="0" smtClean="0">
                <a:solidFill>
                  <a:schemeClr val="accent5">
                    <a:lumMod val="75000"/>
                  </a:schemeClr>
                </a:solidFill>
              </a:rPr>
              <a:t>врачу:</a:t>
            </a:r>
            <a:endParaRPr lang="ru-RU" sz="1700" dirty="0">
              <a:solidFill>
                <a:schemeClr val="accent5">
                  <a:lumMod val="75000"/>
                </a:schemeClr>
              </a:solidFill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 smtClean="0"/>
              <a:t>длительный кашель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частые ОРВИ (от раза в квартал и чаще) с осложнением, бронхит, пневмония</a:t>
            </a:r>
            <a:endParaRPr lang="ru-RU" sz="1700" dirty="0" smtClean="0"/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болевые ощущения в грудной клетке при вдохе или </a:t>
            </a:r>
            <a:r>
              <a:rPr lang="ru-RU" sz="1700" dirty="0" smtClean="0"/>
              <a:t>выдохе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 smtClean="0"/>
              <a:t>одышка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приступы нехватки кислорода, вплоть до удушья;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/>
              <a:t>хрипящее или свистящее дыхание;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 smtClean="0"/>
              <a:t>потеря веса</a:t>
            </a:r>
          </a:p>
          <a:p>
            <a:pPr lvl="0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700" dirty="0" smtClean="0"/>
              <a:t>повышение температуры тела</a:t>
            </a:r>
          </a:p>
          <a:p>
            <a:pPr lvl="0">
              <a:lnSpc>
                <a:spcPct val="100000"/>
              </a:lnSpc>
              <a:spcBef>
                <a:spcPts val="0"/>
              </a:spcBef>
            </a:pPr>
            <a:endParaRPr lang="ru-RU" sz="1700" dirty="0"/>
          </a:p>
          <a:p>
            <a:endParaRPr lang="ru-RU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2282" y="0"/>
            <a:ext cx="2730844" cy="159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675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Профилактика заболеваний органов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дыхания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68162"/>
            <a:ext cx="10515600" cy="4508801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b="1" dirty="0" smtClean="0">
              <a:solidFill>
                <a:srgbClr val="7030A0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chemeClr val="accent5">
                    <a:lumMod val="75000"/>
                  </a:schemeClr>
                </a:solidFill>
              </a:rPr>
              <a:t>Профилактика </a:t>
            </a:r>
            <a:r>
              <a:rPr lang="ru-RU" sz="1500" b="1" dirty="0">
                <a:solidFill>
                  <a:schemeClr val="accent5">
                    <a:lumMod val="75000"/>
                  </a:schemeClr>
                </a:solidFill>
              </a:rPr>
              <a:t>заболеваний органов дыхания </a:t>
            </a:r>
            <a:r>
              <a:rPr lang="ru-RU" sz="1500" dirty="0"/>
              <a:t>заключается в минимизации воздействия на организм факторов, повышающих риск развития болезней, а также в укреплении общего и местного иммунитета. Для </a:t>
            </a:r>
            <a:r>
              <a:rPr lang="ru-RU" sz="1500" dirty="0" smtClean="0"/>
              <a:t>этого </a:t>
            </a:r>
            <a:r>
              <a:rPr lang="ru-RU" sz="1500" dirty="0"/>
              <a:t>необходимо придерживаться здорового образа жизни, отказаться от вредных привычек и других вредных воздействий.</a:t>
            </a:r>
            <a:endParaRPr lang="ru-RU" sz="15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chemeClr val="accent5">
                    <a:lumMod val="75000"/>
                  </a:schemeClr>
                </a:solidFill>
              </a:rPr>
              <a:t>Чтобы </a:t>
            </a:r>
            <a:r>
              <a:rPr lang="ru-RU" sz="1500" b="1" dirty="0">
                <a:solidFill>
                  <a:schemeClr val="accent5">
                    <a:lumMod val="75000"/>
                  </a:schemeClr>
                </a:solidFill>
              </a:rPr>
              <a:t>сохранить здоровье </a:t>
            </a:r>
            <a:r>
              <a:rPr lang="ru-RU" sz="1500" b="1" dirty="0" smtClean="0">
                <a:solidFill>
                  <a:schemeClr val="accent5">
                    <a:lumMod val="75000"/>
                  </a:schemeClr>
                </a:solidFill>
              </a:rPr>
              <a:t>легких, необходимо </a:t>
            </a:r>
            <a:r>
              <a:rPr lang="ru-RU" sz="1500" b="1" dirty="0">
                <a:solidFill>
                  <a:schemeClr val="accent5">
                    <a:lumMod val="75000"/>
                  </a:schemeClr>
                </a:solidFill>
              </a:rPr>
              <a:t>придерживаться следующих </a:t>
            </a:r>
            <a:r>
              <a:rPr lang="ru-RU" sz="1500" b="1" dirty="0" smtClean="0">
                <a:solidFill>
                  <a:schemeClr val="accent5">
                    <a:lumMod val="75000"/>
                  </a:schemeClr>
                </a:solidFill>
              </a:rPr>
              <a:t>принципов:</a:t>
            </a:r>
            <a:endParaRPr lang="ru-RU" sz="1500" b="1" dirty="0">
              <a:solidFill>
                <a:schemeClr val="accent5">
                  <a:lumMod val="75000"/>
                </a:schemeClr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отказ </a:t>
            </a:r>
            <a:r>
              <a:rPr lang="ru-RU" sz="1500" dirty="0"/>
              <a:t>от курения. Курение – самый грозный враг здоровья дыхательных путей.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использование </a:t>
            </a:r>
            <a:r>
              <a:rPr lang="ru-RU" sz="1500" dirty="0"/>
              <a:t>средств защиты органов дыхания при работе в пыльных, загрязненных помещениях;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частое </a:t>
            </a:r>
            <a:r>
              <a:rPr lang="ru-RU" sz="1500" dirty="0"/>
              <a:t>проветривание жилья или рабочего помещения;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дыхательная </a:t>
            </a:r>
            <a:r>
              <a:rPr lang="ru-RU" sz="1500" dirty="0"/>
              <a:t>гимнастика;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регулярная </a:t>
            </a:r>
            <a:r>
              <a:rPr lang="ru-RU" sz="1500" dirty="0"/>
              <a:t>(в идеале – ежедневная) влажная уборка;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поддержание </a:t>
            </a:r>
            <a:r>
              <a:rPr lang="ru-RU" sz="1500" dirty="0"/>
              <a:t>нормальной влажности воздуха</a:t>
            </a:r>
            <a:r>
              <a:rPr lang="ru-RU" sz="1500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5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chemeClr val="accent5">
                    <a:lumMod val="75000"/>
                  </a:schemeClr>
                </a:solidFill>
              </a:rPr>
              <a:t>Здоровый </a:t>
            </a:r>
            <a:r>
              <a:rPr lang="ru-RU" sz="1500" b="1" dirty="0">
                <a:solidFill>
                  <a:schemeClr val="accent5">
                    <a:lumMod val="75000"/>
                  </a:schemeClr>
                </a:solidFill>
              </a:rPr>
              <a:t>образ жизни </a:t>
            </a:r>
            <a:r>
              <a:rPr lang="ru-RU" sz="1500" dirty="0"/>
              <a:t>обеспечивает высокую устойчивость организма человека к неблагоприятным внешним факторам, улучшает работу как местного, так и общего иммунитета. </a:t>
            </a:r>
            <a:r>
              <a:rPr lang="ru-RU" sz="1500" b="1" dirty="0">
                <a:solidFill>
                  <a:schemeClr val="accent5">
                    <a:lumMod val="75000"/>
                  </a:schemeClr>
                </a:solidFill>
              </a:rPr>
              <a:t>Он включает в себя: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 </a:t>
            </a:r>
            <a:r>
              <a:rPr lang="ru-RU" sz="1500" dirty="0"/>
              <a:t>физическую активность (прогулки на свежем воздухе, ежедневные занятия физкультурой, плавание, езда на велосипеде, плавание </a:t>
            </a:r>
            <a:r>
              <a:rPr lang="ru-RU" sz="1500" dirty="0" smtClean="0"/>
              <a:t> и др.)</a:t>
            </a:r>
            <a:endParaRPr lang="ru-RU" sz="15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рациональный </a:t>
            </a:r>
            <a:r>
              <a:rPr lang="ru-RU" sz="1500" dirty="0"/>
              <a:t>режим труда и отдыха (переутомление никому не идет на пользу; своевременный отдых и здоровый 7-8 часовой ночной сон делают наш организм более сильным и таким же образом влияют на иммунитет</a:t>
            </a:r>
            <a:r>
              <a:rPr lang="ru-RU" sz="1500" dirty="0" smtClean="0"/>
              <a:t>);</a:t>
            </a:r>
            <a:endParaRPr lang="ru-RU" sz="15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 smtClean="0"/>
              <a:t>рациональное </a:t>
            </a:r>
            <a:r>
              <a:rPr lang="ru-RU" sz="1500" dirty="0"/>
              <a:t>и сбалансированное питание (содержащее в себе все необходимые для полноценной работы организма питательные вещества, витамины, микроэлементы, аминокислоты и так далее);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500" dirty="0"/>
              <a:t>з</a:t>
            </a:r>
            <a:r>
              <a:rPr lang="ru-RU" sz="1500" dirty="0" smtClean="0"/>
              <a:t>акаливание</a:t>
            </a:r>
            <a:r>
              <a:rPr lang="ru-RU" sz="1500" dirty="0" smtClean="0"/>
              <a:t>.</a:t>
            </a:r>
            <a:endParaRPr lang="ru-RU" sz="15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500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15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6995" y="172995"/>
            <a:ext cx="2730844" cy="159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185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4"/>
            <a:ext cx="10515600" cy="1325563"/>
          </a:xfrm>
        </p:spPr>
        <p:txBody>
          <a:bodyPr/>
          <a:lstStyle/>
          <a:p>
            <a:r>
              <a:rPr lang="ru-RU" dirty="0" smtClean="0"/>
              <a:t>       </a:t>
            </a:r>
            <a:r>
              <a:rPr lang="ru-RU" sz="4800" b="1" dirty="0" smtClean="0">
                <a:solidFill>
                  <a:srgbClr val="C00000"/>
                </a:solidFill>
                <a:latin typeface="+mn-lt"/>
              </a:rPr>
              <a:t>Интересные факты                                    </a:t>
            </a:r>
            <a:endParaRPr lang="ru-RU" sz="48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69308"/>
            <a:ext cx="10515600" cy="460765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chemeClr val="accent5">
                    <a:lumMod val="75000"/>
                  </a:schemeClr>
                </a:solidFill>
              </a:rPr>
              <a:t>По </a:t>
            </a:r>
            <a:r>
              <a:rPr lang="ru-RU" sz="1350" b="1" dirty="0">
                <a:solidFill>
                  <a:schemeClr val="accent5">
                    <a:lumMod val="75000"/>
                  </a:schemeClr>
                </a:solidFill>
              </a:rPr>
              <a:t>данным Всемирной организации здравоохранения (ВОЗ)</a:t>
            </a:r>
            <a:r>
              <a:rPr lang="ru-RU" sz="135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350" dirty="0"/>
              <a:t>болезни бронхов и легких занимают лидирующие позиции в современном обществе, их доля в общей заболеваемости населения варьирует от 41% до 53%. В структуре причин обращений за медицинской помощью неспецифические заболевания легких составляют более 60%. Основное место занимают хронические обструктивные болезни легких (ХОБЛ). Бронхолегочные заболевания как причина смерти занимают  3-4-е место в мире</a:t>
            </a:r>
            <a:r>
              <a:rPr lang="ru-RU" sz="135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5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chemeClr val="accent5">
                    <a:lumMod val="75000"/>
                  </a:schemeClr>
                </a:solidFill>
              </a:rPr>
              <a:t>По </a:t>
            </a:r>
            <a:r>
              <a:rPr lang="ru-RU" sz="1350" b="1" dirty="0">
                <a:solidFill>
                  <a:schemeClr val="accent5">
                    <a:lumMod val="75000"/>
                  </a:schemeClr>
                </a:solidFill>
              </a:rPr>
              <a:t>открытым данным аналитических агентств </a:t>
            </a:r>
            <a:r>
              <a:rPr lang="ru-RU" sz="1350" dirty="0"/>
              <a:t>наиболее распространенными болезнями у граждан России являются пневмония, трахеит и бронхит, иными словами, заболевания органов дыхания</a:t>
            </a:r>
            <a:r>
              <a:rPr lang="ru-RU" sz="1350" dirty="0" smtClean="0"/>
              <a:t>. </a:t>
            </a:r>
            <a:r>
              <a:rPr lang="ru-RU" sz="1350" b="1" dirty="0" smtClean="0">
                <a:solidFill>
                  <a:schemeClr val="accent5">
                    <a:lumMod val="75000"/>
                  </a:schemeClr>
                </a:solidFill>
              </a:rPr>
              <a:t>Больше </a:t>
            </a:r>
            <a:r>
              <a:rPr lang="ru-RU" sz="1350" b="1" dirty="0">
                <a:solidFill>
                  <a:schemeClr val="accent5">
                    <a:lumMod val="75000"/>
                  </a:schemeClr>
                </a:solidFill>
              </a:rPr>
              <a:t>10 млн. человек </a:t>
            </a:r>
            <a:r>
              <a:rPr lang="ru-RU" sz="1350" dirty="0"/>
              <a:t>в России имеют диагноз бронхиальная астма, около одного миллиона случаев в течение года регистрируется заболеваний пневмонией. Но первые строчки по летальности в структуре респираторной патологии по-прежнему занимает ХОБЛ. Распространенность его достаточно велика – до 8 % среди взрослых людей</a:t>
            </a:r>
            <a:r>
              <a:rPr lang="ru-RU" sz="135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5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chemeClr val="accent5">
                    <a:lumMod val="75000"/>
                  </a:schemeClr>
                </a:solidFill>
              </a:rPr>
              <a:t>Каждый </a:t>
            </a:r>
            <a:r>
              <a:rPr lang="ru-RU" sz="1350" b="1" dirty="0">
                <a:solidFill>
                  <a:schemeClr val="accent5">
                    <a:lumMod val="75000"/>
                  </a:schemeClr>
                </a:solidFill>
              </a:rPr>
              <a:t>день </a:t>
            </a:r>
            <a:r>
              <a:rPr lang="ru-RU" sz="1350" dirty="0"/>
              <a:t>через наши лёгкие проходит порядка </a:t>
            </a:r>
            <a:r>
              <a:rPr lang="ru-RU" sz="1350" b="1" dirty="0">
                <a:solidFill>
                  <a:schemeClr val="accent5">
                    <a:lumMod val="75000"/>
                  </a:schemeClr>
                </a:solidFill>
              </a:rPr>
              <a:t>10 тысяч литров воздуха</a:t>
            </a:r>
            <a:r>
              <a:rPr lang="ru-RU" sz="1350" dirty="0"/>
              <a:t>, при этом мы в среднем делаем </a:t>
            </a:r>
            <a:r>
              <a:rPr lang="ru-RU" sz="1350" b="1" dirty="0">
                <a:solidFill>
                  <a:schemeClr val="accent5">
                    <a:lumMod val="75000"/>
                  </a:schemeClr>
                </a:solidFill>
              </a:rPr>
              <a:t>20-25 тысяч вдохов и выдохов</a:t>
            </a:r>
            <a:r>
              <a:rPr lang="ru-RU" sz="135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50" dirty="0" smtClean="0"/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chemeClr val="accent5">
                    <a:lumMod val="75000"/>
                  </a:schemeClr>
                </a:solidFill>
              </a:rPr>
              <a:t>Лёгкие </a:t>
            </a:r>
            <a:r>
              <a:rPr lang="ru-RU" sz="1350" b="1" dirty="0">
                <a:solidFill>
                  <a:schemeClr val="accent5">
                    <a:lumMod val="75000"/>
                  </a:schemeClr>
                </a:solidFill>
              </a:rPr>
              <a:t>спортсменов </a:t>
            </a:r>
            <a:r>
              <a:rPr lang="ru-RU" sz="1350" dirty="0" smtClean="0"/>
              <a:t>вмещают, </a:t>
            </a:r>
            <a:r>
              <a:rPr lang="ru-RU" sz="1350" dirty="0"/>
              <a:t>как </a:t>
            </a:r>
            <a:r>
              <a:rPr lang="ru-RU" sz="1350" dirty="0" smtClean="0"/>
              <a:t>правило, </a:t>
            </a:r>
            <a:r>
              <a:rPr lang="ru-RU" sz="1350" dirty="0"/>
              <a:t>больший объём воздуха, нежели лёгкие обычного человека</a:t>
            </a:r>
            <a:r>
              <a:rPr lang="ru-RU" sz="135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5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chemeClr val="accent5">
                    <a:lumMod val="75000"/>
                  </a:schemeClr>
                </a:solidFill>
              </a:rPr>
              <a:t>Лёгкие </a:t>
            </a:r>
            <a:r>
              <a:rPr lang="ru-RU" sz="1350" b="1" dirty="0">
                <a:solidFill>
                  <a:schemeClr val="accent5">
                    <a:lumMod val="75000"/>
                  </a:schemeClr>
                </a:solidFill>
              </a:rPr>
              <a:t>получили такое </a:t>
            </a:r>
            <a:r>
              <a:rPr lang="ru-RU" sz="1350" b="1" dirty="0" smtClean="0">
                <a:solidFill>
                  <a:schemeClr val="accent5">
                    <a:lumMod val="75000"/>
                  </a:schemeClr>
                </a:solidFill>
              </a:rPr>
              <a:t>название</a:t>
            </a:r>
            <a:r>
              <a:rPr lang="ru-RU" sz="1350" dirty="0"/>
              <a:t> </a:t>
            </a:r>
            <a:r>
              <a:rPr lang="ru-RU" sz="1350" dirty="0" smtClean="0"/>
              <a:t>потому</a:t>
            </a:r>
            <a:r>
              <a:rPr lang="ru-RU" sz="1350" dirty="0"/>
              <a:t>, что это единственный орган, который держится на поверхности воды, если их туда поместить. Все другие органы тонут в воде</a:t>
            </a:r>
            <a:r>
              <a:rPr lang="ru-RU" sz="135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5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50" b="1" dirty="0" smtClean="0">
                <a:solidFill>
                  <a:schemeClr val="accent5">
                    <a:lumMod val="75000"/>
                  </a:schemeClr>
                </a:solidFill>
              </a:rPr>
              <a:t>Одними из главных факторов риска заболеваний органов дыхания является курение и алкоголь: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50" dirty="0"/>
              <a:t>дым сигареты содержит 100 вредных веществ. Самые опасные – смолы, бензопирен, радиоактивные </a:t>
            </a:r>
            <a:r>
              <a:rPr lang="ru-RU" sz="1350" dirty="0" smtClean="0"/>
              <a:t>изотопы;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350" dirty="0"/>
              <a:t>алкоголь выводится через легкие, вследствие чего их ткани повреждаются чрезмерным количеством этанола.</a:t>
            </a:r>
            <a:endParaRPr lang="ru-RU" sz="135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1600" dirty="0"/>
          </a:p>
          <a:p>
            <a:pPr lvl="0" algn="just"/>
            <a:endParaRPr lang="ru-RU" sz="16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52919" y="160639"/>
            <a:ext cx="2594920" cy="124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0556" y="204488"/>
            <a:ext cx="10515600" cy="1325563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пульмонологии, находящейся в фонде библиотеки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36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ГООАУ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130" y="1445741"/>
            <a:ext cx="10515600" cy="4731222"/>
          </a:xfrm>
        </p:spPr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под </a:t>
            </a:r>
            <a:r>
              <a:rPr lang="ru-RU" sz="5600" dirty="0"/>
              <a:t>редакцией В. Р. Вебера. </a:t>
            </a:r>
            <a:r>
              <a:rPr lang="ru-RU" sz="5600" dirty="0" smtClean="0"/>
              <a:t>Пропедевтика </a:t>
            </a:r>
            <a:r>
              <a:rPr lang="ru-RU" sz="5600" dirty="0"/>
              <a:t>внутренних болезней. В 2 ч. Часть 1 : учебник и практикум для вузов / В. Р. Вебер [и др</a:t>
            </a:r>
            <a:r>
              <a:rPr lang="ru-RU" sz="5600" dirty="0" smtClean="0"/>
              <a:t>.]; — М: Юрайт</a:t>
            </a:r>
            <a:r>
              <a:rPr lang="ru-RU" sz="5600" dirty="0"/>
              <a:t>, </a:t>
            </a:r>
            <a:r>
              <a:rPr lang="ru-RU" sz="5600" dirty="0" smtClean="0"/>
              <a:t>2023. </a:t>
            </a:r>
            <a:r>
              <a:rPr lang="ru-RU" sz="5600" dirty="0"/>
              <a:t>– электронная </a:t>
            </a:r>
            <a:r>
              <a:rPr lang="ru-RU" sz="56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под </a:t>
            </a:r>
            <a:r>
              <a:rPr lang="ru-RU" sz="5600" dirty="0"/>
              <a:t>общей редакцией М. П. Кончаловского </a:t>
            </a:r>
            <a:r>
              <a:rPr lang="ru-RU" sz="5600" dirty="0" smtClean="0"/>
              <a:t>Внутренние </a:t>
            </a:r>
            <a:r>
              <a:rPr lang="ru-RU" sz="5600" dirty="0"/>
              <a:t>болезни. Избранные лекции : учебник </a:t>
            </a:r>
            <a:r>
              <a:rPr lang="ru-RU" sz="5600" dirty="0" smtClean="0"/>
              <a:t>— М.: </a:t>
            </a:r>
            <a:r>
              <a:rPr lang="ru-RU" sz="5600" dirty="0"/>
              <a:t>Юрайт, 2023. – электронная </a:t>
            </a:r>
            <a:r>
              <a:rPr lang="ru-RU" sz="5600" dirty="0" smtClean="0"/>
              <a:t>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>
                <a:ea typeface="Calibri"/>
              </a:rPr>
              <a:t>Приходько </a:t>
            </a:r>
            <a:r>
              <a:rPr lang="ru-RU" sz="5600" dirty="0">
                <a:ea typeface="Calibri"/>
              </a:rPr>
              <a:t>А.Г. Лучевая  диагностика в кардиологии и пульмонологии. Лучевая терапия. Лекции для </a:t>
            </a:r>
            <a:r>
              <a:rPr lang="ru-RU" sz="5600" dirty="0" smtClean="0">
                <a:ea typeface="Calibri"/>
              </a:rPr>
              <a:t>студентов</a:t>
            </a:r>
            <a:r>
              <a:rPr lang="ru-RU" sz="5600" dirty="0">
                <a:ea typeface="Calibri"/>
              </a:rPr>
              <a:t>. </a:t>
            </a:r>
            <a:r>
              <a:rPr lang="ru-RU" sz="5600" i="1" dirty="0"/>
              <a:t>—</a:t>
            </a:r>
            <a:r>
              <a:rPr lang="ru-RU" sz="5600" dirty="0" smtClean="0">
                <a:ea typeface="Calibri"/>
              </a:rPr>
              <a:t> Ростов </a:t>
            </a:r>
            <a:r>
              <a:rPr lang="ru-RU" sz="5600" dirty="0">
                <a:ea typeface="Calibri"/>
              </a:rPr>
              <a:t>н/Д.: </a:t>
            </a:r>
            <a:r>
              <a:rPr lang="ru-RU" sz="5600" dirty="0" smtClean="0">
                <a:ea typeface="Calibri"/>
              </a:rPr>
              <a:t>Феникс, 2008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>
                <a:ea typeface="Calibri"/>
              </a:rPr>
              <a:t>Рис </a:t>
            </a:r>
            <a:r>
              <a:rPr lang="ru-RU" sz="5600" dirty="0">
                <a:ea typeface="Calibri"/>
              </a:rPr>
              <a:t>Дж</a:t>
            </a:r>
            <a:r>
              <a:rPr lang="ru-RU" sz="5600" dirty="0" smtClean="0">
                <a:ea typeface="Calibri"/>
              </a:rPr>
              <a:t>.  </a:t>
            </a:r>
            <a:r>
              <a:rPr lang="ru-RU" sz="5600" dirty="0">
                <a:ea typeface="Calibri"/>
              </a:rPr>
              <a:t>Диагностические тесты в пульмонологии. Пер. с англ</a:t>
            </a:r>
            <a:r>
              <a:rPr lang="ru-RU" sz="5600" dirty="0" smtClean="0">
                <a:ea typeface="Calibri"/>
              </a:rPr>
              <a:t>. </a:t>
            </a:r>
            <a:r>
              <a:rPr lang="ru-RU" sz="5600" i="1" dirty="0"/>
              <a:t>—</a:t>
            </a:r>
            <a:r>
              <a:rPr lang="ru-RU" sz="5600" dirty="0" smtClean="0">
                <a:ea typeface="Calibri"/>
              </a:rPr>
              <a:t> </a:t>
            </a:r>
            <a:r>
              <a:rPr lang="ru-RU" sz="5600" dirty="0">
                <a:ea typeface="Calibri"/>
              </a:rPr>
              <a:t>М.: </a:t>
            </a:r>
            <a:r>
              <a:rPr lang="ru-RU" sz="5600" dirty="0" smtClean="0">
                <a:ea typeface="Calibri"/>
              </a:rPr>
              <a:t>Медицина, 1994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>
                <a:ea typeface="Calibri"/>
              </a:rPr>
              <a:t>Сильвестров В.П., Федотов П.И</a:t>
            </a:r>
            <a:r>
              <a:rPr lang="ru-RU" sz="5600" dirty="0" smtClean="0">
                <a:ea typeface="Calibri"/>
              </a:rPr>
              <a:t>. Пневмония</a:t>
            </a:r>
            <a:r>
              <a:rPr lang="ru-RU" sz="5600" i="1" dirty="0"/>
              <a:t> —</a:t>
            </a:r>
            <a:r>
              <a:rPr lang="ru-RU" sz="5600" dirty="0" smtClean="0">
                <a:ea typeface="Calibri"/>
              </a:rPr>
              <a:t> </a:t>
            </a:r>
            <a:r>
              <a:rPr lang="ru-RU" sz="5600" dirty="0">
                <a:ea typeface="Calibri"/>
              </a:rPr>
              <a:t>М.: Медицина, </a:t>
            </a:r>
            <a:r>
              <a:rPr lang="ru-RU" sz="5600" dirty="0" smtClean="0">
                <a:ea typeface="Calibri"/>
              </a:rPr>
              <a:t>1987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>
              <a:ea typeface="Calibri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Стулова </a:t>
            </a:r>
            <a:r>
              <a:rPr lang="ru-RU" sz="5600" dirty="0"/>
              <a:t>М. 10 фактов из новой КР по внебольничной пневмонии у детей — что рекомендует Минздрав и мировое сообщество педиатров </a:t>
            </a:r>
            <a:r>
              <a:rPr lang="ru-RU" sz="5600" dirty="0" smtClean="0"/>
              <a:t>// Управление </a:t>
            </a:r>
            <a:r>
              <a:rPr lang="ru-RU" sz="5600" dirty="0"/>
              <a:t>качеством в </a:t>
            </a:r>
            <a:r>
              <a:rPr lang="ru-RU" sz="5600" dirty="0" smtClean="0"/>
              <a:t>здравоохранении. – 2023 </a:t>
            </a:r>
            <a:r>
              <a:rPr lang="ru-RU" sz="5600" dirty="0"/>
              <a:t>– № 2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>
                <a:ea typeface="Calibri"/>
              </a:rPr>
              <a:t>Скворцов </a:t>
            </a:r>
            <a:r>
              <a:rPr lang="ru-RU" sz="5600" dirty="0">
                <a:ea typeface="Calibri"/>
              </a:rPr>
              <a:t>В., Родионова И. и др.  Применение современных макролидов при лечении заболеваний дыхательной системы </a:t>
            </a:r>
            <a:r>
              <a:rPr lang="ru-RU" sz="5600" dirty="0"/>
              <a:t>// </a:t>
            </a:r>
            <a:r>
              <a:rPr lang="ru-RU" sz="5600" dirty="0">
                <a:ea typeface="Calibri"/>
              </a:rPr>
              <a:t>Медицинская сестра</a:t>
            </a:r>
            <a:r>
              <a:rPr lang="ru-RU" sz="5600" dirty="0"/>
              <a:t>. – 2022 – № 6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>
                <a:ea typeface="Calibri"/>
              </a:rPr>
              <a:t>Голиева Э., Малякян Г., Скворцов В. и др. Ступенчатая терапия бронхиальной астмы </a:t>
            </a:r>
            <a:r>
              <a:rPr lang="ru-RU" sz="5600" dirty="0"/>
              <a:t>// </a:t>
            </a:r>
            <a:r>
              <a:rPr lang="ru-RU" sz="5600" dirty="0">
                <a:ea typeface="Calibri"/>
              </a:rPr>
              <a:t>Медицинская сестра. </a:t>
            </a:r>
            <a:r>
              <a:rPr lang="ru-RU" sz="5600" dirty="0"/>
              <a:t>– 2022 – № 2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/>
              <a:t>Скворцов В., Горбач А. и др. Идиопатический легочный фиброз // </a:t>
            </a:r>
            <a:r>
              <a:rPr lang="ru-RU" sz="5600" dirty="0">
                <a:ea typeface="Calibri"/>
              </a:rPr>
              <a:t>Медицинская сестра. </a:t>
            </a:r>
            <a:r>
              <a:rPr lang="ru-RU" sz="5600" dirty="0"/>
              <a:t>– 2022 – № 2 – электронная версия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5200" dirty="0" smtClean="0">
              <a:ea typeface="Calibri"/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/>
          </a:p>
          <a:p>
            <a:pPr>
              <a:buFont typeface="Wingdings" panose="05000000000000000000" pitchFamily="2" charset="2"/>
              <a:buChar char="Ø"/>
            </a:pPr>
            <a:endParaRPr lang="ru-RU" sz="1500" dirty="0" smtClean="0"/>
          </a:p>
          <a:p>
            <a:pPr marL="0" indent="0">
              <a:buNone/>
            </a:pPr>
            <a:r>
              <a:rPr lang="ru-RU" sz="1500" dirty="0" smtClean="0"/>
              <a:t> </a:t>
            </a:r>
          </a:p>
          <a:p>
            <a:endParaRPr lang="ru-RU" sz="3200" dirty="0"/>
          </a:p>
          <a:p>
            <a:endParaRPr lang="ru-RU" sz="32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2759</TotalTime>
  <Words>1365</Words>
  <Application>Microsoft Office PowerPoint</Application>
  <PresentationFormat>Произвольный</PresentationFormat>
  <Paragraphs>118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         </vt:lpstr>
      <vt:lpstr>17 мая – День пульмонолога</vt:lpstr>
      <vt:lpstr>История                                        </vt:lpstr>
      <vt:lpstr>Традиции праздника</vt:lpstr>
      <vt:lpstr>Факторы риска болезней органов дыхания</vt:lpstr>
      <vt:lpstr>Профилактика заболеваний органов  дыхания</vt:lpstr>
      <vt:lpstr>       Интересные факты                                    </vt:lpstr>
      <vt:lpstr>Список литературы по пульмонологии, находящейся в фонде библиотеки  ГООАУ ДПО « МОЦПК СЗ»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Ивановна Токман</cp:lastModifiedBy>
  <cp:revision>201</cp:revision>
  <dcterms:created xsi:type="dcterms:W3CDTF">2019-04-11T10:45:24Z</dcterms:created>
  <dcterms:modified xsi:type="dcterms:W3CDTF">2023-05-05T07:44:07Z</dcterms:modified>
</cp:coreProperties>
</file>