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74" r:id="rId2"/>
    <p:sldId id="257" r:id="rId3"/>
    <p:sldId id="266" r:id="rId4"/>
    <p:sldId id="276" r:id="rId5"/>
    <p:sldId id="270" r:id="rId6"/>
    <p:sldId id="27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07.02.2023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552" y="197708"/>
            <a:ext cx="10602098" cy="6079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09 февраля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–</a:t>
            </a:r>
            <a:b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Международный День стоматолога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</a:rPr>
              <a:t>Международный День стоматолога </a:t>
            </a:r>
            <a:r>
              <a:rPr lang="ru-RU" sz="1600" dirty="0"/>
              <a:t>(англ. </a:t>
            </a:r>
            <a:r>
              <a:rPr lang="ru-RU" sz="1600" b="1" dirty="0">
                <a:solidFill>
                  <a:srgbClr val="002060"/>
                </a:solidFill>
              </a:rPr>
              <a:t>International Day of dentist</a:t>
            </a:r>
            <a:r>
              <a:rPr lang="ru-RU" sz="1600" dirty="0"/>
              <a:t>) — неофициальный профессиональный праздник врачей-стоматологов, который отмечается по всей планете ежегодно, </a:t>
            </a:r>
            <a:r>
              <a:rPr lang="ru-RU" sz="1600" b="1" dirty="0">
                <a:solidFill>
                  <a:srgbClr val="002060"/>
                </a:solidFill>
              </a:rPr>
              <a:t>9 февраля</a:t>
            </a:r>
            <a:r>
              <a:rPr lang="ru-RU" sz="1600" b="1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2060"/>
                </a:solidFill>
              </a:rPr>
              <a:t>Дата празднования </a:t>
            </a:r>
            <a:r>
              <a:rPr lang="ru-RU" sz="1600" dirty="0" smtClean="0"/>
              <a:t>Международного </a:t>
            </a:r>
            <a:r>
              <a:rPr lang="ru-RU" sz="1600" dirty="0"/>
              <a:t>дня </a:t>
            </a:r>
            <a:r>
              <a:rPr lang="ru-RU" sz="1600" dirty="0" smtClean="0"/>
              <a:t>стоматолога </a:t>
            </a:r>
            <a:r>
              <a:rPr lang="ru-RU" sz="1600" dirty="0"/>
              <a:t>выбрана не случайно. Праздник отмечается в день почитания католической церковью христианской мученицы святой Аполлонии Александрийской, которая, подвергшись страшным пыткам язычников, отказалась отречься от христианства. Святая женщина выдержала все мучения, и, когда </a:t>
            </a:r>
            <a:r>
              <a:rPr lang="ru-RU" sz="1600" b="1" dirty="0">
                <a:solidFill>
                  <a:srgbClr val="002060"/>
                </a:solidFill>
              </a:rPr>
              <a:t>9 февраля 249 года </a:t>
            </a:r>
            <a:r>
              <a:rPr lang="ru-RU" sz="1600" dirty="0"/>
              <a:t>ей пригрозили казнью на уже разожжённом костре, если она не выполнит требования мучителей, она сама с разбега прыгнула в огонь и сгорела заживо. </a:t>
            </a:r>
            <a:r>
              <a:rPr lang="ru-RU" sz="1600" b="1" dirty="0">
                <a:solidFill>
                  <a:srgbClr val="002060"/>
                </a:solidFill>
              </a:rPr>
              <a:t>Атрибутами святой Аполлонии</a:t>
            </a:r>
            <a:r>
              <a:rPr lang="ru-RU" sz="1600" dirty="0"/>
              <a:t>, согласно характеру её мучений, стали </a:t>
            </a:r>
            <a:r>
              <a:rPr lang="ru-RU" sz="1600" b="1" dirty="0">
                <a:solidFill>
                  <a:srgbClr val="002060"/>
                </a:solidFill>
              </a:rPr>
              <a:t>зубы или щипцы</a:t>
            </a:r>
            <a:r>
              <a:rPr lang="ru-RU" sz="1600" dirty="0"/>
              <a:t>. С тех пор существует поверье, что стоит произнести: </a:t>
            </a:r>
            <a:r>
              <a:rPr lang="ru-RU" sz="1600" b="1" dirty="0">
                <a:solidFill>
                  <a:srgbClr val="002060"/>
                </a:solidFill>
              </a:rPr>
              <a:t>«Santa Apollonia!» («Святая Аполлония!»)</a:t>
            </a:r>
            <a:r>
              <a:rPr lang="ru-RU" sz="1600" dirty="0"/>
              <a:t>, и зубная боль отступит.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2060"/>
                </a:solidFill>
              </a:rPr>
              <a:t>Цель </a:t>
            </a:r>
            <a:r>
              <a:rPr lang="ru-RU" sz="1600" b="1" dirty="0" smtClean="0">
                <a:solidFill>
                  <a:srgbClr val="002060"/>
                </a:solidFill>
              </a:rPr>
              <a:t>праздника </a:t>
            </a:r>
            <a:r>
              <a:rPr lang="ru-RU" sz="1600" dirty="0" smtClean="0"/>
              <a:t>–  </a:t>
            </a:r>
            <a:r>
              <a:rPr lang="ru-RU" sz="1600" dirty="0"/>
              <a:t>выразить благодарность </a:t>
            </a:r>
            <a:r>
              <a:rPr lang="ru-RU" sz="1600" dirty="0" smtClean="0"/>
              <a:t>стоматологам, </a:t>
            </a:r>
            <a:r>
              <a:rPr lang="ru-RU" sz="1600" dirty="0"/>
              <a:t>подчеркнуть значение </a:t>
            </a:r>
            <a:r>
              <a:rPr lang="ru-RU" sz="1600" dirty="0" smtClean="0"/>
              <a:t>их работы и </a:t>
            </a:r>
            <a:r>
              <a:rPr lang="ru-RU" sz="1600" dirty="0"/>
              <a:t>привлечь внимание общественности к актуальным проблемам </a:t>
            </a:r>
            <a:r>
              <a:rPr lang="ru-RU" sz="1600" dirty="0" smtClean="0"/>
              <a:t>стоматологии.</a:t>
            </a:r>
            <a:r>
              <a:rPr lang="ru-RU" sz="1600" dirty="0" smtClean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2060"/>
                </a:solidFill>
              </a:rPr>
              <a:t>В России </a:t>
            </a:r>
            <a:r>
              <a:rPr lang="ru-RU" sz="1600" dirty="0"/>
              <a:t>Международный день стоматолога появился в календаре и начал отмечаться </a:t>
            </a:r>
            <a:r>
              <a:rPr lang="ru-RU" sz="1600" b="1" dirty="0">
                <a:solidFill>
                  <a:srgbClr val="002060"/>
                </a:solidFill>
              </a:rPr>
              <a:t>с 2001 года.</a:t>
            </a:r>
            <a:r>
              <a:rPr lang="ru-RU" sz="1600" dirty="0"/>
              <a:t> Это молодой праздник, популярность которого только начинает набирать обороты.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2060"/>
                </a:solidFill>
              </a:rPr>
              <a:t>6 </a:t>
            </a:r>
            <a:r>
              <a:rPr lang="ru-RU" sz="1600" b="1" dirty="0" smtClean="0">
                <a:solidFill>
                  <a:srgbClr val="002060"/>
                </a:solidFill>
              </a:rPr>
              <a:t>марта</a:t>
            </a:r>
            <a:r>
              <a:rPr lang="ru-RU" sz="1600" dirty="0" smtClean="0"/>
              <a:t> в </a:t>
            </a:r>
            <a:r>
              <a:rPr lang="ru-RU" sz="1600" dirty="0"/>
              <a:t>России и во многих других странах ежегодно </a:t>
            </a:r>
            <a:r>
              <a:rPr lang="ru-RU" sz="1600" dirty="0" smtClean="0"/>
              <a:t>отмечается </a:t>
            </a:r>
            <a:r>
              <a:rPr lang="ru-RU" sz="1600" dirty="0"/>
              <a:t>ещё один </a:t>
            </a:r>
            <a:r>
              <a:rPr lang="ru-RU" sz="1600" dirty="0" smtClean="0"/>
              <a:t>праздник </a:t>
            </a:r>
            <a:r>
              <a:rPr lang="ru-RU" sz="1600" dirty="0"/>
              <a:t>специалистов данной профессии</a:t>
            </a:r>
            <a:r>
              <a:rPr lang="ru-RU" sz="1600" dirty="0" smtClean="0"/>
              <a:t> — </a:t>
            </a:r>
            <a:r>
              <a:rPr lang="ru-RU" sz="1600" b="1" dirty="0" smtClean="0">
                <a:solidFill>
                  <a:srgbClr val="002060"/>
                </a:solidFill>
              </a:rPr>
              <a:t>Международный </a:t>
            </a:r>
            <a:r>
              <a:rPr lang="ru-RU" sz="1600" b="1" dirty="0">
                <a:solidFill>
                  <a:srgbClr val="002060"/>
                </a:solidFill>
              </a:rPr>
              <a:t>день </a:t>
            </a:r>
            <a:r>
              <a:rPr lang="ru-RU" sz="1600" b="1" dirty="0" smtClean="0">
                <a:solidFill>
                  <a:srgbClr val="002060"/>
                </a:solidFill>
              </a:rPr>
              <a:t>зубного врача</a:t>
            </a:r>
            <a:r>
              <a:rPr lang="ru-RU" sz="1600" dirty="0" smtClean="0"/>
              <a:t>.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228600"/>
            <a:ext cx="1974163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стоматологии </a:t>
            </a:r>
            <a:r>
              <a:rPr lang="ru-RU" b="1" dirty="0" smtClean="0">
                <a:solidFill>
                  <a:srgbClr val="C00000"/>
                </a:solidFill>
              </a:rPr>
              <a:t>                                     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02060"/>
                </a:solidFill>
              </a:rPr>
              <a:t>Стоматология</a:t>
            </a:r>
            <a:r>
              <a:rPr lang="ru-RU" sz="1700" dirty="0"/>
              <a:t> является одной из древнейших отраслей медицины. Археологические раскопки показали, что 7500-9000 лет назад на территории современного Пакистана для лечения зубов использовался прототип бормашины. </a:t>
            </a:r>
            <a:r>
              <a:rPr lang="ru-RU" sz="1700" dirty="0" smtClean="0"/>
              <a:t>Такое </a:t>
            </a:r>
            <a:r>
              <a:rPr lang="ru-RU" sz="1700" dirty="0"/>
              <a:t>неожиданное открытие сделали ученые из США и Франции. Исследовав найденные в пакистанской провинции Белуджистан останки людей, живших в 6-4 веках до нашей эры, они обнаружили в некоторых зубах сделанные при жизни почти идеальные отверстия диаметром 1-3 миллиметра и глубиной до 3,5 миллиметров. Об искусстве древних «стоматологов» свидетельствует и тот факт, что в ряде случаев просверлены труднодоступные коренные зубы, причем, одно из отверстий находилось с внутренней стороны челюсти.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Первые </a:t>
            </a:r>
            <a:r>
              <a:rPr lang="ru-RU" sz="1700" b="1" dirty="0">
                <a:solidFill>
                  <a:srgbClr val="002060"/>
                </a:solidFill>
              </a:rPr>
              <a:t>описания лечения зубов </a:t>
            </a:r>
            <a:r>
              <a:rPr lang="ru-RU" sz="1700" dirty="0"/>
              <a:t>относят к периоду около трех тысяч лет до нашей эры, когда в городе Ниппуре (современный Ирак) были найдены письмена с рецептами лекарственных средств для лечения зубов.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О </a:t>
            </a:r>
            <a:r>
              <a:rPr lang="ru-RU" sz="1700" b="1" dirty="0">
                <a:solidFill>
                  <a:srgbClr val="002060"/>
                </a:solidFill>
              </a:rPr>
              <a:t>заболеваниях зубов и полости рта</a:t>
            </a:r>
            <a:r>
              <a:rPr lang="ru-RU" sz="1700" dirty="0"/>
              <a:t>, их профилактике и консервативном лечении говорят в “</a:t>
            </a:r>
            <a:r>
              <a:rPr lang="ru-RU" sz="1700" b="1" dirty="0">
                <a:solidFill>
                  <a:srgbClr val="002060"/>
                </a:solidFill>
              </a:rPr>
              <a:t>Гиппократовом сборнике</a:t>
            </a:r>
            <a:r>
              <a:rPr lang="ru-RU" sz="1700" dirty="0"/>
              <a:t>”, трудах </a:t>
            </a:r>
            <a:r>
              <a:rPr lang="ru-RU" sz="1700" b="1" dirty="0">
                <a:solidFill>
                  <a:srgbClr val="002060"/>
                </a:solidFill>
              </a:rPr>
              <a:t>Аристотеля</a:t>
            </a:r>
            <a:r>
              <a:rPr lang="ru-RU" sz="1700" dirty="0"/>
              <a:t>, сочинениях врачей Древнего Рима. Известны древние зубные протезы, которые относят к культуре этрусков.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В </a:t>
            </a:r>
            <a:r>
              <a:rPr lang="ru-RU" sz="1700" b="1" dirty="0">
                <a:solidFill>
                  <a:srgbClr val="002060"/>
                </a:solidFill>
              </a:rPr>
              <a:t>“Каноне медицины” Авиценны</a:t>
            </a:r>
            <a:r>
              <a:rPr lang="ru-RU" sz="1700" dirty="0"/>
              <a:t> (XI век) представлены сведения о прорезывании зубов, их росте и строении в зависимости от возраста, описано множество симптомов заболеваний зубов и полости рта, известные в то время методы лечения, рекомендации по уходу за зубами и полостью рта.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В </a:t>
            </a:r>
            <a:r>
              <a:rPr lang="ru-RU" sz="1700" b="1" dirty="0">
                <a:solidFill>
                  <a:srgbClr val="002060"/>
                </a:solidFill>
              </a:rPr>
              <a:t>середине XVI века </a:t>
            </a:r>
            <a:r>
              <a:rPr lang="ru-RU" sz="1700" dirty="0"/>
              <a:t>французским хирургом </a:t>
            </a:r>
            <a:r>
              <a:rPr lang="ru-RU" sz="1700" b="1" dirty="0">
                <a:solidFill>
                  <a:srgbClr val="002060"/>
                </a:solidFill>
              </a:rPr>
              <a:t>Амбруазом Паре </a:t>
            </a:r>
            <a:r>
              <a:rPr lang="ru-RU" sz="1700" dirty="0"/>
              <a:t>были изготовлены инструменты для удаления зубов, разработана методика хирургических вмешательств, методы шинирования зубов и челюстей, реставрации зубного ряда и др</a:t>
            </a:r>
            <a:r>
              <a:rPr lang="ru-RU" sz="17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Основателем </a:t>
            </a:r>
            <a:r>
              <a:rPr lang="ru-RU" sz="1700" b="1" dirty="0">
                <a:solidFill>
                  <a:srgbClr val="002060"/>
                </a:solidFill>
              </a:rPr>
              <a:t>стоматологии как профессии и науки</a:t>
            </a:r>
            <a:r>
              <a:rPr lang="ru-RU" sz="1700" dirty="0"/>
              <a:t> считается француз </a:t>
            </a:r>
            <a:r>
              <a:rPr lang="ru-RU" sz="1700" b="1" dirty="0">
                <a:solidFill>
                  <a:srgbClr val="002060"/>
                </a:solidFill>
              </a:rPr>
              <a:t>Пьер Фошар </a:t>
            </a:r>
            <a:r>
              <a:rPr lang="ru-RU" sz="1700" dirty="0"/>
              <a:t>(1690-1762). В 1728 году он опубликовал </a:t>
            </a:r>
            <a:r>
              <a:rPr lang="ru-RU" sz="1700" b="1" dirty="0">
                <a:solidFill>
                  <a:srgbClr val="002060"/>
                </a:solidFill>
              </a:rPr>
              <a:t>“Руководство по хирургии и лечению зубов</a:t>
            </a:r>
            <a:r>
              <a:rPr lang="ru-RU" sz="1700" b="1" dirty="0" smtClean="0">
                <a:solidFill>
                  <a:srgbClr val="002060"/>
                </a:solidFill>
              </a:rPr>
              <a:t>”</a:t>
            </a:r>
            <a:r>
              <a:rPr lang="ru-RU" sz="1700" dirty="0" smtClean="0"/>
              <a:t>, </a:t>
            </a:r>
            <a:r>
              <a:rPr lang="ru-RU" sz="1700" dirty="0"/>
              <a:t>в котором систематизировал научные и практические знания в области зубоврачевания. Фошара также считают основателем ортодонтии – он изобрел пружины для фиксации протезов в полости рта, придумал колпачки из золота на зубы и ввел применение фарфоровой массы для покрытия коронок искусственных зубов</a:t>
            </a:r>
            <a:r>
              <a:rPr lang="ru-RU" sz="17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В </a:t>
            </a:r>
            <a:r>
              <a:rPr lang="ru-RU" sz="1700" b="1" dirty="0">
                <a:solidFill>
                  <a:srgbClr val="002060"/>
                </a:solidFill>
              </a:rPr>
              <a:t>XIX веке </a:t>
            </a:r>
            <a:r>
              <a:rPr lang="ru-RU" sz="1700" dirty="0"/>
              <a:t>поистине революционными для стоматологической практики стали два изобретения – </a:t>
            </a:r>
            <a:r>
              <a:rPr lang="ru-RU" sz="1700" b="1" dirty="0">
                <a:solidFill>
                  <a:srgbClr val="002060"/>
                </a:solidFill>
              </a:rPr>
              <a:t>зубоврачебное кресло и бормашина</a:t>
            </a:r>
            <a:r>
              <a:rPr lang="ru-RU" sz="1700" dirty="0"/>
              <a:t>. Тогда же появились и специальные школы, готовившие дантистов.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02060"/>
                </a:solidFill>
              </a:rPr>
              <a:t>В России </a:t>
            </a:r>
            <a:r>
              <a:rPr lang="ru-RU" sz="1700" dirty="0"/>
              <a:t>развитие стоматологии началось при </a:t>
            </a:r>
            <a:r>
              <a:rPr lang="ru-RU" sz="1700" b="1" dirty="0">
                <a:solidFill>
                  <a:srgbClr val="002060"/>
                </a:solidFill>
              </a:rPr>
              <a:t>Петре I</a:t>
            </a:r>
            <a:r>
              <a:rPr lang="ru-RU" sz="1700" dirty="0"/>
              <a:t>. Он сам изучил эту профессию, будучи в Европе, и отрабатывал свои навыки на придворных. </a:t>
            </a:r>
            <a:r>
              <a:rPr lang="ru-RU" sz="1700" b="1" dirty="0">
                <a:solidFill>
                  <a:srgbClr val="002060"/>
                </a:solidFill>
              </a:rPr>
              <a:t>В 1710 году </a:t>
            </a:r>
            <a:r>
              <a:rPr lang="ru-RU" sz="1700" dirty="0"/>
              <a:t>ввел </a:t>
            </a:r>
            <a:r>
              <a:rPr lang="ru-RU" sz="1700" b="1" dirty="0">
                <a:solidFill>
                  <a:srgbClr val="002060"/>
                </a:solidFill>
              </a:rPr>
              <a:t>официальное звание «зубной врач». </a:t>
            </a:r>
            <a:r>
              <a:rPr lang="ru-RU" sz="1700" dirty="0"/>
              <a:t>Начиная с 19 века заниматься зубным делом разрешалось только после окончания медицинской академии и успешной сдачи всех экзаменов.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700" dirty="0"/>
          </a:p>
          <a:p>
            <a:pPr algn="just"/>
            <a:endParaRPr lang="ru-RU" sz="1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228600"/>
            <a:ext cx="1974163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  <a:ea typeface="Times New Roman"/>
                <a:cs typeface="Times New Roman"/>
              </a:rPr>
              <a:t>Международный День стоматолога </a:t>
            </a:r>
            <a:r>
              <a:rPr lang="ru-RU" sz="1700" dirty="0"/>
              <a:t>отмечают люди во многих странах мира. В рамках празднования проходят различные мероприятия, где рассказывают о важности </a:t>
            </a:r>
            <a:r>
              <a:rPr lang="ru-RU" sz="1700" dirty="0" smtClean="0"/>
              <a:t>правильного </a:t>
            </a:r>
            <a:r>
              <a:rPr lang="ru-RU" sz="1700" dirty="0"/>
              <a:t>ухода за полостью </a:t>
            </a:r>
            <a:r>
              <a:rPr lang="ru-RU" sz="1700" dirty="0" smtClean="0"/>
              <a:t> рта с </a:t>
            </a:r>
            <a:r>
              <a:rPr lang="ru-RU" sz="1700" dirty="0"/>
              <a:t>самого детства во избежание серьезных проблем в зрелом возрасте.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В </a:t>
            </a:r>
            <a:r>
              <a:rPr lang="ru-RU" sz="1700" b="1" dirty="0">
                <a:solidFill>
                  <a:srgbClr val="002060"/>
                </a:solidFill>
              </a:rPr>
              <a:t>стоматологических клиниках </a:t>
            </a:r>
            <a:r>
              <a:rPr lang="ru-RU" sz="1700" dirty="0" smtClean="0"/>
              <a:t>устраивают дни открытых дверей и проводят бесплатные консультации, </a:t>
            </a:r>
            <a:r>
              <a:rPr lang="ru-RU" sz="1700" dirty="0"/>
              <a:t>где можно узнать о необходимости регулярно ухаживать за полостью рта, проводить своевременное лечение, следить за чистотой зубов с малых лет.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В </a:t>
            </a:r>
            <a:r>
              <a:rPr lang="ru-RU" sz="1700" b="1" dirty="0">
                <a:solidFill>
                  <a:srgbClr val="002060"/>
                </a:solidFill>
              </a:rPr>
              <a:t>детских садах и образовательных учреждениях </a:t>
            </a:r>
            <a:r>
              <a:rPr lang="ru-RU" sz="1700" dirty="0"/>
              <a:t>проводят открытые уроки, где учат правильно чистить зубы, чтобы избежать развития кариеса.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02060"/>
                </a:solidFill>
              </a:rPr>
              <a:t>Обязательным</a:t>
            </a:r>
            <a:r>
              <a:rPr lang="ru-RU" sz="1700" dirty="0"/>
              <a:t> являются поздравления всех дантистов с профессиональным праздником, вручение подарков и почетных грамот от руководства клиник. </a:t>
            </a:r>
            <a:endParaRPr lang="ru-RU" sz="17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2060"/>
                </a:solidFill>
              </a:rPr>
              <a:t>Проводят </a:t>
            </a:r>
            <a:r>
              <a:rPr lang="ru-RU" sz="1700" b="1" dirty="0">
                <a:solidFill>
                  <a:srgbClr val="002060"/>
                </a:solidFill>
              </a:rPr>
              <a:t>конференции и семинары</a:t>
            </a:r>
            <a:r>
              <a:rPr lang="ru-RU" sz="1700" dirty="0"/>
              <a:t>, на которых можно узнать о результатах современных исследований, достижениях и новейших технологиях в этой области</a:t>
            </a:r>
            <a:r>
              <a:rPr lang="ru-RU" sz="17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300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240957"/>
            <a:ext cx="1974163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2060"/>
                </a:solidFill>
              </a:rPr>
              <a:t>99</a:t>
            </a:r>
            <a:r>
              <a:rPr lang="ru-RU" sz="1350" b="1" dirty="0">
                <a:solidFill>
                  <a:srgbClr val="002060"/>
                </a:solidFill>
              </a:rPr>
              <a:t>% всего кальция </a:t>
            </a:r>
            <a:r>
              <a:rPr lang="ru-RU" sz="1350" dirty="0"/>
              <a:t>в организме находится в зубах.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Зубная эмаль </a:t>
            </a:r>
            <a:r>
              <a:rPr lang="ru-RU" sz="1350" dirty="0"/>
              <a:t>— самая твердая ткань, которая производится человеческим организмом.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dirty="0" smtClean="0">
                <a:solidFill>
                  <a:srgbClr val="002060"/>
                </a:solidFill>
              </a:rPr>
              <a:t>Первый </a:t>
            </a:r>
            <a:r>
              <a:rPr lang="ru-RU" sz="1350" dirty="0">
                <a:solidFill>
                  <a:srgbClr val="002060"/>
                </a:solidFill>
              </a:rPr>
              <a:t>в мире </a:t>
            </a:r>
            <a:r>
              <a:rPr lang="ru-RU" sz="1350" dirty="0"/>
              <a:t>электрический стул изобрел врач-стоматолог.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Правша </a:t>
            </a:r>
            <a:r>
              <a:rPr lang="ru-RU" sz="1350" dirty="0"/>
              <a:t>большую часть пищи пережевывает на правой стороне.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В XX веке </a:t>
            </a:r>
            <a:r>
              <a:rPr lang="ru-RU" sz="1350" dirty="0"/>
              <a:t>на Британских островах зубные протезы были популярным свадебным подарком.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2060"/>
                </a:solidFill>
              </a:rPr>
              <a:t>12% людей </a:t>
            </a:r>
            <a:r>
              <a:rPr lang="ru-RU" sz="1350" dirty="0" smtClean="0"/>
              <a:t>в мире пользуются электрическими зубными щетками.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2060"/>
                </a:solidFill>
              </a:rPr>
              <a:t>Наиболее </a:t>
            </a:r>
            <a:r>
              <a:rPr lang="ru-RU" sz="1350" b="1" dirty="0">
                <a:solidFill>
                  <a:srgbClr val="002060"/>
                </a:solidFill>
              </a:rPr>
              <a:t>опасный вид спорта для зубов </a:t>
            </a:r>
            <a:r>
              <a:rPr lang="ru-RU" sz="1350" dirty="0"/>
              <a:t>– хоккей. За спортивную карьеру 68% хоккеистов лишаются как минимум одного зуба.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Зуб человека </a:t>
            </a:r>
            <a:r>
              <a:rPr lang="ru-RU" sz="1350" dirty="0"/>
              <a:t>способен выдерживать температуру 1000 ºС.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В средние века </a:t>
            </a:r>
            <a:r>
              <a:rPr lang="ru-RU" sz="1350" dirty="0"/>
              <a:t>зубную боль лечили методом привязывания к зубам лягушки.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Первую зубную щетку </a:t>
            </a:r>
            <a:r>
              <a:rPr lang="ru-RU" sz="1350" dirty="0"/>
              <a:t>изобрели в Китае 500 лет назад из свиной щетины и барсучьего ворса</a:t>
            </a:r>
            <a:r>
              <a:rPr lang="ru-RU" sz="135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Около 5000 лет назад </a:t>
            </a:r>
            <a:r>
              <a:rPr lang="ru-RU" sz="1350" dirty="0"/>
              <a:t>египтянами была изобретена зубная паста. Она представляла собой смесь пемзы и вина.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2060"/>
                </a:solidFill>
              </a:rPr>
              <a:t>В </a:t>
            </a:r>
            <a:r>
              <a:rPr lang="ru-RU" sz="1350" b="1" dirty="0">
                <a:solidFill>
                  <a:srgbClr val="002060"/>
                </a:solidFill>
              </a:rPr>
              <a:t>Норвегии </a:t>
            </a:r>
            <a:r>
              <a:rPr lang="ru-RU" sz="1350" dirty="0"/>
              <a:t>расположен банк зубов. В нем хранится 100 тысяч детских молочных зубов.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Зубной ряд </a:t>
            </a:r>
            <a:r>
              <a:rPr lang="ru-RU" sz="1350" dirty="0"/>
              <a:t>у каждого человека разный. Строение челюсти, размер зубов уникальны, как и отпечатки пальцев.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Американскими стоматологами </a:t>
            </a:r>
            <a:r>
              <a:rPr lang="ru-RU" sz="1350" dirty="0"/>
              <a:t>используется около 13 тонн золота в год для изготовления коронок, мостов, вкладок и зубных протезов.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2060"/>
                </a:solidFill>
              </a:rPr>
              <a:t>В Китае </a:t>
            </a:r>
            <a:r>
              <a:rPr lang="ru-RU" sz="1350" dirty="0"/>
              <a:t>есть национальный праздник, название которого можно перевести как </a:t>
            </a:r>
            <a:r>
              <a:rPr lang="ru-RU" sz="1350" b="1" dirty="0">
                <a:solidFill>
                  <a:srgbClr val="002060"/>
                </a:solidFill>
              </a:rPr>
              <a:t>"День любви к своим зубам".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228600"/>
            <a:ext cx="1974163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стоматологии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Стоматология терапевтическая : учебное пособие для среднего профессионального образования / В. И. Васильев. — 2-е изд., перераб. и доп. </a:t>
            </a:r>
            <a:r>
              <a:rPr lang="ru-RU" sz="5600" dirty="0" smtClean="0"/>
              <a:t>— М</a:t>
            </a:r>
            <a:r>
              <a:rPr lang="ru-RU" sz="5600" dirty="0"/>
              <a:t>: Юрайт, 2023.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 </a:t>
            </a:r>
            <a:r>
              <a:rPr lang="ru-RU" sz="5600" dirty="0" smtClean="0"/>
              <a:t>Стоматологические заболевания: патология головы и шеи:  </a:t>
            </a:r>
            <a:r>
              <a:rPr lang="ru-RU" sz="5600" dirty="0"/>
              <a:t>учебное пособие для среднего профессионального образования / Т. В. Павлова, Т. Н. Божук. — 2-е изд. — </a:t>
            </a:r>
            <a:r>
              <a:rPr lang="ru-RU" sz="5600" dirty="0" smtClean="0"/>
              <a:t>М</a:t>
            </a:r>
            <a:r>
              <a:rPr lang="ru-RU" sz="5600" dirty="0"/>
              <a:t>: Юрайт, </a:t>
            </a:r>
            <a:r>
              <a:rPr lang="ru-RU" sz="5600" dirty="0" smtClean="0"/>
              <a:t>2023. </a:t>
            </a:r>
            <a:r>
              <a:rPr lang="ru-RU" sz="5600" dirty="0"/>
              <a:t>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Профилактика стоматологических заболеваний : учебное пособие для вузов / В. И. Васильев. — 2-е изд., перераб. и доп. — М: Юрайт, 2023.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Терапевтическая стоматология. </a:t>
            </a:r>
            <a:r>
              <a:rPr lang="ru-RU" sz="5600" dirty="0" smtClean="0">
                <a:latin typeface="Times New Roman"/>
                <a:ea typeface="Calibri"/>
              </a:rPr>
              <a:t>Килафян </a:t>
            </a:r>
            <a:r>
              <a:rPr lang="ru-RU" sz="5600" dirty="0">
                <a:latin typeface="Times New Roman"/>
                <a:ea typeface="Calibri"/>
              </a:rPr>
              <a:t>О.А</a:t>
            </a:r>
            <a:r>
              <a:rPr lang="ru-RU" sz="5600" dirty="0" smtClean="0">
                <a:latin typeface="Times New Roman"/>
                <a:ea typeface="Calibri"/>
              </a:rPr>
              <a:t>. </a:t>
            </a:r>
            <a:r>
              <a:rPr lang="ru-RU" sz="5600" dirty="0"/>
              <a:t>— </a:t>
            </a:r>
            <a:r>
              <a:rPr lang="ru-RU" sz="5600" dirty="0"/>
              <a:t>Ростов н/Д: </a:t>
            </a:r>
            <a:r>
              <a:rPr lang="ru-RU" sz="5600" dirty="0" smtClean="0"/>
              <a:t>Феникс</a:t>
            </a:r>
            <a:r>
              <a:rPr lang="ru-RU" sz="5600" dirty="0" smtClean="0"/>
              <a:t>,  2010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Справочник медсестры стоматологического кабинета. Полушкина Н.Н</a:t>
            </a:r>
            <a:r>
              <a:rPr lang="ru-RU" sz="5600" dirty="0" smtClean="0"/>
              <a:t>. </a:t>
            </a:r>
            <a:r>
              <a:rPr lang="ru-RU" sz="5600" dirty="0"/>
              <a:t>— Ростов н/Д: Феникс,  2010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Как </a:t>
            </a:r>
            <a:r>
              <a:rPr lang="ru-RU" sz="5600" dirty="0"/>
              <a:t>вовремя заметить кариес и следить за сменой зубов у детей. Конспект консультации для </a:t>
            </a:r>
            <a:r>
              <a:rPr lang="ru-RU" sz="5600" dirty="0" smtClean="0"/>
              <a:t>родителей. Ковалева И., Белокрылов И.</a:t>
            </a:r>
            <a:r>
              <a:rPr lang="ru-RU" sz="5600" dirty="0"/>
              <a:t> // </a:t>
            </a:r>
            <a:r>
              <a:rPr lang="ru-RU" sz="5600" dirty="0">
                <a:ea typeface="Calibri"/>
              </a:rPr>
              <a:t>Медицинское обслуживание и организация питания в ДОУ</a:t>
            </a:r>
            <a:r>
              <a:rPr lang="ru-RU" sz="5600" dirty="0" smtClean="0"/>
              <a:t>. </a:t>
            </a:r>
            <a:r>
              <a:rPr lang="ru-RU" sz="5600" dirty="0"/>
              <a:t>– 2022 – № </a:t>
            </a:r>
            <a:r>
              <a:rPr lang="ru-RU" sz="5600" dirty="0" smtClean="0"/>
              <a:t>6 </a:t>
            </a:r>
            <a:r>
              <a:rPr lang="ru-RU" sz="5600" dirty="0"/>
              <a:t>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Как </a:t>
            </a:r>
            <a:r>
              <a:rPr lang="ru-RU" sz="5600" dirty="0"/>
              <a:t>организовать ВКК лекарств и медизделий по чек-листам Росздравнадзора. Опыт стоматологической </a:t>
            </a:r>
            <a:r>
              <a:rPr lang="ru-RU" sz="5600" dirty="0" smtClean="0"/>
              <a:t>клиники. Кожевникова Е. </a:t>
            </a:r>
            <a:r>
              <a:rPr lang="ru-RU" sz="5600" dirty="0"/>
              <a:t>// </a:t>
            </a:r>
            <a:r>
              <a:rPr lang="ru-RU" sz="5600" dirty="0" smtClean="0">
                <a:ea typeface="Calibri"/>
              </a:rPr>
              <a:t>Главная медицинская сестра</a:t>
            </a:r>
            <a:r>
              <a:rPr lang="ru-RU" sz="5600" dirty="0" smtClean="0"/>
              <a:t>. </a:t>
            </a:r>
            <a:r>
              <a:rPr lang="ru-RU" sz="5600" dirty="0"/>
              <a:t>– 2022 – № </a:t>
            </a:r>
            <a:r>
              <a:rPr lang="ru-RU" sz="5600" dirty="0" smtClean="0"/>
              <a:t>5 </a:t>
            </a:r>
            <a:r>
              <a:rPr lang="ru-RU" sz="56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Регламент организации работы по учету и хранению прекурсоров НС и ПВ в стоматологической </a:t>
            </a:r>
            <a:r>
              <a:rPr lang="ru-RU" sz="5600" dirty="0" smtClean="0"/>
              <a:t>практике.</a:t>
            </a:r>
            <a:r>
              <a:rPr lang="ru-RU" sz="5600" dirty="0"/>
              <a:t> // </a:t>
            </a:r>
            <a:r>
              <a:rPr lang="ru-RU" sz="5600" dirty="0">
                <a:ea typeface="Calibri"/>
              </a:rPr>
              <a:t>Главная медицинская сестра</a:t>
            </a:r>
            <a:r>
              <a:rPr lang="ru-RU" sz="5600" dirty="0"/>
              <a:t>. – 2022 – № </a:t>
            </a:r>
            <a:r>
              <a:rPr lang="ru-RU" sz="5600" dirty="0" smtClean="0"/>
              <a:t>11 </a:t>
            </a:r>
            <a:r>
              <a:rPr lang="ru-RU" sz="5600" dirty="0"/>
              <a:t>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СОП «Подготовка стоматологического кабинета к приему пациентов</a:t>
            </a:r>
            <a:r>
              <a:rPr lang="ru-RU" sz="5600" dirty="0" smtClean="0"/>
              <a:t>»</a:t>
            </a:r>
            <a:r>
              <a:rPr lang="ru-RU" sz="5600" dirty="0"/>
              <a:t> // </a:t>
            </a:r>
            <a:r>
              <a:rPr lang="ru-RU" sz="5600" dirty="0">
                <a:ea typeface="Calibri"/>
              </a:rPr>
              <a:t>Главная медицинская сестра</a:t>
            </a:r>
            <a:r>
              <a:rPr lang="ru-RU" sz="5600" dirty="0"/>
              <a:t>. – 2022 – № </a:t>
            </a:r>
            <a:r>
              <a:rPr lang="ru-RU" sz="5600" dirty="0" smtClean="0"/>
              <a:t>10 </a:t>
            </a:r>
            <a:r>
              <a:rPr lang="ru-RU" sz="5600" dirty="0"/>
              <a:t>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2583</TotalTime>
  <Words>970</Words>
  <Application>Microsoft Office PowerPoint</Application>
  <PresentationFormat>Произвольный</PresentationFormat>
  <Paragraphs>66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        </vt:lpstr>
      <vt:lpstr> 09 февраля –  Международный День стоматолога</vt:lpstr>
      <vt:lpstr>История стоматологии                                       </vt:lpstr>
      <vt:lpstr>Традиции праздника</vt:lpstr>
      <vt:lpstr>       Интересные факты                                    </vt:lpstr>
      <vt:lpstr>Список литературы по стоматологии,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190</cp:revision>
  <dcterms:created xsi:type="dcterms:W3CDTF">2019-04-11T10:45:24Z</dcterms:created>
  <dcterms:modified xsi:type="dcterms:W3CDTF">2023-02-07T09:37:23Z</dcterms:modified>
</cp:coreProperties>
</file>